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78" r:id="rId4"/>
    <p:sldId id="283" r:id="rId5"/>
    <p:sldId id="282" r:id="rId6"/>
    <p:sldId id="263" r:id="rId7"/>
    <p:sldId id="277" r:id="rId8"/>
    <p:sldId id="280" r:id="rId9"/>
    <p:sldId id="279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86" d="100"/>
          <a:sy n="86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cimar\Documents\OCIMAR\USP\PESQUISA\EF.Taxas%20de%20rendimento.RME-SP.1999-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cimar\Documents\OCIMAR\USP\PESQUISA\EF.Taxas%20de%20rendimento.RME-SP.1999-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dirty="0"/>
              <a:t>Ensino</a:t>
            </a:r>
            <a:r>
              <a:rPr lang="pt-BR" baseline="0" dirty="0"/>
              <a:t> fundamental. </a:t>
            </a:r>
            <a:r>
              <a:rPr lang="pt-BR" dirty="0"/>
              <a:t>Taxas</a:t>
            </a:r>
            <a:r>
              <a:rPr lang="pt-BR" baseline="0" dirty="0"/>
              <a:t> de aprovação.  2º </a:t>
            </a:r>
            <a:r>
              <a:rPr lang="pt-BR" baseline="0" dirty="0" smtClean="0"/>
              <a:t>, 3º e </a:t>
            </a:r>
            <a:r>
              <a:rPr lang="pt-BR" baseline="0" dirty="0"/>
              <a:t>5º anos</a:t>
            </a:r>
            <a:r>
              <a:rPr lang="pt-BR" baseline="0" dirty="0" smtClean="0"/>
              <a:t>.</a:t>
            </a:r>
          </a:p>
          <a:p>
            <a:pPr>
              <a:defRPr/>
            </a:pPr>
            <a:r>
              <a:rPr lang="pt-BR" baseline="0" dirty="0" smtClean="0"/>
              <a:t>RME-SP</a:t>
            </a:r>
            <a:r>
              <a:rPr lang="pt-BR" baseline="0" dirty="0"/>
              <a:t>. 1999-2014</a:t>
            </a:r>
            <a:endParaRPr lang="pt-BR" dirty="0"/>
          </a:p>
        </c:rich>
      </c:tx>
      <c:layout/>
      <c:spPr>
        <a:ln>
          <a:solidFill>
            <a:schemeClr val="accent1"/>
          </a:solidFill>
        </a:ln>
      </c:spPr>
    </c:title>
    <c:plotArea>
      <c:layout>
        <c:manualLayout>
          <c:layoutTarget val="inner"/>
          <c:xMode val="edge"/>
          <c:yMode val="edge"/>
          <c:x val="5.1812333916560822E-2"/>
          <c:y val="0.11410364126208203"/>
          <c:w val="0.92370063311037476"/>
          <c:h val="0.65846787225661807"/>
        </c:manualLayout>
      </c:layout>
      <c:lineChart>
        <c:grouping val="standard"/>
        <c:ser>
          <c:idx val="0"/>
          <c:order val="0"/>
          <c:tx>
            <c:strRef>
              <c:f>'Plan1 (3)'!$A$4</c:f>
              <c:strCache>
                <c:ptCount val="1"/>
                <c:pt idx="0">
                  <c:v>2º ano</c:v>
                </c:pt>
              </c:strCache>
            </c:strRef>
          </c:tx>
          <c:spPr>
            <a:ln w="88900">
              <a:solidFill>
                <a:srgbClr val="00B0F0"/>
              </a:solidFill>
            </a:ln>
          </c:spPr>
          <c:marker>
            <c:symbol val="square"/>
            <c:size val="7"/>
            <c:spPr>
              <a:solidFill>
                <a:schemeClr val="bg1"/>
              </a:solidFill>
            </c:spPr>
          </c:marker>
          <c:dLbls>
            <c:dLbl>
              <c:idx val="14"/>
              <c:layout/>
              <c:dLblPos val="t"/>
              <c:showVal val="1"/>
            </c:dLbl>
            <c:delete val="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</c:dLbls>
          <c:cat>
            <c:numRef>
              <c:f>'Plan1 (3)'!$B$3:$P$3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'Plan1 (3)'!$B$4:$P$4</c:f>
              <c:numCache>
                <c:formatCode>0.0</c:formatCode>
                <c:ptCount val="15"/>
                <c:pt idx="0" formatCode="#,##0.0">
                  <c:v>90.7</c:v>
                </c:pt>
                <c:pt idx="1">
                  <c:v>92.4</c:v>
                </c:pt>
                <c:pt idx="2">
                  <c:v>94.7</c:v>
                </c:pt>
                <c:pt idx="3">
                  <c:v>95.6</c:v>
                </c:pt>
                <c:pt idx="4">
                  <c:v>95.3</c:v>
                </c:pt>
                <c:pt idx="5">
                  <c:v>95.6</c:v>
                </c:pt>
                <c:pt idx="6">
                  <c:v>96.5</c:v>
                </c:pt>
                <c:pt idx="7">
                  <c:v>95.5</c:v>
                </c:pt>
                <c:pt idx="8">
                  <c:v>96.4</c:v>
                </c:pt>
                <c:pt idx="9">
                  <c:v>97.7</c:v>
                </c:pt>
                <c:pt idx="10">
                  <c:v>96</c:v>
                </c:pt>
                <c:pt idx="11">
                  <c:v>98.4</c:v>
                </c:pt>
                <c:pt idx="12">
                  <c:v>99</c:v>
                </c:pt>
                <c:pt idx="13">
                  <c:v>98.7</c:v>
                </c:pt>
                <c:pt idx="14">
                  <c:v>98.7</c:v>
                </c:pt>
              </c:numCache>
            </c:numRef>
          </c:val>
        </c:ser>
        <c:ser>
          <c:idx val="1"/>
          <c:order val="1"/>
          <c:tx>
            <c:strRef>
              <c:f>'Plan1 (3)'!$A$6</c:f>
              <c:strCache>
                <c:ptCount val="1"/>
                <c:pt idx="0">
                  <c:v>5º ano</c:v>
                </c:pt>
              </c:strCache>
            </c:strRef>
          </c:tx>
          <c:spPr>
            <a:ln w="88900">
              <a:solidFill>
                <a:srgbClr val="FF0000"/>
              </a:solidFill>
            </a:ln>
          </c:spPr>
          <c:marker>
            <c:symbol val="square"/>
            <c:size val="7"/>
            <c:spPr>
              <a:solidFill>
                <a:sysClr val="window" lastClr="FFFFFF"/>
              </a:solidFill>
            </c:spPr>
          </c:marker>
          <c:dLbls>
            <c:dLbl>
              <c:idx val="14"/>
              <c:layout/>
              <c:dLblPos val="b"/>
              <c:showVal val="1"/>
            </c:dLbl>
            <c:delete val="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</c:dLbls>
          <c:cat>
            <c:numRef>
              <c:f>'Plan1 (3)'!$B$3:$P$3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'Plan1 (3)'!$B$6:$P$6</c:f>
              <c:numCache>
                <c:formatCode>0.0</c:formatCode>
                <c:ptCount val="15"/>
                <c:pt idx="0" formatCode="#,##0.0">
                  <c:v>89.6</c:v>
                </c:pt>
                <c:pt idx="1">
                  <c:v>84.1</c:v>
                </c:pt>
                <c:pt idx="2">
                  <c:v>85.8</c:v>
                </c:pt>
                <c:pt idx="3">
                  <c:v>88</c:v>
                </c:pt>
                <c:pt idx="4">
                  <c:v>87.5</c:v>
                </c:pt>
                <c:pt idx="5">
                  <c:v>85.8</c:v>
                </c:pt>
                <c:pt idx="6">
                  <c:v>87.6</c:v>
                </c:pt>
                <c:pt idx="7">
                  <c:v>82.5</c:v>
                </c:pt>
                <c:pt idx="8">
                  <c:v>84.4</c:v>
                </c:pt>
                <c:pt idx="9">
                  <c:v>86.2</c:v>
                </c:pt>
                <c:pt idx="10">
                  <c:v>86.4</c:v>
                </c:pt>
                <c:pt idx="11">
                  <c:v>87.1</c:v>
                </c:pt>
                <c:pt idx="12">
                  <c:v>95.8</c:v>
                </c:pt>
                <c:pt idx="13">
                  <c:v>92.5</c:v>
                </c:pt>
                <c:pt idx="14">
                  <c:v>98.2</c:v>
                </c:pt>
              </c:numCache>
            </c:numRef>
          </c:val>
        </c:ser>
        <c:ser>
          <c:idx val="2"/>
          <c:order val="2"/>
          <c:tx>
            <c:strRef>
              <c:f>'Plan1 (3)'!$A$5</c:f>
              <c:strCache>
                <c:ptCount val="1"/>
                <c:pt idx="0">
                  <c:v>3º ano</c:v>
                </c:pt>
              </c:strCache>
            </c:strRef>
          </c:tx>
          <c:spPr>
            <a:ln w="88900">
              <a:solidFill>
                <a:srgbClr val="FFC000"/>
              </a:solidFill>
            </a:ln>
          </c:spPr>
          <c:marker>
            <c:symbol val="square"/>
            <c:size val="6"/>
            <c:spPr>
              <a:solidFill>
                <a:sysClr val="window" lastClr="FFFFFF"/>
              </a:solidFill>
            </c:spPr>
          </c:marker>
          <c:dLbls>
            <c:dLbl>
              <c:idx val="14"/>
              <c:layout/>
              <c:dLblPos val="b"/>
              <c:showVal val="1"/>
            </c:dLbl>
            <c:delete val="1"/>
            <c:spPr>
              <a:solidFill>
                <a:schemeClr val="bg1">
                  <a:lumMod val="85000"/>
                </a:schemeClr>
              </a:solidFill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</c:dLbls>
          <c:val>
            <c:numRef>
              <c:f>'Plan1 (3)'!$B$5:$P$5</c:f>
              <c:numCache>
                <c:formatCode>General</c:formatCode>
                <c:ptCount val="15"/>
                <c:pt idx="7" formatCode="0.0">
                  <c:v>97.1</c:v>
                </c:pt>
                <c:pt idx="8" formatCode="0.0">
                  <c:v>97.8</c:v>
                </c:pt>
                <c:pt idx="9" formatCode="0.0">
                  <c:v>98.1</c:v>
                </c:pt>
                <c:pt idx="10" formatCode="0.0">
                  <c:v>98.5</c:v>
                </c:pt>
                <c:pt idx="11" formatCode="0.0">
                  <c:v>95.9</c:v>
                </c:pt>
                <c:pt idx="12" formatCode="0.0">
                  <c:v>99</c:v>
                </c:pt>
                <c:pt idx="13" formatCode="0.0">
                  <c:v>98.6</c:v>
                </c:pt>
                <c:pt idx="14" formatCode="0.0">
                  <c:v>91</c:v>
                </c:pt>
              </c:numCache>
            </c:numRef>
          </c:val>
        </c:ser>
        <c:marker val="1"/>
        <c:axId val="64346752"/>
        <c:axId val="64754048"/>
      </c:lineChart>
      <c:catAx>
        <c:axId val="643467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64754048"/>
        <c:crosses val="autoZero"/>
        <c:auto val="1"/>
        <c:lblAlgn val="ctr"/>
        <c:lblOffset val="100"/>
      </c:catAx>
      <c:valAx>
        <c:axId val="64754048"/>
        <c:scaling>
          <c:orientation val="minMax"/>
          <c:max val="100"/>
          <c:min val="75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64346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6795130555204683"/>
          <c:y val="0.88543760289260787"/>
          <c:w val="0.4928223410576355"/>
          <c:h val="9.3635587207482024E-2"/>
        </c:manualLayout>
      </c:layout>
      <c:spPr>
        <a:ln>
          <a:solidFill>
            <a:schemeClr val="accent1"/>
          </a:solidFill>
        </a:ln>
      </c:spPr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dirty="0"/>
              <a:t>Ensino</a:t>
            </a:r>
            <a:r>
              <a:rPr lang="pt-BR" baseline="0" dirty="0"/>
              <a:t> fundamental. </a:t>
            </a:r>
            <a:r>
              <a:rPr lang="pt-BR" dirty="0"/>
              <a:t>Taxas</a:t>
            </a:r>
            <a:r>
              <a:rPr lang="pt-BR" baseline="0" dirty="0"/>
              <a:t> de aprovação. 6º e 9º anos</a:t>
            </a:r>
            <a:r>
              <a:rPr lang="pt-BR" baseline="0" dirty="0" smtClean="0"/>
              <a:t>.</a:t>
            </a:r>
          </a:p>
          <a:p>
            <a:pPr>
              <a:defRPr/>
            </a:pPr>
            <a:r>
              <a:rPr lang="pt-BR" baseline="0" dirty="0" smtClean="0"/>
              <a:t>RME-SP</a:t>
            </a:r>
            <a:r>
              <a:rPr lang="pt-BR" baseline="0" dirty="0"/>
              <a:t>. 1999-2014</a:t>
            </a:r>
            <a:endParaRPr lang="pt-BR" dirty="0"/>
          </a:p>
        </c:rich>
      </c:tx>
      <c:layout/>
      <c:spPr>
        <a:ln>
          <a:solidFill>
            <a:schemeClr val="accent1"/>
          </a:solidFill>
        </a:ln>
      </c:spPr>
    </c:title>
    <c:plotArea>
      <c:layout>
        <c:manualLayout>
          <c:layoutTarget val="inner"/>
          <c:xMode val="edge"/>
          <c:yMode val="edge"/>
          <c:x val="6.44610748337483E-2"/>
          <c:y val="0.12308869551323259"/>
          <c:w val="0.89980863498342523"/>
          <c:h val="0.68265875586263147"/>
        </c:manualLayout>
      </c:layout>
      <c:lineChart>
        <c:grouping val="standard"/>
        <c:ser>
          <c:idx val="2"/>
          <c:order val="0"/>
          <c:tx>
            <c:strRef>
              <c:f>Plan1!$A$6</c:f>
              <c:strCache>
                <c:ptCount val="1"/>
                <c:pt idx="0">
                  <c:v>6º ano</c:v>
                </c:pt>
              </c:strCache>
            </c:strRef>
          </c:tx>
          <c:spPr>
            <a:ln w="88900">
              <a:solidFill>
                <a:srgbClr val="00B050"/>
              </a:solidFill>
            </a:ln>
          </c:spPr>
          <c:marker>
            <c:symbol val="square"/>
            <c:size val="7"/>
            <c:spPr>
              <a:solidFill>
                <a:sysClr val="window" lastClr="FFFFFF"/>
              </a:solidFill>
            </c:spPr>
          </c:marker>
          <c:dLbls>
            <c:dLbl>
              <c:idx val="14"/>
              <c:layout/>
              <c:dLblPos val="b"/>
              <c:showVal val="1"/>
            </c:dLbl>
            <c:delete val="1"/>
            <c:spPr>
              <a:solidFill>
                <a:schemeClr val="bg1">
                  <a:lumMod val="85000"/>
                </a:schemeClr>
              </a:solidFill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</c:dLbls>
          <c:cat>
            <c:numRef>
              <c:f>Plan1!$B$3:$P$3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Plan1!$B$6:$P$6</c:f>
              <c:numCache>
                <c:formatCode>0.0</c:formatCode>
                <c:ptCount val="15"/>
                <c:pt idx="0" formatCode="#,##0.0">
                  <c:v>94.6</c:v>
                </c:pt>
                <c:pt idx="1">
                  <c:v>94.4</c:v>
                </c:pt>
                <c:pt idx="2">
                  <c:v>95.2</c:v>
                </c:pt>
                <c:pt idx="3">
                  <c:v>96.5</c:v>
                </c:pt>
                <c:pt idx="4">
                  <c:v>96.5</c:v>
                </c:pt>
                <c:pt idx="5">
                  <c:v>95.7</c:v>
                </c:pt>
                <c:pt idx="6">
                  <c:v>96.5</c:v>
                </c:pt>
                <c:pt idx="7">
                  <c:v>92.5</c:v>
                </c:pt>
                <c:pt idx="8">
                  <c:v>94.4</c:v>
                </c:pt>
                <c:pt idx="9">
                  <c:v>95.7</c:v>
                </c:pt>
                <c:pt idx="10">
                  <c:v>96.1</c:v>
                </c:pt>
                <c:pt idx="11">
                  <c:v>96.1</c:v>
                </c:pt>
                <c:pt idx="12">
                  <c:v>97</c:v>
                </c:pt>
                <c:pt idx="13">
                  <c:v>96.9</c:v>
                </c:pt>
                <c:pt idx="14">
                  <c:v>83.6</c:v>
                </c:pt>
              </c:numCache>
            </c:numRef>
          </c:val>
        </c:ser>
        <c:ser>
          <c:idx val="3"/>
          <c:order val="1"/>
          <c:tx>
            <c:strRef>
              <c:f>Plan1!$A$7</c:f>
              <c:strCache>
                <c:ptCount val="1"/>
                <c:pt idx="0">
                  <c:v>9º ano</c:v>
                </c:pt>
              </c:strCache>
            </c:strRef>
          </c:tx>
          <c:spPr>
            <a:ln w="88900">
              <a:solidFill>
                <a:srgbClr val="FFC000"/>
              </a:solidFill>
            </a:ln>
          </c:spPr>
          <c:marker>
            <c:symbol val="square"/>
            <c:size val="7"/>
            <c:spPr>
              <a:solidFill>
                <a:sysClr val="window" lastClr="FFFFFF"/>
              </a:solidFill>
            </c:spPr>
          </c:marker>
          <c:dLbls>
            <c:dLbl>
              <c:idx val="13"/>
              <c:layout/>
              <c:dLblPos val="t"/>
              <c:showVal val="1"/>
            </c:dLbl>
            <c:dLbl>
              <c:idx val="14"/>
              <c:layout/>
              <c:dLblPos val="r"/>
              <c:showVal val="1"/>
            </c:dLbl>
            <c:delete val="1"/>
            <c:spPr>
              <a:solidFill>
                <a:schemeClr val="bg1">
                  <a:lumMod val="85000"/>
                </a:schemeClr>
              </a:solidFill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</c:dLbls>
          <c:cat>
            <c:numRef>
              <c:f>Plan1!$B$3:$P$3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Plan1!$B$7:$P$7</c:f>
              <c:numCache>
                <c:formatCode>0.0</c:formatCode>
                <c:ptCount val="15"/>
                <c:pt idx="0" formatCode="#,##0.0">
                  <c:v>87.5</c:v>
                </c:pt>
                <c:pt idx="1">
                  <c:v>84.6</c:v>
                </c:pt>
                <c:pt idx="2">
                  <c:v>86.4</c:v>
                </c:pt>
                <c:pt idx="3">
                  <c:v>88.3</c:v>
                </c:pt>
                <c:pt idx="4">
                  <c:v>87.6</c:v>
                </c:pt>
                <c:pt idx="5">
                  <c:v>84.3</c:v>
                </c:pt>
                <c:pt idx="6">
                  <c:v>86</c:v>
                </c:pt>
                <c:pt idx="7">
                  <c:v>79.900000000000006</c:v>
                </c:pt>
                <c:pt idx="8">
                  <c:v>84.3</c:v>
                </c:pt>
                <c:pt idx="9">
                  <c:v>86</c:v>
                </c:pt>
                <c:pt idx="10">
                  <c:v>86.6</c:v>
                </c:pt>
                <c:pt idx="11">
                  <c:v>86.3</c:v>
                </c:pt>
                <c:pt idx="12">
                  <c:v>91.4</c:v>
                </c:pt>
                <c:pt idx="13">
                  <c:v>98.8</c:v>
                </c:pt>
                <c:pt idx="14">
                  <c:v>86.8</c:v>
                </c:pt>
              </c:numCache>
            </c:numRef>
          </c:val>
        </c:ser>
        <c:marker val="1"/>
        <c:axId val="64780160"/>
        <c:axId val="64781696"/>
      </c:lineChart>
      <c:catAx>
        <c:axId val="64780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64781696"/>
        <c:crosses val="autoZero"/>
        <c:auto val="1"/>
        <c:lblAlgn val="ctr"/>
        <c:lblOffset val="100"/>
      </c:catAx>
      <c:valAx>
        <c:axId val="64781696"/>
        <c:scaling>
          <c:orientation val="minMax"/>
          <c:max val="100"/>
          <c:min val="75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64780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586548556430447"/>
          <c:y val="0.90106561948972619"/>
          <c:w val="0.3617930153097062"/>
          <c:h val="8.2379361116445837E-2"/>
        </c:manualLayout>
      </c:layout>
      <c:spPr>
        <a:ln>
          <a:solidFill>
            <a:schemeClr val="accent1"/>
          </a:solidFill>
        </a:ln>
      </c:spPr>
      <c:txPr>
        <a:bodyPr/>
        <a:lstStyle/>
        <a:p>
          <a:pPr>
            <a:defRPr sz="2000" b="1"/>
          </a:pPr>
          <a:endParaRPr lang="pt-BR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705C-F889-4A36-B6AC-B8C31BA86A64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39BD2-85F5-4240-AC3E-9475662A8A5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424936" cy="4176464"/>
          </a:xfrm>
        </p:spPr>
        <p:txBody>
          <a:bodyPr>
            <a:noAutofit/>
          </a:bodyPr>
          <a:lstStyle/>
          <a:p>
            <a:r>
              <a:rPr lang="pt-BR" sz="8800" b="1" dirty="0" smtClean="0">
                <a:solidFill>
                  <a:srgbClr val="00B0F0"/>
                </a:solidFill>
              </a:rPr>
              <a:t>A equipe gestora e o desafio do cotidiano escolar</a:t>
            </a:r>
            <a:r>
              <a:rPr lang="pt-BR" sz="9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9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55776" y="4869160"/>
            <a:ext cx="6400800" cy="1752600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pt-BR" b="1" dirty="0" smtClean="0">
                <a:solidFill>
                  <a:schemeClr val="tx1"/>
                </a:solidFill>
              </a:rPr>
              <a:t>Ocimar Munhoz Alavarse</a:t>
            </a:r>
          </a:p>
          <a:p>
            <a:pPr algn="r">
              <a:spcBef>
                <a:spcPts val="0"/>
              </a:spcBef>
            </a:pPr>
            <a:r>
              <a:rPr lang="pt-BR" b="1" dirty="0" smtClean="0">
                <a:solidFill>
                  <a:schemeClr val="tx1"/>
                </a:solidFill>
              </a:rPr>
              <a:t>Feusp</a:t>
            </a:r>
          </a:p>
          <a:p>
            <a:pPr algn="r">
              <a:spcBef>
                <a:spcPts val="0"/>
              </a:spcBef>
            </a:pPr>
            <a:r>
              <a:rPr lang="pt-BR" b="1" dirty="0" smtClean="0">
                <a:solidFill>
                  <a:schemeClr val="tx1"/>
                </a:solidFill>
              </a:rPr>
              <a:t>São Paulo, outubro 2015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412776"/>
            <a:ext cx="8568952" cy="381642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 </a:t>
            </a:r>
            <a:r>
              <a:rPr lang="pt-BR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escolar:</a:t>
            </a:r>
            <a:r>
              <a:rPr lang="pt-BR" sz="8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8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dirty="0">
                <a:solidFill>
                  <a:srgbClr val="FF3300"/>
                </a:solidFill>
              </a:rPr>
              <a:t> </a:t>
            </a:r>
            <a:br>
              <a:rPr lang="pt-BR" sz="4000" dirty="0">
                <a:solidFill>
                  <a:srgbClr val="FF3300"/>
                </a:solidFill>
              </a:rPr>
            </a:br>
            <a:r>
              <a:rPr lang="pt-BR" sz="8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quê</a:t>
            </a:r>
            <a:r>
              <a:rPr lang="pt-BR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8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endParaRPr lang="pt-BR" sz="2800" dirty="0" smtClean="0"/>
          </a:p>
          <a:p>
            <a:pPr marR="0">
              <a:lnSpc>
                <a:spcPct val="90000"/>
              </a:lnSpc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412776"/>
            <a:ext cx="8568952" cy="381642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 possível passar da igualdade de oportunidades para a igualdade de resultados?</a:t>
            </a:r>
            <a:endParaRPr lang="pt-BR" sz="8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endParaRPr lang="pt-BR" sz="2800" dirty="0" smtClean="0"/>
          </a:p>
          <a:p>
            <a:pPr marR="0">
              <a:lnSpc>
                <a:spcPct val="90000"/>
              </a:lnSpc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/>
        </p:nvGraphicFramePr>
        <p:xfrm>
          <a:off x="-1" y="0"/>
          <a:ext cx="9036497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/>
        </p:nvGraphicFramePr>
        <p:xfrm>
          <a:off x="0" y="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36712"/>
            <a:ext cx="9144000" cy="468052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8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Democratização e meritocracia:</a:t>
            </a:r>
            <a:br>
              <a:rPr lang="pt-BR" sz="8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89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tensões no cotidiano escolar</a:t>
            </a:r>
            <a:r>
              <a:rPr lang="pt-BR" sz="5400" dirty="0">
                <a:solidFill>
                  <a:srgbClr val="FF3300"/>
                </a:solidFill>
              </a:rPr>
              <a:t/>
            </a:r>
            <a:br>
              <a:rPr lang="pt-BR" sz="5400" dirty="0">
                <a:solidFill>
                  <a:srgbClr val="FF3300"/>
                </a:solidFill>
              </a:rPr>
            </a:br>
            <a:endParaRPr lang="pt-BR" sz="2800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endParaRPr lang="pt-BR" sz="2800" dirty="0" smtClean="0"/>
          </a:p>
          <a:p>
            <a:pPr marR="0">
              <a:lnSpc>
                <a:spcPct val="90000"/>
              </a:lnSpc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36712"/>
            <a:ext cx="9144000" cy="468052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8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Transformação e reprodução:</a:t>
            </a:r>
            <a:br>
              <a:rPr lang="pt-BR" sz="8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89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simultaneidade de processos diferentes</a:t>
            </a:r>
            <a:r>
              <a:rPr lang="pt-BR" sz="5400" dirty="0">
                <a:solidFill>
                  <a:srgbClr val="FF3300"/>
                </a:solidFill>
              </a:rPr>
              <a:t/>
            </a:r>
            <a:br>
              <a:rPr lang="pt-BR" sz="5400" dirty="0">
                <a:solidFill>
                  <a:srgbClr val="FF3300"/>
                </a:solidFill>
              </a:rPr>
            </a:br>
            <a:endParaRPr lang="pt-BR" sz="2800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endParaRPr lang="pt-BR" sz="2800" dirty="0" smtClean="0"/>
          </a:p>
          <a:p>
            <a:pPr marR="0">
              <a:lnSpc>
                <a:spcPct val="90000"/>
              </a:lnSpc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36712"/>
            <a:ext cx="9144000" cy="468052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8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político-pedagógico:</a:t>
            </a:r>
            <a:br>
              <a:rPr lang="pt-BR" sz="8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89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 e movimento</a:t>
            </a:r>
            <a:r>
              <a:rPr lang="pt-BR" sz="5400" dirty="0">
                <a:solidFill>
                  <a:srgbClr val="FF3300"/>
                </a:solidFill>
              </a:rPr>
              <a:t/>
            </a:r>
            <a:br>
              <a:rPr lang="pt-BR" sz="5400" dirty="0">
                <a:solidFill>
                  <a:srgbClr val="FF3300"/>
                </a:solidFill>
              </a:rPr>
            </a:br>
            <a:endParaRPr lang="pt-BR" sz="2800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endParaRPr lang="pt-BR" sz="2800" dirty="0" smtClean="0"/>
          </a:p>
          <a:p>
            <a:pPr marR="0">
              <a:lnSpc>
                <a:spcPct val="90000"/>
              </a:lnSpc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4664"/>
            <a:ext cx="9144000" cy="604867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6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político-pedagógico:</a:t>
            </a:r>
            <a:br>
              <a:rPr lang="pt-BR" sz="6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7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intenção de transformação do real guiada por uma  representação do sentido dessa transformação, levando em conta as condições dessa realidade</a:t>
            </a:r>
            <a:r>
              <a:rPr lang="pt-BR" sz="5400" dirty="0">
                <a:solidFill>
                  <a:srgbClr val="FF3300"/>
                </a:solidFill>
              </a:rPr>
              <a:t/>
            </a:r>
            <a:br>
              <a:rPr lang="pt-BR" sz="5400" dirty="0">
                <a:solidFill>
                  <a:srgbClr val="FF3300"/>
                </a:solidFill>
              </a:rPr>
            </a:br>
            <a:endParaRPr lang="pt-BR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86</Words>
  <Application>Microsoft Office PowerPoint</Application>
  <PresentationFormat>Apresentação na tela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 equipe gestora e o desafio do cotidiano escolar </vt:lpstr>
      <vt:lpstr>Educação escolar:   para quê?</vt:lpstr>
      <vt:lpstr>Seria possível passar da igualdade de oportunidades para a igualdade de resultados?</vt:lpstr>
      <vt:lpstr>Slide 4</vt:lpstr>
      <vt:lpstr>Slide 5</vt:lpstr>
      <vt:lpstr>Democratização e meritocracia: tensões no cotidiano escolar </vt:lpstr>
      <vt:lpstr>Transformação e reprodução: a simultaneidade de processos diferentes </vt:lpstr>
      <vt:lpstr>Projeto político-pedagógico: documento e movimento </vt:lpstr>
      <vt:lpstr>Projeto político-pedagógico: intenção de transformação do real guiada por uma  representação do sentido dessa transformação, levando em conta as condições dessa realidade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Ocimar</dc:creator>
  <cp:lastModifiedBy>Ocimar</cp:lastModifiedBy>
  <cp:revision>36</cp:revision>
  <dcterms:created xsi:type="dcterms:W3CDTF">2014-09-20T05:01:41Z</dcterms:created>
  <dcterms:modified xsi:type="dcterms:W3CDTF">2015-10-20T15:21:08Z</dcterms:modified>
</cp:coreProperties>
</file>