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331" r:id="rId3"/>
    <p:sldId id="304" r:id="rId4"/>
    <p:sldId id="301" r:id="rId5"/>
    <p:sldId id="305" r:id="rId6"/>
    <p:sldId id="309" r:id="rId7"/>
    <p:sldId id="310"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6" r:id="rId22"/>
    <p:sldId id="327" r:id="rId23"/>
    <p:sldId id="262" r:id="rId24"/>
    <p:sldId id="265" r:id="rId25"/>
    <p:sldId id="266" r:id="rId26"/>
    <p:sldId id="343" r:id="rId27"/>
    <p:sldId id="344" r:id="rId28"/>
    <p:sldId id="269" r:id="rId29"/>
    <p:sldId id="296" r:id="rId30"/>
    <p:sldId id="270" r:id="rId31"/>
    <p:sldId id="342" r:id="rId32"/>
    <p:sldId id="272" r:id="rId33"/>
    <p:sldId id="274" r:id="rId34"/>
    <p:sldId id="275" r:id="rId35"/>
    <p:sldId id="276" r:id="rId36"/>
    <p:sldId id="277" r:id="rId37"/>
    <p:sldId id="291" r:id="rId38"/>
    <p:sldId id="278" r:id="rId39"/>
    <p:sldId id="271" r:id="rId40"/>
    <p:sldId id="299" r:id="rId41"/>
    <p:sldId id="279" r:id="rId42"/>
    <p:sldId id="281" r:id="rId43"/>
    <p:sldId id="282" r:id="rId44"/>
    <p:sldId id="328" r:id="rId45"/>
    <p:sldId id="283" r:id="rId46"/>
    <p:sldId id="284" r:id="rId47"/>
    <p:sldId id="285" r:id="rId48"/>
    <p:sldId id="287" r:id="rId49"/>
    <p:sldId id="286" r:id="rId50"/>
    <p:sldId id="335" r:id="rId51"/>
    <p:sldId id="300" r:id="rId52"/>
    <p:sldId id="339" r:id="rId53"/>
    <p:sldId id="332" r:id="rId54"/>
    <p:sldId id="297" r:id="rId55"/>
    <p:sldId id="288" r:id="rId56"/>
    <p:sldId id="295" r:id="rId57"/>
    <p:sldId id="340" r:id="rId58"/>
    <p:sldId id="329" r:id="rId59"/>
    <p:sldId id="330" r:id="rId60"/>
    <p:sldId id="341" r:id="rId61"/>
    <p:sldId id="337" r:id="rId62"/>
    <p:sldId id="298" r:id="rId63"/>
    <p:sldId id="336" r:id="rId64"/>
    <p:sldId id="338" r:id="rId65"/>
    <p:sldId id="292" r:id="rId66"/>
    <p:sldId id="289" r:id="rId67"/>
    <p:sldId id="325" r:id="rId68"/>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1" autoAdjust="0"/>
    <p:restoredTop sz="94660"/>
  </p:normalViewPr>
  <p:slideViewPr>
    <p:cSldViewPr snapToGrid="0">
      <p:cViewPr varScale="1">
        <p:scale>
          <a:sx n="74" d="100"/>
          <a:sy n="74" d="100"/>
        </p:scale>
        <p:origin x="15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823BE0F4-6712-4336-97C1-90275B317873}" type="datetimeFigureOut">
              <a:rPr lang="pt-BR" smtClean="0"/>
              <a:pPr/>
              <a:t>29/08/2016</a:t>
            </a:fld>
            <a:endParaRPr lang="pt-BR" dirty="0"/>
          </a:p>
        </p:txBody>
      </p:sp>
      <p:sp>
        <p:nvSpPr>
          <p:cNvPr id="4" name="Espaço Reservado para Imagem de Slide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3FD9573-EAA6-4572-BEE7-522DF2998452}" type="slidenum">
              <a:rPr lang="pt-BR" smtClean="0"/>
              <a:pPr/>
              <a:t>‹nº›</a:t>
            </a:fld>
            <a:endParaRPr lang="pt-BR" dirty="0"/>
          </a:p>
        </p:txBody>
      </p:sp>
    </p:spTree>
    <p:extLst>
      <p:ext uri="{BB962C8B-B14F-4D97-AF65-F5344CB8AC3E}">
        <p14:creationId xmlns:p14="http://schemas.microsoft.com/office/powerpoint/2010/main" val="2836217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1</a:t>
            </a:fld>
            <a:endParaRPr lang="pt-BR" dirty="0"/>
          </a:p>
        </p:txBody>
      </p:sp>
    </p:spTree>
    <p:extLst>
      <p:ext uri="{BB962C8B-B14F-4D97-AF65-F5344CB8AC3E}">
        <p14:creationId xmlns:p14="http://schemas.microsoft.com/office/powerpoint/2010/main" val="3360243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10</a:t>
            </a:fld>
            <a:endParaRPr lang="pt-BR"/>
          </a:p>
        </p:txBody>
      </p:sp>
    </p:spTree>
    <p:extLst>
      <p:ext uri="{BB962C8B-B14F-4D97-AF65-F5344CB8AC3E}">
        <p14:creationId xmlns:p14="http://schemas.microsoft.com/office/powerpoint/2010/main" val="16229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11</a:t>
            </a:fld>
            <a:endParaRPr lang="pt-BR"/>
          </a:p>
        </p:txBody>
      </p:sp>
    </p:spTree>
    <p:extLst>
      <p:ext uri="{BB962C8B-B14F-4D97-AF65-F5344CB8AC3E}">
        <p14:creationId xmlns:p14="http://schemas.microsoft.com/office/powerpoint/2010/main" val="404482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12</a:t>
            </a:fld>
            <a:endParaRPr lang="pt-BR"/>
          </a:p>
        </p:txBody>
      </p:sp>
    </p:spTree>
    <p:extLst>
      <p:ext uri="{BB962C8B-B14F-4D97-AF65-F5344CB8AC3E}">
        <p14:creationId xmlns:p14="http://schemas.microsoft.com/office/powerpoint/2010/main" val="1452589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13</a:t>
            </a:fld>
            <a:endParaRPr lang="pt-BR"/>
          </a:p>
        </p:txBody>
      </p:sp>
    </p:spTree>
    <p:extLst>
      <p:ext uri="{BB962C8B-B14F-4D97-AF65-F5344CB8AC3E}">
        <p14:creationId xmlns:p14="http://schemas.microsoft.com/office/powerpoint/2010/main" val="1935176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14</a:t>
            </a:fld>
            <a:endParaRPr lang="pt-BR"/>
          </a:p>
        </p:txBody>
      </p:sp>
    </p:spTree>
    <p:extLst>
      <p:ext uri="{BB962C8B-B14F-4D97-AF65-F5344CB8AC3E}">
        <p14:creationId xmlns:p14="http://schemas.microsoft.com/office/powerpoint/2010/main" val="2796369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15</a:t>
            </a:fld>
            <a:endParaRPr lang="pt-BR"/>
          </a:p>
        </p:txBody>
      </p:sp>
    </p:spTree>
    <p:extLst>
      <p:ext uri="{BB962C8B-B14F-4D97-AF65-F5344CB8AC3E}">
        <p14:creationId xmlns:p14="http://schemas.microsoft.com/office/powerpoint/2010/main" val="3846908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16</a:t>
            </a:fld>
            <a:endParaRPr lang="pt-BR"/>
          </a:p>
        </p:txBody>
      </p:sp>
    </p:spTree>
    <p:extLst>
      <p:ext uri="{BB962C8B-B14F-4D97-AF65-F5344CB8AC3E}">
        <p14:creationId xmlns:p14="http://schemas.microsoft.com/office/powerpoint/2010/main" val="3101224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17</a:t>
            </a:fld>
            <a:endParaRPr lang="pt-BR"/>
          </a:p>
        </p:txBody>
      </p:sp>
    </p:spTree>
    <p:extLst>
      <p:ext uri="{BB962C8B-B14F-4D97-AF65-F5344CB8AC3E}">
        <p14:creationId xmlns:p14="http://schemas.microsoft.com/office/powerpoint/2010/main" val="1452625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18</a:t>
            </a:fld>
            <a:endParaRPr lang="pt-BR"/>
          </a:p>
        </p:txBody>
      </p:sp>
    </p:spTree>
    <p:extLst>
      <p:ext uri="{BB962C8B-B14F-4D97-AF65-F5344CB8AC3E}">
        <p14:creationId xmlns:p14="http://schemas.microsoft.com/office/powerpoint/2010/main" val="2309563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19</a:t>
            </a:fld>
            <a:endParaRPr lang="pt-BR"/>
          </a:p>
        </p:txBody>
      </p:sp>
    </p:spTree>
    <p:extLst>
      <p:ext uri="{BB962C8B-B14F-4D97-AF65-F5344CB8AC3E}">
        <p14:creationId xmlns:p14="http://schemas.microsoft.com/office/powerpoint/2010/main" val="6796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2</a:t>
            </a:fld>
            <a:endParaRPr lang="pt-BR" dirty="0"/>
          </a:p>
        </p:txBody>
      </p:sp>
    </p:spTree>
    <p:extLst>
      <p:ext uri="{BB962C8B-B14F-4D97-AF65-F5344CB8AC3E}">
        <p14:creationId xmlns:p14="http://schemas.microsoft.com/office/powerpoint/2010/main" val="1098849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20</a:t>
            </a:fld>
            <a:endParaRPr lang="pt-BR"/>
          </a:p>
        </p:txBody>
      </p:sp>
    </p:spTree>
    <p:extLst>
      <p:ext uri="{BB962C8B-B14F-4D97-AF65-F5344CB8AC3E}">
        <p14:creationId xmlns:p14="http://schemas.microsoft.com/office/powerpoint/2010/main" val="386823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21</a:t>
            </a:fld>
            <a:endParaRPr lang="pt-BR" dirty="0"/>
          </a:p>
        </p:txBody>
      </p:sp>
    </p:spTree>
    <p:extLst>
      <p:ext uri="{BB962C8B-B14F-4D97-AF65-F5344CB8AC3E}">
        <p14:creationId xmlns:p14="http://schemas.microsoft.com/office/powerpoint/2010/main" val="26157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22</a:t>
            </a:fld>
            <a:endParaRPr lang="pt-BR" dirty="0"/>
          </a:p>
        </p:txBody>
      </p:sp>
    </p:spTree>
    <p:extLst>
      <p:ext uri="{BB962C8B-B14F-4D97-AF65-F5344CB8AC3E}">
        <p14:creationId xmlns:p14="http://schemas.microsoft.com/office/powerpoint/2010/main" val="2990046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23</a:t>
            </a:fld>
            <a:endParaRPr lang="pt-BR" dirty="0"/>
          </a:p>
        </p:txBody>
      </p:sp>
    </p:spTree>
    <p:extLst>
      <p:ext uri="{BB962C8B-B14F-4D97-AF65-F5344CB8AC3E}">
        <p14:creationId xmlns:p14="http://schemas.microsoft.com/office/powerpoint/2010/main" val="3890922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p:cNvSpPr>
            <a:spLocks noGrp="1" noChangeArrowheads="1"/>
          </p:cNvSpPr>
          <p:nvPr>
            <p:ph type="sldNum" sz="quarter" idx="5"/>
          </p:nvPr>
        </p:nvSpPr>
        <p:spPr>
          <a:ln/>
        </p:spPr>
        <p:txBody>
          <a:bodyPr/>
          <a:lstStyle/>
          <a:p>
            <a:fld id="{9B818150-B891-4B9C-9901-D81B4F761804}" type="slidenum">
              <a:rPr lang="pt-BR"/>
              <a:pPr/>
              <a:t>24</a:t>
            </a:fld>
            <a:endParaRPr lang="pt-BR" dirty="0"/>
          </a:p>
        </p:txBody>
      </p:sp>
      <p:sp>
        <p:nvSpPr>
          <p:cNvPr id="435202" name="Rectangle 2"/>
          <p:cNvSpPr>
            <a:spLocks noGrp="1" noRot="1" noChangeAspect="1" noChangeArrowheads="1"/>
          </p:cNvSpPr>
          <p:nvPr>
            <p:ph type="sldImg"/>
          </p:nvPr>
        </p:nvSpPr>
        <p:spPr bwMode="auto">
          <a:xfrm>
            <a:off x="639763" y="809625"/>
            <a:ext cx="5386387" cy="4041775"/>
          </a:xfrm>
          <a:prstGeom prst="rect">
            <a:avLst/>
          </a:prstGeom>
          <a:solidFill>
            <a:srgbClr val="FFFFFF"/>
          </a:solidFill>
          <a:ln>
            <a:solidFill>
              <a:srgbClr val="000000"/>
            </a:solidFill>
            <a:miter lim="800000"/>
            <a:headEnd/>
            <a:tailEnd/>
          </a:ln>
        </p:spPr>
      </p:sp>
      <p:sp>
        <p:nvSpPr>
          <p:cNvPr id="435203" name="Rectangle 3"/>
          <p:cNvSpPr>
            <a:spLocks noGrp="1" noChangeArrowheads="1"/>
          </p:cNvSpPr>
          <p:nvPr>
            <p:ph type="body" idx="1"/>
          </p:nvPr>
        </p:nvSpPr>
        <p:spPr bwMode="auto">
          <a:xfrm>
            <a:off x="889151" y="5119257"/>
            <a:ext cx="4888756" cy="4850501"/>
          </a:xfrm>
          <a:prstGeom prst="rect">
            <a:avLst/>
          </a:prstGeom>
          <a:solidFill>
            <a:srgbClr val="FFFFFF"/>
          </a:solidFill>
          <a:ln>
            <a:solidFill>
              <a:srgbClr val="000000"/>
            </a:solidFill>
            <a:miter lim="800000"/>
            <a:headEnd/>
            <a:tailEnd/>
          </a:ln>
        </p:spPr>
        <p:txBody>
          <a:bodyPr/>
          <a:lstStyle/>
          <a:p>
            <a:endParaRPr lang="pt-BR" dirty="0"/>
          </a:p>
        </p:txBody>
      </p:sp>
    </p:spTree>
    <p:extLst>
      <p:ext uri="{BB962C8B-B14F-4D97-AF65-F5344CB8AC3E}">
        <p14:creationId xmlns:p14="http://schemas.microsoft.com/office/powerpoint/2010/main" val="3668664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25</a:t>
            </a:fld>
            <a:endParaRPr lang="pt-BR" dirty="0"/>
          </a:p>
        </p:txBody>
      </p:sp>
    </p:spTree>
    <p:extLst>
      <p:ext uri="{BB962C8B-B14F-4D97-AF65-F5344CB8AC3E}">
        <p14:creationId xmlns:p14="http://schemas.microsoft.com/office/powerpoint/2010/main" val="111785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66813" y="1241425"/>
            <a:ext cx="4465637" cy="3351213"/>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26</a:t>
            </a:fld>
            <a:endParaRPr lang="pt-BR" dirty="0"/>
          </a:p>
        </p:txBody>
      </p:sp>
    </p:spTree>
    <p:extLst>
      <p:ext uri="{BB962C8B-B14F-4D97-AF65-F5344CB8AC3E}">
        <p14:creationId xmlns:p14="http://schemas.microsoft.com/office/powerpoint/2010/main" val="839004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27</a:t>
            </a:fld>
            <a:endParaRPr lang="pt-BR" dirty="0"/>
          </a:p>
        </p:txBody>
      </p:sp>
    </p:spTree>
    <p:extLst>
      <p:ext uri="{BB962C8B-B14F-4D97-AF65-F5344CB8AC3E}">
        <p14:creationId xmlns:p14="http://schemas.microsoft.com/office/powerpoint/2010/main" val="2358811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28</a:t>
            </a:fld>
            <a:endParaRPr lang="pt-BR" dirty="0"/>
          </a:p>
        </p:txBody>
      </p:sp>
    </p:spTree>
    <p:extLst>
      <p:ext uri="{BB962C8B-B14F-4D97-AF65-F5344CB8AC3E}">
        <p14:creationId xmlns:p14="http://schemas.microsoft.com/office/powerpoint/2010/main" val="1364216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29</a:t>
            </a:fld>
            <a:endParaRPr lang="pt-BR" dirty="0"/>
          </a:p>
        </p:txBody>
      </p:sp>
    </p:spTree>
    <p:extLst>
      <p:ext uri="{BB962C8B-B14F-4D97-AF65-F5344CB8AC3E}">
        <p14:creationId xmlns:p14="http://schemas.microsoft.com/office/powerpoint/2010/main" val="1359693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3</a:t>
            </a:fld>
            <a:endParaRPr lang="pt-BR"/>
          </a:p>
        </p:txBody>
      </p:sp>
    </p:spTree>
    <p:extLst>
      <p:ext uri="{BB962C8B-B14F-4D97-AF65-F5344CB8AC3E}">
        <p14:creationId xmlns:p14="http://schemas.microsoft.com/office/powerpoint/2010/main" val="2906542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30</a:t>
            </a:fld>
            <a:endParaRPr lang="pt-BR" dirty="0"/>
          </a:p>
        </p:txBody>
      </p:sp>
    </p:spTree>
    <p:extLst>
      <p:ext uri="{BB962C8B-B14F-4D97-AF65-F5344CB8AC3E}">
        <p14:creationId xmlns:p14="http://schemas.microsoft.com/office/powerpoint/2010/main" val="959431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32</a:t>
            </a:fld>
            <a:endParaRPr lang="pt-BR" dirty="0"/>
          </a:p>
        </p:txBody>
      </p:sp>
    </p:spTree>
    <p:extLst>
      <p:ext uri="{BB962C8B-B14F-4D97-AF65-F5344CB8AC3E}">
        <p14:creationId xmlns:p14="http://schemas.microsoft.com/office/powerpoint/2010/main" val="242039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33</a:t>
            </a:fld>
            <a:endParaRPr lang="pt-BR" dirty="0"/>
          </a:p>
        </p:txBody>
      </p:sp>
    </p:spTree>
    <p:extLst>
      <p:ext uri="{BB962C8B-B14F-4D97-AF65-F5344CB8AC3E}">
        <p14:creationId xmlns:p14="http://schemas.microsoft.com/office/powerpoint/2010/main" val="1435563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34</a:t>
            </a:fld>
            <a:endParaRPr lang="pt-BR" dirty="0"/>
          </a:p>
        </p:txBody>
      </p:sp>
    </p:spTree>
    <p:extLst>
      <p:ext uri="{BB962C8B-B14F-4D97-AF65-F5344CB8AC3E}">
        <p14:creationId xmlns:p14="http://schemas.microsoft.com/office/powerpoint/2010/main" val="3790087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35</a:t>
            </a:fld>
            <a:endParaRPr lang="pt-BR" dirty="0"/>
          </a:p>
        </p:txBody>
      </p:sp>
    </p:spTree>
    <p:extLst>
      <p:ext uri="{BB962C8B-B14F-4D97-AF65-F5344CB8AC3E}">
        <p14:creationId xmlns:p14="http://schemas.microsoft.com/office/powerpoint/2010/main" val="1074998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36</a:t>
            </a:fld>
            <a:endParaRPr lang="pt-BR" dirty="0"/>
          </a:p>
        </p:txBody>
      </p:sp>
    </p:spTree>
    <p:extLst>
      <p:ext uri="{BB962C8B-B14F-4D97-AF65-F5344CB8AC3E}">
        <p14:creationId xmlns:p14="http://schemas.microsoft.com/office/powerpoint/2010/main" val="3037295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37</a:t>
            </a:fld>
            <a:endParaRPr lang="pt-BR" dirty="0"/>
          </a:p>
        </p:txBody>
      </p:sp>
    </p:spTree>
    <p:extLst>
      <p:ext uri="{BB962C8B-B14F-4D97-AF65-F5344CB8AC3E}">
        <p14:creationId xmlns:p14="http://schemas.microsoft.com/office/powerpoint/2010/main" val="3699449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38</a:t>
            </a:fld>
            <a:endParaRPr lang="pt-BR" dirty="0"/>
          </a:p>
        </p:txBody>
      </p:sp>
    </p:spTree>
    <p:extLst>
      <p:ext uri="{BB962C8B-B14F-4D97-AF65-F5344CB8AC3E}">
        <p14:creationId xmlns:p14="http://schemas.microsoft.com/office/powerpoint/2010/main" val="1200939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39</a:t>
            </a:fld>
            <a:endParaRPr lang="pt-BR" dirty="0"/>
          </a:p>
        </p:txBody>
      </p:sp>
    </p:spTree>
    <p:extLst>
      <p:ext uri="{BB962C8B-B14F-4D97-AF65-F5344CB8AC3E}">
        <p14:creationId xmlns:p14="http://schemas.microsoft.com/office/powerpoint/2010/main" val="4123654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40</a:t>
            </a:fld>
            <a:endParaRPr lang="pt-BR" dirty="0"/>
          </a:p>
        </p:txBody>
      </p:sp>
    </p:spTree>
    <p:extLst>
      <p:ext uri="{BB962C8B-B14F-4D97-AF65-F5344CB8AC3E}">
        <p14:creationId xmlns:p14="http://schemas.microsoft.com/office/powerpoint/2010/main" val="412365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4</a:t>
            </a:fld>
            <a:endParaRPr lang="pt-BR"/>
          </a:p>
        </p:txBody>
      </p:sp>
    </p:spTree>
    <p:extLst>
      <p:ext uri="{BB962C8B-B14F-4D97-AF65-F5344CB8AC3E}">
        <p14:creationId xmlns:p14="http://schemas.microsoft.com/office/powerpoint/2010/main" val="1532422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41</a:t>
            </a:fld>
            <a:endParaRPr lang="pt-BR" dirty="0"/>
          </a:p>
        </p:txBody>
      </p:sp>
    </p:spTree>
    <p:extLst>
      <p:ext uri="{BB962C8B-B14F-4D97-AF65-F5344CB8AC3E}">
        <p14:creationId xmlns:p14="http://schemas.microsoft.com/office/powerpoint/2010/main" val="1143642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42</a:t>
            </a:fld>
            <a:endParaRPr lang="pt-BR" dirty="0"/>
          </a:p>
        </p:txBody>
      </p:sp>
    </p:spTree>
    <p:extLst>
      <p:ext uri="{BB962C8B-B14F-4D97-AF65-F5344CB8AC3E}">
        <p14:creationId xmlns:p14="http://schemas.microsoft.com/office/powerpoint/2010/main" val="3464732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43</a:t>
            </a:fld>
            <a:endParaRPr lang="pt-BR" dirty="0"/>
          </a:p>
        </p:txBody>
      </p:sp>
    </p:spTree>
    <p:extLst>
      <p:ext uri="{BB962C8B-B14F-4D97-AF65-F5344CB8AC3E}">
        <p14:creationId xmlns:p14="http://schemas.microsoft.com/office/powerpoint/2010/main" val="4122351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44</a:t>
            </a:fld>
            <a:endParaRPr lang="pt-BR" dirty="0"/>
          </a:p>
        </p:txBody>
      </p:sp>
    </p:spTree>
    <p:extLst>
      <p:ext uri="{BB962C8B-B14F-4D97-AF65-F5344CB8AC3E}">
        <p14:creationId xmlns:p14="http://schemas.microsoft.com/office/powerpoint/2010/main" val="3992926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45</a:t>
            </a:fld>
            <a:endParaRPr lang="pt-BR" dirty="0"/>
          </a:p>
        </p:txBody>
      </p:sp>
    </p:spTree>
    <p:extLst>
      <p:ext uri="{BB962C8B-B14F-4D97-AF65-F5344CB8AC3E}">
        <p14:creationId xmlns:p14="http://schemas.microsoft.com/office/powerpoint/2010/main" val="28120673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46</a:t>
            </a:fld>
            <a:endParaRPr lang="pt-BR" dirty="0"/>
          </a:p>
        </p:txBody>
      </p:sp>
    </p:spTree>
    <p:extLst>
      <p:ext uri="{BB962C8B-B14F-4D97-AF65-F5344CB8AC3E}">
        <p14:creationId xmlns:p14="http://schemas.microsoft.com/office/powerpoint/2010/main" val="1488652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47</a:t>
            </a:fld>
            <a:endParaRPr lang="pt-BR" dirty="0"/>
          </a:p>
        </p:txBody>
      </p:sp>
    </p:spTree>
    <p:extLst>
      <p:ext uri="{BB962C8B-B14F-4D97-AF65-F5344CB8AC3E}">
        <p14:creationId xmlns:p14="http://schemas.microsoft.com/office/powerpoint/2010/main" val="4234103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48</a:t>
            </a:fld>
            <a:endParaRPr lang="pt-BR" dirty="0"/>
          </a:p>
        </p:txBody>
      </p:sp>
    </p:spTree>
    <p:extLst>
      <p:ext uri="{BB962C8B-B14F-4D97-AF65-F5344CB8AC3E}">
        <p14:creationId xmlns:p14="http://schemas.microsoft.com/office/powerpoint/2010/main" val="5948374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49</a:t>
            </a:fld>
            <a:endParaRPr lang="pt-BR" dirty="0"/>
          </a:p>
        </p:txBody>
      </p:sp>
    </p:spTree>
    <p:extLst>
      <p:ext uri="{BB962C8B-B14F-4D97-AF65-F5344CB8AC3E}">
        <p14:creationId xmlns:p14="http://schemas.microsoft.com/office/powerpoint/2010/main" val="13863766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50</a:t>
            </a:fld>
            <a:endParaRPr lang="pt-BR" dirty="0"/>
          </a:p>
        </p:txBody>
      </p:sp>
    </p:spTree>
    <p:extLst>
      <p:ext uri="{BB962C8B-B14F-4D97-AF65-F5344CB8AC3E}">
        <p14:creationId xmlns:p14="http://schemas.microsoft.com/office/powerpoint/2010/main" val="394925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5</a:t>
            </a:fld>
            <a:endParaRPr lang="pt-BR"/>
          </a:p>
        </p:txBody>
      </p:sp>
    </p:spTree>
    <p:extLst>
      <p:ext uri="{BB962C8B-B14F-4D97-AF65-F5344CB8AC3E}">
        <p14:creationId xmlns:p14="http://schemas.microsoft.com/office/powerpoint/2010/main" val="14228026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51</a:t>
            </a:fld>
            <a:endParaRPr lang="pt-BR" dirty="0"/>
          </a:p>
        </p:txBody>
      </p:sp>
    </p:spTree>
    <p:extLst>
      <p:ext uri="{BB962C8B-B14F-4D97-AF65-F5344CB8AC3E}">
        <p14:creationId xmlns:p14="http://schemas.microsoft.com/office/powerpoint/2010/main" val="3269607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52</a:t>
            </a:fld>
            <a:endParaRPr lang="pt-BR" dirty="0"/>
          </a:p>
        </p:txBody>
      </p:sp>
    </p:spTree>
    <p:extLst>
      <p:ext uri="{BB962C8B-B14F-4D97-AF65-F5344CB8AC3E}">
        <p14:creationId xmlns:p14="http://schemas.microsoft.com/office/powerpoint/2010/main" val="9652280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53</a:t>
            </a:fld>
            <a:endParaRPr lang="pt-BR" dirty="0"/>
          </a:p>
        </p:txBody>
      </p:sp>
    </p:spTree>
    <p:extLst>
      <p:ext uri="{BB962C8B-B14F-4D97-AF65-F5344CB8AC3E}">
        <p14:creationId xmlns:p14="http://schemas.microsoft.com/office/powerpoint/2010/main" val="4256967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54</a:t>
            </a:fld>
            <a:endParaRPr lang="pt-BR" dirty="0"/>
          </a:p>
        </p:txBody>
      </p:sp>
    </p:spTree>
    <p:extLst>
      <p:ext uri="{BB962C8B-B14F-4D97-AF65-F5344CB8AC3E}">
        <p14:creationId xmlns:p14="http://schemas.microsoft.com/office/powerpoint/2010/main" val="27694279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55</a:t>
            </a:fld>
            <a:endParaRPr lang="pt-BR" dirty="0"/>
          </a:p>
        </p:txBody>
      </p:sp>
    </p:spTree>
    <p:extLst>
      <p:ext uri="{BB962C8B-B14F-4D97-AF65-F5344CB8AC3E}">
        <p14:creationId xmlns:p14="http://schemas.microsoft.com/office/powerpoint/2010/main" val="1882839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56</a:t>
            </a:fld>
            <a:endParaRPr lang="pt-BR" dirty="0"/>
          </a:p>
        </p:txBody>
      </p:sp>
    </p:spTree>
    <p:extLst>
      <p:ext uri="{BB962C8B-B14F-4D97-AF65-F5344CB8AC3E}">
        <p14:creationId xmlns:p14="http://schemas.microsoft.com/office/powerpoint/2010/main" val="38690454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57</a:t>
            </a:fld>
            <a:endParaRPr lang="pt-BR" dirty="0"/>
          </a:p>
        </p:txBody>
      </p:sp>
    </p:spTree>
    <p:extLst>
      <p:ext uri="{BB962C8B-B14F-4D97-AF65-F5344CB8AC3E}">
        <p14:creationId xmlns:p14="http://schemas.microsoft.com/office/powerpoint/2010/main" val="41412420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58</a:t>
            </a:fld>
            <a:endParaRPr lang="pt-BR" dirty="0"/>
          </a:p>
        </p:txBody>
      </p:sp>
    </p:spTree>
    <p:extLst>
      <p:ext uri="{BB962C8B-B14F-4D97-AF65-F5344CB8AC3E}">
        <p14:creationId xmlns:p14="http://schemas.microsoft.com/office/powerpoint/2010/main" val="25182166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59</a:t>
            </a:fld>
            <a:endParaRPr lang="pt-BR" dirty="0"/>
          </a:p>
        </p:txBody>
      </p:sp>
    </p:spTree>
    <p:extLst>
      <p:ext uri="{BB962C8B-B14F-4D97-AF65-F5344CB8AC3E}">
        <p14:creationId xmlns:p14="http://schemas.microsoft.com/office/powerpoint/2010/main" val="17621082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60</a:t>
            </a:fld>
            <a:endParaRPr lang="pt-BR" dirty="0"/>
          </a:p>
        </p:txBody>
      </p:sp>
    </p:spTree>
    <p:extLst>
      <p:ext uri="{BB962C8B-B14F-4D97-AF65-F5344CB8AC3E}">
        <p14:creationId xmlns:p14="http://schemas.microsoft.com/office/powerpoint/2010/main" val="285864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6</a:t>
            </a:fld>
            <a:endParaRPr lang="pt-BR"/>
          </a:p>
        </p:txBody>
      </p:sp>
    </p:spTree>
    <p:extLst>
      <p:ext uri="{BB962C8B-B14F-4D97-AF65-F5344CB8AC3E}">
        <p14:creationId xmlns:p14="http://schemas.microsoft.com/office/powerpoint/2010/main" val="32359477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61</a:t>
            </a:fld>
            <a:endParaRPr lang="pt-BR" dirty="0"/>
          </a:p>
        </p:txBody>
      </p:sp>
    </p:spTree>
    <p:extLst>
      <p:ext uri="{BB962C8B-B14F-4D97-AF65-F5344CB8AC3E}">
        <p14:creationId xmlns:p14="http://schemas.microsoft.com/office/powerpoint/2010/main" val="33860868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62</a:t>
            </a:fld>
            <a:endParaRPr lang="pt-BR" dirty="0"/>
          </a:p>
        </p:txBody>
      </p:sp>
    </p:spTree>
    <p:extLst>
      <p:ext uri="{BB962C8B-B14F-4D97-AF65-F5344CB8AC3E}">
        <p14:creationId xmlns:p14="http://schemas.microsoft.com/office/powerpoint/2010/main" val="24257360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63</a:t>
            </a:fld>
            <a:endParaRPr lang="pt-BR" dirty="0"/>
          </a:p>
        </p:txBody>
      </p:sp>
    </p:spTree>
    <p:extLst>
      <p:ext uri="{BB962C8B-B14F-4D97-AF65-F5344CB8AC3E}">
        <p14:creationId xmlns:p14="http://schemas.microsoft.com/office/powerpoint/2010/main" val="39246830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64</a:t>
            </a:fld>
            <a:endParaRPr lang="pt-BR" dirty="0"/>
          </a:p>
        </p:txBody>
      </p:sp>
    </p:spTree>
    <p:extLst>
      <p:ext uri="{BB962C8B-B14F-4D97-AF65-F5344CB8AC3E}">
        <p14:creationId xmlns:p14="http://schemas.microsoft.com/office/powerpoint/2010/main" val="24544949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65</a:t>
            </a:fld>
            <a:endParaRPr lang="pt-BR" dirty="0"/>
          </a:p>
        </p:txBody>
      </p:sp>
    </p:spTree>
    <p:extLst>
      <p:ext uri="{BB962C8B-B14F-4D97-AF65-F5344CB8AC3E}">
        <p14:creationId xmlns:p14="http://schemas.microsoft.com/office/powerpoint/2010/main" val="20699998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3FD9573-EAA6-4572-BEE7-522DF2998452}" type="slidenum">
              <a:rPr lang="pt-BR" smtClean="0"/>
              <a:pPr/>
              <a:t>66</a:t>
            </a:fld>
            <a:endParaRPr lang="pt-BR" dirty="0"/>
          </a:p>
        </p:txBody>
      </p:sp>
    </p:spTree>
    <p:extLst>
      <p:ext uri="{BB962C8B-B14F-4D97-AF65-F5344CB8AC3E}">
        <p14:creationId xmlns:p14="http://schemas.microsoft.com/office/powerpoint/2010/main" val="13461840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B131F276-93AA-467A-ADA9-2DD1F6B40937}" type="slidenum">
              <a:rPr lang="pt-BR" smtClean="0">
                <a:latin typeface="Times New Roman" pitchFamily="18" charset="0"/>
              </a:rPr>
              <a:pPr/>
              <a:t>67</a:t>
            </a:fld>
            <a:endParaRPr lang="pt-BR">
              <a:latin typeface="Times New Roman" pitchFamily="18"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pt-BR">
              <a:latin typeface="Times New Roman" pitchFamily="18" charset="0"/>
            </a:endParaRPr>
          </a:p>
        </p:txBody>
      </p:sp>
    </p:spTree>
    <p:extLst>
      <p:ext uri="{BB962C8B-B14F-4D97-AF65-F5344CB8AC3E}">
        <p14:creationId xmlns:p14="http://schemas.microsoft.com/office/powerpoint/2010/main" val="3088107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7</a:t>
            </a:fld>
            <a:endParaRPr lang="pt-BR"/>
          </a:p>
        </p:txBody>
      </p:sp>
    </p:spTree>
    <p:extLst>
      <p:ext uri="{BB962C8B-B14F-4D97-AF65-F5344CB8AC3E}">
        <p14:creationId xmlns:p14="http://schemas.microsoft.com/office/powerpoint/2010/main" val="344859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8</a:t>
            </a:fld>
            <a:endParaRPr lang="pt-BR"/>
          </a:p>
        </p:txBody>
      </p:sp>
    </p:spTree>
    <p:extLst>
      <p:ext uri="{BB962C8B-B14F-4D97-AF65-F5344CB8AC3E}">
        <p14:creationId xmlns:p14="http://schemas.microsoft.com/office/powerpoint/2010/main" val="100155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B815D812-D344-4C38-8893-26A0E28F2AD6}" type="slidenum">
              <a:rPr lang="pt-BR" smtClean="0"/>
              <a:pPr>
                <a:defRPr/>
              </a:pPr>
              <a:t>9</a:t>
            </a:fld>
            <a:endParaRPr lang="pt-BR"/>
          </a:p>
        </p:txBody>
      </p:sp>
    </p:spTree>
    <p:extLst>
      <p:ext uri="{BB962C8B-B14F-4D97-AF65-F5344CB8AC3E}">
        <p14:creationId xmlns:p14="http://schemas.microsoft.com/office/powerpoint/2010/main" val="318973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F8D21C2-BA10-4D05-924B-0AA4F316E3FB}" type="datetimeFigureOut">
              <a:rPr lang="pt-BR" smtClean="0"/>
              <a:pPr/>
              <a:t>29/08/2016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8613A50F-CDC0-40F7-932B-6CD14B4163AD}" type="slidenum">
              <a:rPr lang="pt-BR" smtClean="0"/>
              <a:pPr/>
              <a:t>‹nº›</a:t>
            </a:fld>
            <a:endParaRPr lang="pt-BR" dirty="0"/>
          </a:p>
        </p:txBody>
      </p:sp>
    </p:spTree>
    <p:extLst>
      <p:ext uri="{BB962C8B-B14F-4D97-AF65-F5344CB8AC3E}">
        <p14:creationId xmlns:p14="http://schemas.microsoft.com/office/powerpoint/2010/main" val="142488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F8D21C2-BA10-4D05-924B-0AA4F316E3FB}" type="datetimeFigureOut">
              <a:rPr lang="pt-BR" smtClean="0"/>
              <a:pPr/>
              <a:t>29/08/2016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8613A50F-CDC0-40F7-932B-6CD14B4163AD}" type="slidenum">
              <a:rPr lang="pt-BR" smtClean="0"/>
              <a:pPr/>
              <a:t>‹nº›</a:t>
            </a:fld>
            <a:endParaRPr lang="pt-BR" dirty="0"/>
          </a:p>
        </p:txBody>
      </p:sp>
    </p:spTree>
    <p:extLst>
      <p:ext uri="{BB962C8B-B14F-4D97-AF65-F5344CB8AC3E}">
        <p14:creationId xmlns:p14="http://schemas.microsoft.com/office/powerpoint/2010/main" val="403703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F8D21C2-BA10-4D05-924B-0AA4F316E3FB}" type="datetimeFigureOut">
              <a:rPr lang="pt-BR" smtClean="0"/>
              <a:pPr/>
              <a:t>29/08/2016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8613A50F-CDC0-40F7-932B-6CD14B4163AD}" type="slidenum">
              <a:rPr lang="pt-BR" smtClean="0"/>
              <a:pPr/>
              <a:t>‹nº›</a:t>
            </a:fld>
            <a:endParaRPr lang="pt-BR" dirty="0"/>
          </a:p>
        </p:txBody>
      </p:sp>
    </p:spTree>
    <p:extLst>
      <p:ext uri="{BB962C8B-B14F-4D97-AF65-F5344CB8AC3E}">
        <p14:creationId xmlns:p14="http://schemas.microsoft.com/office/powerpoint/2010/main" val="342914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28650" y="40930"/>
            <a:ext cx="7886700" cy="1325563"/>
          </a:xfrm>
        </p:spPr>
        <p:txBody>
          <a:bodyPr/>
          <a:lstStyle>
            <a:lvl1pPr>
              <a:defRPr b="1">
                <a:latin typeface="+mn-lt"/>
              </a:defRPr>
            </a:lvl1pPr>
          </a:lstStyle>
          <a:p>
            <a:r>
              <a:rPr lang="pt-BR" dirty="0"/>
              <a:t>Clique para editar o título mestre</a:t>
            </a:r>
            <a:endParaRPr lang="en-US" dirty="0"/>
          </a:p>
        </p:txBody>
      </p:sp>
      <p:sp>
        <p:nvSpPr>
          <p:cNvPr id="3" name="Content Placeholder 2"/>
          <p:cNvSpPr>
            <a:spLocks noGrp="1"/>
          </p:cNvSpPr>
          <p:nvPr>
            <p:ph idx="1"/>
          </p:nvPr>
        </p:nvSpPr>
        <p:spPr>
          <a:xfrm>
            <a:off x="628650" y="1471353"/>
            <a:ext cx="7886700" cy="470561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‹nº›</a:t>
            </a:fld>
            <a:endParaRPr lang="en-US" dirty="0"/>
          </a:p>
        </p:txBody>
      </p:sp>
    </p:spTree>
    <p:extLst>
      <p:ext uri="{BB962C8B-B14F-4D97-AF65-F5344CB8AC3E}">
        <p14:creationId xmlns:p14="http://schemas.microsoft.com/office/powerpoint/2010/main" val="60798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F8D21C2-BA10-4D05-924B-0AA4F316E3FB}" type="datetimeFigureOut">
              <a:rPr lang="pt-BR" smtClean="0"/>
              <a:pPr/>
              <a:t>29/08/2016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8613A50F-CDC0-40F7-932B-6CD14B4163AD}" type="slidenum">
              <a:rPr lang="pt-BR" smtClean="0"/>
              <a:pPr/>
              <a:t>‹nº›</a:t>
            </a:fld>
            <a:endParaRPr lang="pt-BR" dirty="0"/>
          </a:p>
        </p:txBody>
      </p:sp>
    </p:spTree>
    <p:extLst>
      <p:ext uri="{BB962C8B-B14F-4D97-AF65-F5344CB8AC3E}">
        <p14:creationId xmlns:p14="http://schemas.microsoft.com/office/powerpoint/2010/main" val="289298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F8D21C2-BA10-4D05-924B-0AA4F316E3FB}" type="datetimeFigureOut">
              <a:rPr lang="pt-BR" smtClean="0"/>
              <a:pPr/>
              <a:t>29/08/2016</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8613A50F-CDC0-40F7-932B-6CD14B4163AD}" type="slidenum">
              <a:rPr lang="pt-BR" smtClean="0"/>
              <a:pPr/>
              <a:t>‹nº›</a:t>
            </a:fld>
            <a:endParaRPr lang="pt-BR" dirty="0"/>
          </a:p>
        </p:txBody>
      </p:sp>
    </p:spTree>
    <p:extLst>
      <p:ext uri="{BB962C8B-B14F-4D97-AF65-F5344CB8AC3E}">
        <p14:creationId xmlns:p14="http://schemas.microsoft.com/office/powerpoint/2010/main" val="25129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F8D21C2-BA10-4D05-924B-0AA4F316E3FB}" type="datetimeFigureOut">
              <a:rPr lang="pt-BR" smtClean="0"/>
              <a:pPr/>
              <a:t>29/08/2016</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8613A50F-CDC0-40F7-932B-6CD14B4163AD}" type="slidenum">
              <a:rPr lang="pt-BR" smtClean="0"/>
              <a:pPr/>
              <a:t>‹nº›</a:t>
            </a:fld>
            <a:endParaRPr lang="pt-BR" dirty="0"/>
          </a:p>
        </p:txBody>
      </p:sp>
    </p:spTree>
    <p:extLst>
      <p:ext uri="{BB962C8B-B14F-4D97-AF65-F5344CB8AC3E}">
        <p14:creationId xmlns:p14="http://schemas.microsoft.com/office/powerpoint/2010/main" val="386426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F8D21C2-BA10-4D05-924B-0AA4F316E3FB}" type="datetimeFigureOut">
              <a:rPr lang="pt-BR" smtClean="0"/>
              <a:pPr/>
              <a:t>29/08/2016</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8613A50F-CDC0-40F7-932B-6CD14B4163AD}" type="slidenum">
              <a:rPr lang="pt-BR" smtClean="0"/>
              <a:pPr/>
              <a:t>‹nº›</a:t>
            </a:fld>
            <a:endParaRPr lang="pt-BR" dirty="0"/>
          </a:p>
        </p:txBody>
      </p:sp>
    </p:spTree>
    <p:extLst>
      <p:ext uri="{BB962C8B-B14F-4D97-AF65-F5344CB8AC3E}">
        <p14:creationId xmlns:p14="http://schemas.microsoft.com/office/powerpoint/2010/main" val="351286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D21C2-BA10-4D05-924B-0AA4F316E3FB}" type="datetimeFigureOut">
              <a:rPr lang="pt-BR" smtClean="0"/>
              <a:pPr/>
              <a:t>29/08/2016</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8613A50F-CDC0-40F7-932B-6CD14B4163AD}" type="slidenum">
              <a:rPr lang="pt-BR" smtClean="0"/>
              <a:pPr/>
              <a:t>‹nº›</a:t>
            </a:fld>
            <a:endParaRPr lang="pt-BR" dirty="0"/>
          </a:p>
        </p:txBody>
      </p:sp>
    </p:spTree>
    <p:extLst>
      <p:ext uri="{BB962C8B-B14F-4D97-AF65-F5344CB8AC3E}">
        <p14:creationId xmlns:p14="http://schemas.microsoft.com/office/powerpoint/2010/main" val="2766560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EF8D21C2-BA10-4D05-924B-0AA4F316E3FB}" type="datetimeFigureOut">
              <a:rPr lang="pt-BR" smtClean="0"/>
              <a:pPr/>
              <a:t>29/08/2016</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8613A50F-CDC0-40F7-932B-6CD14B4163AD}" type="slidenum">
              <a:rPr lang="pt-BR" smtClean="0"/>
              <a:pPr/>
              <a:t>‹nº›</a:t>
            </a:fld>
            <a:endParaRPr lang="pt-BR" dirty="0"/>
          </a:p>
        </p:txBody>
      </p:sp>
    </p:spTree>
    <p:extLst>
      <p:ext uri="{BB962C8B-B14F-4D97-AF65-F5344CB8AC3E}">
        <p14:creationId xmlns:p14="http://schemas.microsoft.com/office/powerpoint/2010/main" val="43745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EF8D21C2-BA10-4D05-924B-0AA4F316E3FB}" type="datetimeFigureOut">
              <a:rPr lang="pt-BR" smtClean="0"/>
              <a:pPr/>
              <a:t>29/08/2016</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8613A50F-CDC0-40F7-932B-6CD14B4163AD}" type="slidenum">
              <a:rPr lang="pt-BR" smtClean="0"/>
              <a:pPr/>
              <a:t>‹nº›</a:t>
            </a:fld>
            <a:endParaRPr lang="pt-BR" dirty="0"/>
          </a:p>
        </p:txBody>
      </p:sp>
    </p:spTree>
    <p:extLst>
      <p:ext uri="{BB962C8B-B14F-4D97-AF65-F5344CB8AC3E}">
        <p14:creationId xmlns:p14="http://schemas.microsoft.com/office/powerpoint/2010/main" val="216674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D21C2-BA10-4D05-924B-0AA4F316E3FB}" type="datetimeFigureOut">
              <a:rPr lang="pt-BR" smtClean="0"/>
              <a:pPr/>
              <a:t>29/08/2016</a:t>
            </a:fld>
            <a:endParaRPr lang="pt-B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3A50F-CDC0-40F7-932B-6CD14B4163AD}" type="slidenum">
              <a:rPr lang="pt-BR" smtClean="0"/>
              <a:pPr/>
              <a:t>‹nº›</a:t>
            </a:fld>
            <a:endParaRPr lang="pt-BR" dirty="0"/>
          </a:p>
        </p:txBody>
      </p:sp>
    </p:spTree>
    <p:extLst>
      <p:ext uri="{BB962C8B-B14F-4D97-AF65-F5344CB8AC3E}">
        <p14:creationId xmlns:p14="http://schemas.microsoft.com/office/powerpoint/2010/main" val="972397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legislacao.planalto.gov.br/legisla/legislacao.nsf/Viw_Identificacao/mpv%20609-2013?OpenDocumen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legislacao.planalto.gov.br/legisla/legislacao.nsf/Viw_Identificacao/lei%2012.839-2013?OpenDocum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congressoemfoco.uol.com.br/noticias/entenda-os-principais-pontos-da-pec-que-limita-o-gasto-publico/"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pt.tradingeconomics.com/mexico/government-debt-to-gdp" TargetMode="External"/><Relationship Id="rId13" Type="http://schemas.openxmlformats.org/officeDocument/2006/relationships/hyperlink" Target="http://pt.tradingeconomics.com/united-kingdom/government-debt-to-gdp" TargetMode="External"/><Relationship Id="rId18" Type="http://schemas.openxmlformats.org/officeDocument/2006/relationships/hyperlink" Target="http://pt.tradingeconomics.com/germany/government-debt-to-gdp" TargetMode="External"/><Relationship Id="rId3" Type="http://schemas.openxmlformats.org/officeDocument/2006/relationships/hyperlink" Target="http://pt.tradingeconomics.com/brazil/government-debt-to-gdp" TargetMode="External"/><Relationship Id="rId7" Type="http://schemas.openxmlformats.org/officeDocument/2006/relationships/hyperlink" Target="http://pt.tradingeconomics.com/china/government-debt-to-gdp" TargetMode="External"/><Relationship Id="rId12" Type="http://schemas.openxmlformats.org/officeDocument/2006/relationships/hyperlink" Target="http://pt.tradingeconomics.com/united-states/government-debt-to-gdp" TargetMode="External"/><Relationship Id="rId17" Type="http://schemas.openxmlformats.org/officeDocument/2006/relationships/hyperlink" Target="http://pt.tradingeconomics.com/euro-area/government-debt-to-gdp" TargetMode="External"/><Relationship Id="rId2" Type="http://schemas.openxmlformats.org/officeDocument/2006/relationships/notesSlide" Target="../notesSlides/notesSlide61.xml"/><Relationship Id="rId16" Type="http://schemas.openxmlformats.org/officeDocument/2006/relationships/hyperlink" Target="http://pt.tradingeconomics.com/france/government-debt-to-gdp" TargetMode="External"/><Relationship Id="rId1" Type="http://schemas.openxmlformats.org/officeDocument/2006/relationships/slideLayout" Target="../slideLayouts/slideLayout2.xml"/><Relationship Id="rId6" Type="http://schemas.openxmlformats.org/officeDocument/2006/relationships/hyperlink" Target="http://pt.tradingeconomics.com/indonesia/government-debt-to-gdp" TargetMode="External"/><Relationship Id="rId11" Type="http://schemas.openxmlformats.org/officeDocument/2006/relationships/hyperlink" Target="http://pt.tradingeconomics.com/canada/government-debt-to-gdp" TargetMode="External"/><Relationship Id="rId5" Type="http://schemas.openxmlformats.org/officeDocument/2006/relationships/hyperlink" Target="http://pt.tradingeconomics.com/india/government-debt-to-gdp" TargetMode="External"/><Relationship Id="rId15" Type="http://schemas.openxmlformats.org/officeDocument/2006/relationships/hyperlink" Target="http://pt.tradingeconomics.com/spain/government-debt-to-gdp" TargetMode="External"/><Relationship Id="rId10" Type="http://schemas.openxmlformats.org/officeDocument/2006/relationships/hyperlink" Target="http://pt.tradingeconomics.com/south-korea/government-debt-to-gdp" TargetMode="External"/><Relationship Id="rId19" Type="http://schemas.openxmlformats.org/officeDocument/2006/relationships/hyperlink" Target="http://pt.tradingeconomics.com/japan/government-debt-to-gdp" TargetMode="External"/><Relationship Id="rId4" Type="http://schemas.openxmlformats.org/officeDocument/2006/relationships/hyperlink" Target="http://pt.tradingeconomics.com/russia/government-debt-to-gdp" TargetMode="External"/><Relationship Id="rId9" Type="http://schemas.openxmlformats.org/officeDocument/2006/relationships/hyperlink" Target="http://pt.tradingeconomics.com/australia/government-debt-to-gdp" TargetMode="External"/><Relationship Id="rId14" Type="http://schemas.openxmlformats.org/officeDocument/2006/relationships/hyperlink" Target="http://pt.tradingeconomics.com/italy/government-debt-to-gdp"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images.google.com.br/imgres?imgurl=http://duard.com.br/blog/wp-content/uploads/2006/06/bandeira_brasil_simulada.jpg&amp;imgrefurl=http://www.duard.com.br/blog/&amp;h=363&amp;w=484&amp;sz=49&amp;hl=pt-BR&amp;start=32&amp;tbnid=MmdvkQbWCvNS0M:&amp;tbnh=97&amp;tbnw=129&amp;prev=/images?q=bandeira+brasil&amp;start=20&amp;ndsp=20&amp;svnum=10&amp;hl=pt-BR&amp;lr=&amp;rls=GGLO,GGLO:2005-51,GGLO:pt-BR&amp;sa=N"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hyperlink" Target="mailto:Luiz.alb.santos@gmail.com" TargetMode="Externa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pt-BR" sz="3000" b="1" dirty="0">
                <a:latin typeface="+mn-lt"/>
              </a:rPr>
              <a:t>Reforma Fiscal e Tributária sob a perspectiva do Ajuste Fiscal</a:t>
            </a:r>
            <a:r>
              <a:rPr lang="pt-BR" sz="3000" dirty="0"/>
              <a:t/>
            </a:r>
            <a:br>
              <a:rPr lang="pt-BR" sz="3000" dirty="0"/>
            </a:br>
            <a:r>
              <a:rPr lang="pt-BR" sz="2700" b="1" dirty="0"/>
              <a:t>O Projeto de Lei Complementar nº 257/2016 e a PEC 241/2016 e seu impacto no serviço público</a:t>
            </a:r>
            <a:endParaRPr lang="pt-BR" sz="3000" b="1" dirty="0"/>
          </a:p>
        </p:txBody>
      </p:sp>
      <p:sp>
        <p:nvSpPr>
          <p:cNvPr id="3" name="Subtítulo 2"/>
          <p:cNvSpPr>
            <a:spLocks noGrp="1"/>
          </p:cNvSpPr>
          <p:nvPr>
            <p:ph type="subTitle" idx="1"/>
          </p:nvPr>
        </p:nvSpPr>
        <p:spPr>
          <a:xfrm>
            <a:off x="1111102" y="4367954"/>
            <a:ext cx="6858000" cy="2181701"/>
          </a:xfrm>
        </p:spPr>
        <p:txBody>
          <a:bodyPr>
            <a:normAutofit fontScale="92500" lnSpcReduction="10000"/>
          </a:bodyPr>
          <a:lstStyle/>
          <a:p>
            <a:r>
              <a:rPr lang="pt-BR" dirty="0"/>
              <a:t>Luiz Alberto dos Santos</a:t>
            </a:r>
          </a:p>
          <a:p>
            <a:r>
              <a:rPr lang="pt-BR" sz="1600" dirty="0"/>
              <a:t>Doutor em Ciências Sociais, Mestre em Administração, Especialista em Politicas Públicas e Gestão Governamental, Advogado</a:t>
            </a:r>
          </a:p>
          <a:p>
            <a:r>
              <a:rPr lang="pt-BR" sz="1600" dirty="0"/>
              <a:t>Consultor Legislativo do Senado Federal e Professor da EBAPE/FGV</a:t>
            </a:r>
          </a:p>
          <a:p>
            <a:r>
              <a:rPr lang="pt-BR" sz="1600" dirty="0"/>
              <a:t>Colaborador do DIAP – Departamento Intersindical de Assessoria Parlamentar</a:t>
            </a:r>
          </a:p>
          <a:p>
            <a:endParaRPr lang="pt-BR" sz="1600" dirty="0"/>
          </a:p>
          <a:p>
            <a:r>
              <a:rPr lang="pt-BR" sz="1600" dirty="0"/>
              <a:t>São Paulo, 29 de agosto de 2016</a:t>
            </a:r>
          </a:p>
        </p:txBody>
      </p:sp>
    </p:spTree>
    <p:extLst>
      <p:ext uri="{BB962C8B-B14F-4D97-AF65-F5344CB8AC3E}">
        <p14:creationId xmlns:p14="http://schemas.microsoft.com/office/powerpoint/2010/main" val="3184084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004" y="404664"/>
            <a:ext cx="851050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4067944" y="6165304"/>
            <a:ext cx="4572000" cy="415498"/>
          </a:xfrm>
          <a:prstGeom prst="rect">
            <a:avLst/>
          </a:prstGeom>
        </p:spPr>
        <p:txBody>
          <a:bodyPr>
            <a:spAutoFit/>
          </a:bodyPr>
          <a:lstStyle/>
          <a:p>
            <a:r>
              <a:rPr lang="en-US" sz="1050" dirty="0"/>
              <a:t>OECD (2015), </a:t>
            </a:r>
            <a:r>
              <a:rPr lang="en-US" sz="1050" i="1" dirty="0"/>
              <a:t>OECD Economic Surveys: Brazil 2015</a:t>
            </a:r>
            <a:r>
              <a:rPr lang="en-US" sz="1050" dirty="0"/>
              <a:t>, OECD Publishing, Paris.</a:t>
            </a:r>
          </a:p>
          <a:p>
            <a:r>
              <a:rPr lang="pt-BR" sz="1050" i="1" dirty="0"/>
              <a:t>http://dx.doi.org/10.1787/eco_surveys-bra-2015-en</a:t>
            </a:r>
            <a:endParaRPr lang="pt-BR" sz="1050" dirty="0"/>
          </a:p>
        </p:txBody>
      </p:sp>
    </p:spTree>
    <p:extLst>
      <p:ext uri="{BB962C8B-B14F-4D97-AF65-F5344CB8AC3E}">
        <p14:creationId xmlns:p14="http://schemas.microsoft.com/office/powerpoint/2010/main" val="3565012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5874584"/>
            <a:ext cx="8136904" cy="707886"/>
          </a:xfrm>
          <a:prstGeom prst="rect">
            <a:avLst/>
          </a:prstGeom>
          <a:noFill/>
        </p:spPr>
        <p:txBody>
          <a:bodyPr wrap="square" rtlCol="0">
            <a:spAutoFit/>
          </a:bodyPr>
          <a:lstStyle/>
          <a:p>
            <a:pPr algn="ctr"/>
            <a:r>
              <a:rPr lang="pt-BR" sz="4000" b="1" dirty="0">
                <a:latin typeface="+mj-lt"/>
              </a:rPr>
              <a:t>O IMPOSTÔMETRO...</a:t>
            </a:r>
          </a:p>
        </p:txBody>
      </p:sp>
      <p:pic>
        <p:nvPicPr>
          <p:cNvPr id="124929" name="Picture 1"/>
          <p:cNvPicPr>
            <a:picLocks noChangeAspect="1" noChangeArrowheads="1"/>
          </p:cNvPicPr>
          <p:nvPr/>
        </p:nvPicPr>
        <p:blipFill>
          <a:blip r:embed="rId3" cstate="print"/>
          <a:srcRect/>
          <a:stretch>
            <a:fillRect/>
          </a:stretch>
        </p:blipFill>
        <p:spPr bwMode="auto">
          <a:xfrm>
            <a:off x="12761" y="294290"/>
            <a:ext cx="9099624" cy="5118538"/>
          </a:xfrm>
          <a:prstGeom prst="rect">
            <a:avLst/>
          </a:prstGeom>
          <a:noFill/>
          <a:ln w="9525">
            <a:noFill/>
            <a:miter lim="800000"/>
            <a:headEnd/>
            <a:tailEnd/>
          </a:ln>
        </p:spPr>
      </p:pic>
    </p:spTree>
    <p:extLst>
      <p:ext uri="{BB962C8B-B14F-4D97-AF65-F5344CB8AC3E}">
        <p14:creationId xmlns:p14="http://schemas.microsoft.com/office/powerpoint/2010/main" val="1706902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55576" y="332656"/>
            <a:ext cx="8136904" cy="707886"/>
          </a:xfrm>
          <a:prstGeom prst="rect">
            <a:avLst/>
          </a:prstGeom>
          <a:noFill/>
        </p:spPr>
        <p:txBody>
          <a:bodyPr wrap="square" rtlCol="0">
            <a:spAutoFit/>
          </a:bodyPr>
          <a:lstStyle/>
          <a:p>
            <a:pPr algn="ctr"/>
            <a:r>
              <a:rPr lang="pt-BR" sz="4000" b="1" dirty="0">
                <a:latin typeface="+mj-lt"/>
              </a:rPr>
              <a:t>E O SONEGÔMETRO...</a:t>
            </a:r>
          </a:p>
        </p:txBody>
      </p:sp>
      <p:pic>
        <p:nvPicPr>
          <p:cNvPr id="122881" name="Picture 1"/>
          <p:cNvPicPr>
            <a:picLocks noChangeAspect="1" noChangeArrowheads="1"/>
          </p:cNvPicPr>
          <p:nvPr/>
        </p:nvPicPr>
        <p:blipFill>
          <a:blip r:embed="rId3" cstate="print"/>
          <a:srcRect l="12228" r="13147"/>
          <a:stretch>
            <a:fillRect/>
          </a:stretch>
        </p:blipFill>
        <p:spPr bwMode="auto">
          <a:xfrm>
            <a:off x="893379" y="979441"/>
            <a:ext cx="7462345" cy="5624904"/>
          </a:xfrm>
          <a:prstGeom prst="rect">
            <a:avLst/>
          </a:prstGeom>
          <a:noFill/>
          <a:ln w="9525">
            <a:noFill/>
            <a:miter lim="800000"/>
            <a:headEnd/>
            <a:tailEnd/>
          </a:ln>
        </p:spPr>
      </p:pic>
    </p:spTree>
    <p:extLst>
      <p:ext uri="{BB962C8B-B14F-4D97-AF65-F5344CB8AC3E}">
        <p14:creationId xmlns:p14="http://schemas.microsoft.com/office/powerpoint/2010/main" val="2619496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Justiça Fiscal: falhas a corrigir</a:t>
            </a:r>
          </a:p>
        </p:txBody>
      </p:sp>
      <p:sp>
        <p:nvSpPr>
          <p:cNvPr id="3" name="Espaço Reservado para Conteúdo 2"/>
          <p:cNvSpPr>
            <a:spLocks noGrp="1"/>
          </p:cNvSpPr>
          <p:nvPr>
            <p:ph idx="1"/>
          </p:nvPr>
        </p:nvSpPr>
        <p:spPr>
          <a:xfrm>
            <a:off x="467544" y="1340768"/>
            <a:ext cx="8229600" cy="4525963"/>
          </a:xfrm>
        </p:spPr>
        <p:txBody>
          <a:bodyPr>
            <a:normAutofit fontScale="92500" lnSpcReduction="10000"/>
          </a:bodyPr>
          <a:lstStyle/>
          <a:p>
            <a:r>
              <a:rPr lang="pt-BR" sz="1800" dirty="0"/>
              <a:t>Elevada complexidade do sistema tributário</a:t>
            </a:r>
          </a:p>
          <a:p>
            <a:r>
              <a:rPr lang="pt-BR" sz="1800" dirty="0"/>
              <a:t>Excesso de tributação sobre a renda nas faixas inferiores</a:t>
            </a:r>
          </a:p>
          <a:p>
            <a:r>
              <a:rPr lang="pt-BR" sz="1800" dirty="0"/>
              <a:t>Defasagem na correção da tabela do IRPF e baixa progressividade </a:t>
            </a:r>
          </a:p>
          <a:p>
            <a:r>
              <a:rPr lang="pt-BR" sz="1800" dirty="0" err="1"/>
              <a:t>Regressividade</a:t>
            </a:r>
            <a:r>
              <a:rPr lang="pt-BR" sz="1800" dirty="0"/>
              <a:t> da tributação sobre consumo</a:t>
            </a:r>
          </a:p>
          <a:p>
            <a:r>
              <a:rPr lang="pt-BR" sz="1800" dirty="0"/>
              <a:t>Baixa tributação sobre ganhos de capital</a:t>
            </a:r>
          </a:p>
          <a:p>
            <a:pPr lvl="1"/>
            <a:r>
              <a:rPr lang="pt-BR" sz="1600" dirty="0"/>
              <a:t>Juros sobre capital próprio</a:t>
            </a:r>
          </a:p>
          <a:p>
            <a:pPr lvl="1"/>
            <a:r>
              <a:rPr lang="pt-BR" sz="1600" dirty="0"/>
              <a:t>Lucros e dividendos</a:t>
            </a:r>
          </a:p>
          <a:p>
            <a:r>
              <a:rPr lang="pt-BR" sz="1800" dirty="0"/>
              <a:t>Baixa tributação sobre heranças</a:t>
            </a:r>
          </a:p>
          <a:p>
            <a:r>
              <a:rPr lang="pt-BR" sz="1800" dirty="0"/>
              <a:t>Baixa tributação ambiental</a:t>
            </a:r>
          </a:p>
          <a:p>
            <a:r>
              <a:rPr lang="pt-BR" sz="1800" dirty="0"/>
              <a:t>Baixa tributação de bens supérfluos e de luxo (inclusive aeronaves e embarcações)</a:t>
            </a:r>
          </a:p>
          <a:p>
            <a:r>
              <a:rPr lang="pt-BR" sz="1800" dirty="0"/>
              <a:t>Não regulamentação do Imposto sobre Grandes Fortunas (CF artigo 153, VII)</a:t>
            </a:r>
          </a:p>
          <a:p>
            <a:r>
              <a:rPr lang="pt-BR" sz="1800" dirty="0"/>
              <a:t>Baixa tributação sobre a propriedade rural (ITR)</a:t>
            </a:r>
          </a:p>
          <a:p>
            <a:r>
              <a:rPr lang="pt-BR" sz="1800" dirty="0"/>
              <a:t>Excessiva tributação sobre serviços essenciais (e.g. energia elétrica e telecomunicações). Ex.: ICMS sobre energia elétrica chega a 27% e tributos totais a mais de 50%</a:t>
            </a:r>
          </a:p>
          <a:p>
            <a:endParaRPr lang="pt-BR" sz="1800" dirty="0"/>
          </a:p>
        </p:txBody>
      </p:sp>
    </p:spTree>
    <p:extLst>
      <p:ext uri="{BB962C8B-B14F-4D97-AF65-F5344CB8AC3E}">
        <p14:creationId xmlns:p14="http://schemas.microsoft.com/office/powerpoint/2010/main" val="1447375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836712"/>
            <a:ext cx="7560840" cy="5262979"/>
          </a:xfrm>
          <a:prstGeom prst="rect">
            <a:avLst/>
          </a:prstGeom>
        </p:spPr>
        <p:txBody>
          <a:bodyPr wrap="square">
            <a:spAutoFit/>
          </a:bodyPr>
          <a:lstStyle/>
          <a:p>
            <a:pPr algn="just"/>
            <a:r>
              <a:rPr lang="pt-BR" sz="1600" dirty="0">
                <a:latin typeface="+mj-lt"/>
              </a:rPr>
              <a:t>"</a:t>
            </a:r>
            <a:r>
              <a:rPr lang="pt-BR" sz="1800" b="1" dirty="0">
                <a:latin typeface="+mj-lt"/>
              </a:rPr>
              <a:t>Do lado da receita, fechar uma série de brechas poderia reforçar as receitas e reduzir distorções</a:t>
            </a:r>
            <a:r>
              <a:rPr lang="pt-BR" sz="1600" dirty="0">
                <a:latin typeface="+mj-lt"/>
              </a:rPr>
              <a:t>. Por exemplo, além do pagamento de dividendos aos acionistas, as empresas têm a opção de pagar "juros sobre o capital" (Juros sobre capital próprio), que é tratada como uma despesa, ou seja, não estão sujeitos a impostos de renda da pessoa jurídica (IRPJ). Para o acionista, este é tributado à mesma taxa de 15% que incide sobre os dividendos. Isto tem efeitos regressivos sobre a distribuição de renda e reduz a poupança das empresas. Aplicando a taxa de impostos padrão geraria uma receita adicional de 0,1% do PIB. Além disso, as taxas de impostos para os prestadores de serviços registrados como Pessoas Jurídicas pode ser de apenas 5%, sem tributação sobre  lucros, em comparação com a alíquota marginal sobre o rendimento de trabalho de 27,5%. </a:t>
            </a:r>
            <a:r>
              <a:rPr lang="pt-BR" sz="1800" b="1" dirty="0">
                <a:latin typeface="+mj-lt"/>
              </a:rPr>
              <a:t>Isso cria fortes incentivos para apresentar declarações de impostos como uma empresa, e resulta em um tratamento fiscal desigual entre diferentes atividades</a:t>
            </a:r>
            <a:r>
              <a:rPr lang="pt-BR" sz="1800" dirty="0">
                <a:latin typeface="+mj-lt"/>
              </a:rPr>
              <a:t>. </a:t>
            </a:r>
            <a:r>
              <a:rPr lang="pt-BR" sz="1600" dirty="0">
                <a:latin typeface="+mj-lt"/>
              </a:rPr>
              <a:t>Os planos atuais para aumentos moderados de impostos sobre herança podem valer a pena, visto que os impostos sobre herança melhoram a igualdade de oportunidades. </a:t>
            </a:r>
            <a:r>
              <a:rPr lang="pt-BR" sz="1800" b="1" dirty="0">
                <a:latin typeface="+mj-lt"/>
              </a:rPr>
              <a:t>Inferior a 0,1% do PIB, a receita do Brasil com impostos sucessórios é menos de metade da média da OCDE</a:t>
            </a:r>
            <a:r>
              <a:rPr lang="pt-BR" sz="1800" dirty="0">
                <a:latin typeface="+mj-lt"/>
              </a:rPr>
              <a:t>.</a:t>
            </a:r>
            <a:r>
              <a:rPr lang="pt-BR" sz="1600" dirty="0">
                <a:latin typeface="+mj-lt"/>
              </a:rPr>
              <a:t> Novos aumentos dos impostos sobre os combustíveis seriam justificáveis do ponto de vista ambiental. "</a:t>
            </a:r>
          </a:p>
          <a:p>
            <a:endParaRPr lang="en-US" sz="1600" dirty="0">
              <a:latin typeface="+mj-lt"/>
            </a:endParaRPr>
          </a:p>
          <a:p>
            <a:pPr algn="r"/>
            <a:r>
              <a:rPr lang="en-US" sz="1600" dirty="0">
                <a:latin typeface="+mj-lt"/>
              </a:rPr>
              <a:t>OECD (2015), </a:t>
            </a:r>
            <a:r>
              <a:rPr lang="en-US" sz="1600" i="1" dirty="0">
                <a:latin typeface="+mj-lt"/>
              </a:rPr>
              <a:t>OECD Economic Surveys: Brazil 2015</a:t>
            </a:r>
            <a:r>
              <a:rPr lang="en-US" sz="1600" dirty="0">
                <a:latin typeface="+mj-lt"/>
              </a:rPr>
              <a:t>, OECD Publishing, Paris.</a:t>
            </a:r>
          </a:p>
          <a:p>
            <a:pPr algn="r"/>
            <a:r>
              <a:rPr lang="pt-BR" sz="1600" i="1" dirty="0">
                <a:latin typeface="+mj-lt"/>
              </a:rPr>
              <a:t>http://dx.doi.org/10.1787/eco_surveys-bra-2015-en</a:t>
            </a:r>
            <a:endParaRPr lang="pt-BR" sz="1600" dirty="0">
              <a:latin typeface="+mj-lt"/>
            </a:endParaRPr>
          </a:p>
        </p:txBody>
      </p:sp>
    </p:spTree>
    <p:extLst>
      <p:ext uri="{BB962C8B-B14F-4D97-AF65-F5344CB8AC3E}">
        <p14:creationId xmlns:p14="http://schemas.microsoft.com/office/powerpoint/2010/main" val="3544647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b="1" dirty="0"/>
              <a:t>Isenção de tributação sobre lucros e dividendos</a:t>
            </a:r>
          </a:p>
        </p:txBody>
      </p:sp>
      <p:sp>
        <p:nvSpPr>
          <p:cNvPr id="3" name="Espaço Reservado para Conteúdo 2"/>
          <p:cNvSpPr>
            <a:spLocks noGrp="1"/>
          </p:cNvSpPr>
          <p:nvPr>
            <p:ph idx="1"/>
          </p:nvPr>
        </p:nvSpPr>
        <p:spPr>
          <a:xfrm>
            <a:off x="467544" y="1268760"/>
            <a:ext cx="8229600" cy="4525963"/>
          </a:xfrm>
        </p:spPr>
        <p:txBody>
          <a:bodyPr>
            <a:noAutofit/>
          </a:bodyPr>
          <a:lstStyle/>
          <a:p>
            <a:r>
              <a:rPr lang="pt-BR" sz="1600" dirty="0"/>
              <a:t>Art. 10 da Lei nº 9.249, de 26 de dezembro de 1995: “Os lucros ou dividendos calculados com base nos resultados apurados a partir do mês de janeiro de 1996, pagos ou creditados pelas pessoas jurídicas tributadas com base no lucro real, presumido ou arbitrado, não ficarão sujeitos à incidência do imposto de renda na fonte, nem integrarão a base de cálculo do imposto de renda do beneficiário, pessoa física ou jurídica, domiciliado no País ou no exterior.”</a:t>
            </a:r>
          </a:p>
          <a:p>
            <a:r>
              <a:rPr lang="pt-BR" sz="1600" dirty="0"/>
              <a:t>Dados de estudo do DIEESE apontam que entre 2006 e 2013, os recursos transferidos para o exterior a título de remessa de lucros e dividendos, realizados por empresas estrangeiras aqui estabelecidas, mais que dobraram. </a:t>
            </a:r>
          </a:p>
          <a:p>
            <a:r>
              <a:rPr lang="pt-BR" sz="1800" b="1" dirty="0"/>
              <a:t>O volume de recursos enviado ao exterior totalizou o montante de US$ 23,8 bilhões, em 2013, aumento de 107% em relação a 2006. </a:t>
            </a:r>
          </a:p>
          <a:p>
            <a:r>
              <a:rPr lang="pt-BR" sz="1600" dirty="0"/>
              <a:t>Segundo matéria do Valor Econômico publicada em 19.12.2014, </a:t>
            </a:r>
            <a:r>
              <a:rPr lang="pt-BR" sz="1800" b="1" u="sng" dirty="0"/>
              <a:t>a remessa de lucros e dividendos ao exterior</a:t>
            </a:r>
            <a:r>
              <a:rPr lang="pt-BR" sz="1600" dirty="0"/>
              <a:t>, </a:t>
            </a:r>
            <a:r>
              <a:rPr lang="pt-BR" sz="1600" b="1" u="sng" dirty="0"/>
              <a:t>apenas em novembro de 2014, </a:t>
            </a:r>
            <a:r>
              <a:rPr lang="pt-BR" sz="1600" dirty="0"/>
              <a:t>atingiu </a:t>
            </a:r>
            <a:r>
              <a:rPr lang="pt-BR" sz="1600" b="1" u="sng" dirty="0"/>
              <a:t>US$ 2,704 bi. </a:t>
            </a:r>
          </a:p>
          <a:p>
            <a:r>
              <a:rPr lang="pt-BR" sz="1600" b="1" u="sng" dirty="0"/>
              <a:t>No ano, as remessas somavam até então US$ 22,429 bilhões, com previsão de que atingiriam US$ 25,5 bilhões no ano. </a:t>
            </a:r>
          </a:p>
          <a:p>
            <a:r>
              <a:rPr lang="pt-BR" sz="1600" dirty="0"/>
              <a:t>Esse volume, assim, é </a:t>
            </a:r>
            <a:r>
              <a:rPr lang="pt-BR" sz="1600" b="1" dirty="0"/>
              <a:t>isento do imposto de renda</a:t>
            </a:r>
            <a:r>
              <a:rPr lang="pt-BR" sz="1600" dirty="0"/>
              <a:t>, privilegiando-se os rendimentos do capital, em detrimento do rendimento do trabalho, ferindo o princípio da progressividade e distributividade. </a:t>
            </a:r>
          </a:p>
          <a:p>
            <a:r>
              <a:rPr lang="pt-BR" sz="1600" dirty="0"/>
              <a:t>Em 2014, caso esse montante fosse convertido à taxa de câmbio de R$ 3,00, e sujeitos à alíquota de 15% o acréscimo de arrecadação tributária seria de </a:t>
            </a:r>
            <a:r>
              <a:rPr lang="pt-BR" sz="2000" b="1" dirty="0"/>
              <a:t>R$ 11 bilhões</a:t>
            </a:r>
            <a:r>
              <a:rPr lang="pt-BR" sz="1600" b="1" dirty="0"/>
              <a:t>.</a:t>
            </a:r>
          </a:p>
        </p:txBody>
      </p:sp>
    </p:spTree>
    <p:extLst>
      <p:ext uri="{BB962C8B-B14F-4D97-AF65-F5344CB8AC3E}">
        <p14:creationId xmlns:p14="http://schemas.microsoft.com/office/powerpoint/2010/main" val="555934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962482001"/>
              </p:ext>
            </p:extLst>
          </p:nvPr>
        </p:nvGraphicFramePr>
        <p:xfrm>
          <a:off x="755576" y="908720"/>
          <a:ext cx="7344815" cy="1783080"/>
        </p:xfrm>
        <a:graphic>
          <a:graphicData uri="http://schemas.openxmlformats.org/drawingml/2006/table">
            <a:tbl>
              <a:tblPr>
                <a:tableStyleId>{5C22544A-7EE6-4342-B048-85BDC9FD1C3A}</a:tableStyleId>
              </a:tblPr>
              <a:tblGrid>
                <a:gridCol w="1640104">
                  <a:extLst>
                    <a:ext uri="{9D8B030D-6E8A-4147-A177-3AD203B41FA5}">
                      <a16:colId xmlns:a16="http://schemas.microsoft.com/office/drawing/2014/main" xmlns="" val="20000"/>
                    </a:ext>
                  </a:extLst>
                </a:gridCol>
                <a:gridCol w="2104312">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1800199">
                  <a:extLst>
                    <a:ext uri="{9D8B030D-6E8A-4147-A177-3AD203B41FA5}">
                      <a16:colId xmlns:a16="http://schemas.microsoft.com/office/drawing/2014/main" xmlns="" val="20003"/>
                    </a:ext>
                  </a:extLst>
                </a:gridCol>
              </a:tblGrid>
              <a:tr h="190500">
                <a:tc gridSpan="4">
                  <a:txBody>
                    <a:bodyPr/>
                    <a:lstStyle/>
                    <a:p>
                      <a:pPr algn="ctr" fontAlgn="ctr"/>
                      <a:r>
                        <a:rPr lang="pt-BR" sz="1400" b="1" u="none" strike="noStrike" dirty="0">
                          <a:effectLst/>
                        </a:rPr>
                        <a:t>TABELA DE IRRF DE 01/1995 A 03/1995</a:t>
                      </a:r>
                      <a:endParaRPr lang="pt-BR" sz="1400" b="1" i="0" u="none" strike="noStrike" dirty="0">
                        <a:solidFill>
                          <a:srgbClr val="444444"/>
                        </a:solidFill>
                        <a:effectLst/>
                        <a:latin typeface="Segoe UI"/>
                      </a:endParaRPr>
                    </a:p>
                  </a:txBody>
                  <a:tcPr marL="9525" marR="9525" marT="9525"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0"/>
                  </a:ext>
                </a:extLst>
              </a:tr>
              <a:tr h="190500">
                <a:tc>
                  <a:txBody>
                    <a:bodyPr/>
                    <a:lstStyle/>
                    <a:p>
                      <a:pPr algn="ctr" fontAlgn="ctr"/>
                      <a:r>
                        <a:rPr lang="pt-BR" sz="1400" u="none" strike="noStrike">
                          <a:effectLst/>
                        </a:rPr>
                        <a:t>DE</a:t>
                      </a:r>
                      <a:endParaRPr lang="pt-BR" sz="1400" b="0" i="0" u="none" strike="noStrike">
                        <a:solidFill>
                          <a:srgbClr val="444444"/>
                        </a:solidFill>
                        <a:effectLst/>
                        <a:latin typeface="Calibri"/>
                      </a:endParaRPr>
                    </a:p>
                  </a:txBody>
                  <a:tcPr marL="9525" marR="9525" marT="9525" marB="0" anchor="ctr"/>
                </a:tc>
                <a:tc>
                  <a:txBody>
                    <a:bodyPr/>
                    <a:lstStyle/>
                    <a:p>
                      <a:pPr algn="ctr" fontAlgn="ctr"/>
                      <a:r>
                        <a:rPr lang="pt-BR" sz="1400" u="none" strike="noStrike">
                          <a:effectLst/>
                        </a:rPr>
                        <a:t>ATÉ</a:t>
                      </a:r>
                      <a:endParaRPr lang="pt-BR" sz="1400" b="0" i="0" u="none" strike="noStrike">
                        <a:solidFill>
                          <a:srgbClr val="444444"/>
                        </a:solidFill>
                        <a:effectLst/>
                        <a:latin typeface="Calibri"/>
                      </a:endParaRPr>
                    </a:p>
                  </a:txBody>
                  <a:tcPr marL="9525" marR="9525" marT="9525" marB="0" anchor="ctr"/>
                </a:tc>
                <a:tc>
                  <a:txBody>
                    <a:bodyPr/>
                    <a:lstStyle/>
                    <a:p>
                      <a:pPr algn="ctr" fontAlgn="ctr"/>
                      <a:r>
                        <a:rPr lang="pt-BR" sz="1400" u="none" strike="noStrike">
                          <a:effectLst/>
                        </a:rPr>
                        <a:t>ALIQUOTA</a:t>
                      </a:r>
                      <a:endParaRPr lang="pt-BR" sz="1400" b="0" i="0" u="none" strike="noStrike">
                        <a:solidFill>
                          <a:srgbClr val="444444"/>
                        </a:solidFill>
                        <a:effectLst/>
                        <a:latin typeface="Calibri"/>
                      </a:endParaRPr>
                    </a:p>
                  </a:txBody>
                  <a:tcPr marL="9525" marR="9525" marT="9525" marB="0" anchor="ctr"/>
                </a:tc>
                <a:tc>
                  <a:txBody>
                    <a:bodyPr/>
                    <a:lstStyle/>
                    <a:p>
                      <a:pPr algn="ctr" fontAlgn="ctr"/>
                      <a:r>
                        <a:rPr lang="pt-BR" sz="1400" u="none" strike="noStrike">
                          <a:effectLst/>
                        </a:rPr>
                        <a:t>DEDUÇÃO</a:t>
                      </a:r>
                      <a:endParaRPr lang="pt-BR" sz="1400" b="0" i="0" u="none" strike="noStrike">
                        <a:solidFill>
                          <a:srgbClr val="444444"/>
                        </a:solidFill>
                        <a:effectLst/>
                        <a:latin typeface="Calibri"/>
                      </a:endParaRPr>
                    </a:p>
                  </a:txBody>
                  <a:tcPr marL="9525" marR="9525" marT="9525" marB="0" anchor="ctr"/>
                </a:tc>
                <a:extLst>
                  <a:ext uri="{0D108BD9-81ED-4DB2-BD59-A6C34878D82A}">
                    <a16:rowId xmlns:a16="http://schemas.microsoft.com/office/drawing/2014/main" xmlns="" val="10001"/>
                  </a:ext>
                </a:extLst>
              </a:tr>
              <a:tr h="190500">
                <a:tc>
                  <a:txBody>
                    <a:bodyPr/>
                    <a:lstStyle/>
                    <a:p>
                      <a:pPr algn="ctr" fontAlgn="ctr"/>
                      <a:r>
                        <a:rPr lang="pt-BR" sz="1400" u="none" strike="noStrike">
                          <a:effectLst/>
                        </a:rPr>
                        <a:t>0</a:t>
                      </a:r>
                      <a:endParaRPr lang="pt-BR" sz="1400" b="0" i="0" u="none" strike="noStrike">
                        <a:solidFill>
                          <a:srgbClr val="444444"/>
                        </a:solidFill>
                        <a:effectLst/>
                        <a:latin typeface="Calibri"/>
                      </a:endParaRPr>
                    </a:p>
                  </a:txBody>
                  <a:tcPr marL="9525" marR="9525" marT="9525" marB="0" anchor="ctr"/>
                </a:tc>
                <a:tc>
                  <a:txBody>
                    <a:bodyPr/>
                    <a:lstStyle/>
                    <a:p>
                      <a:pPr algn="ctr" fontAlgn="ctr"/>
                      <a:r>
                        <a:rPr lang="pt-BR" sz="1400" u="none" strike="noStrike">
                          <a:effectLst/>
                        </a:rPr>
                        <a:t>676,7</a:t>
                      </a:r>
                      <a:endParaRPr lang="pt-BR" sz="1400" b="0" i="0" u="none" strike="noStrike">
                        <a:solidFill>
                          <a:srgbClr val="444444"/>
                        </a:solidFill>
                        <a:effectLst/>
                        <a:latin typeface="Calibri"/>
                      </a:endParaRPr>
                    </a:p>
                  </a:txBody>
                  <a:tcPr marL="9525" marR="9525" marT="9525" marB="0" anchor="ctr"/>
                </a:tc>
                <a:tc>
                  <a:txBody>
                    <a:bodyPr/>
                    <a:lstStyle/>
                    <a:p>
                      <a:pPr algn="ctr" fontAlgn="ctr"/>
                      <a:r>
                        <a:rPr lang="pt-BR" sz="1400" u="none" strike="noStrike">
                          <a:effectLst/>
                        </a:rPr>
                        <a:t>isento</a:t>
                      </a:r>
                      <a:endParaRPr lang="pt-BR" sz="1400" b="0" i="0" u="none" strike="noStrike">
                        <a:solidFill>
                          <a:srgbClr val="444444"/>
                        </a:solidFill>
                        <a:effectLst/>
                        <a:latin typeface="Calibri"/>
                      </a:endParaRPr>
                    </a:p>
                  </a:txBody>
                  <a:tcPr marL="9525" marR="9525" marT="9525" marB="0" anchor="ctr"/>
                </a:tc>
                <a:tc>
                  <a:txBody>
                    <a:bodyPr/>
                    <a:lstStyle/>
                    <a:p>
                      <a:pPr algn="ctr" fontAlgn="ctr"/>
                      <a:r>
                        <a:rPr lang="pt-BR" sz="1400" u="none" strike="noStrike">
                          <a:effectLst/>
                        </a:rPr>
                        <a:t>0</a:t>
                      </a:r>
                      <a:endParaRPr lang="pt-BR" sz="1400" b="0" i="0" u="none" strike="noStrike">
                        <a:solidFill>
                          <a:srgbClr val="444444"/>
                        </a:solidFill>
                        <a:effectLst/>
                        <a:latin typeface="Calibri"/>
                      </a:endParaRPr>
                    </a:p>
                  </a:txBody>
                  <a:tcPr marL="9525" marR="9525" marT="9525" marB="0" anchor="ctr"/>
                </a:tc>
                <a:extLst>
                  <a:ext uri="{0D108BD9-81ED-4DB2-BD59-A6C34878D82A}">
                    <a16:rowId xmlns:a16="http://schemas.microsoft.com/office/drawing/2014/main" xmlns="" val="10002"/>
                  </a:ext>
                </a:extLst>
              </a:tr>
              <a:tr h="190500">
                <a:tc>
                  <a:txBody>
                    <a:bodyPr/>
                    <a:lstStyle/>
                    <a:p>
                      <a:pPr algn="l" fontAlgn="b"/>
                      <a:r>
                        <a:rPr lang="pt-BR" sz="1400" u="none" strike="noStrike" dirty="0">
                          <a:effectLst/>
                        </a:rPr>
                        <a:t> </a:t>
                      </a:r>
                      <a:endParaRPr lang="pt-BR" sz="1400" b="0" i="0" u="none" strike="noStrike" dirty="0">
                        <a:solidFill>
                          <a:srgbClr val="000000"/>
                        </a:solidFill>
                        <a:effectLst/>
                        <a:latin typeface="Calibri"/>
                      </a:endParaRPr>
                    </a:p>
                  </a:txBody>
                  <a:tcPr marL="9525" marR="9525" marT="9525" marB="0" anchor="b"/>
                </a:tc>
                <a:tc>
                  <a:txBody>
                    <a:bodyPr/>
                    <a:lstStyle/>
                    <a:p>
                      <a:pPr algn="l" fontAlgn="b"/>
                      <a:r>
                        <a:rPr lang="pt-BR" sz="1400" u="none" strike="noStrike">
                          <a:effectLst/>
                        </a:rPr>
                        <a:t> </a:t>
                      </a:r>
                      <a:endParaRPr lang="pt-BR" sz="1400" b="0" i="0" u="none" strike="noStrike">
                        <a:solidFill>
                          <a:srgbClr val="000000"/>
                        </a:solidFill>
                        <a:effectLst/>
                        <a:latin typeface="Calibri"/>
                      </a:endParaRPr>
                    </a:p>
                  </a:txBody>
                  <a:tcPr marL="9525" marR="9525" marT="9525" marB="0" anchor="b"/>
                </a:tc>
                <a:tc>
                  <a:txBody>
                    <a:bodyPr/>
                    <a:lstStyle/>
                    <a:p>
                      <a:pPr algn="l" fontAlgn="b"/>
                      <a:r>
                        <a:rPr lang="pt-BR" sz="1400" u="none" strike="noStrike">
                          <a:effectLst/>
                        </a:rPr>
                        <a:t> </a:t>
                      </a:r>
                      <a:endParaRPr lang="pt-BR" sz="1400" b="0" i="0" u="none" strike="noStrike">
                        <a:solidFill>
                          <a:srgbClr val="000000"/>
                        </a:solidFill>
                        <a:effectLst/>
                        <a:latin typeface="Calibri"/>
                      </a:endParaRPr>
                    </a:p>
                  </a:txBody>
                  <a:tcPr marL="9525" marR="9525" marT="9525" marB="0" anchor="b"/>
                </a:tc>
                <a:tc>
                  <a:txBody>
                    <a:bodyPr/>
                    <a:lstStyle/>
                    <a:p>
                      <a:pPr algn="l" fontAlgn="b"/>
                      <a:r>
                        <a:rPr lang="pt-BR" sz="1400" u="none" strike="noStrike">
                          <a:effectLst/>
                        </a:rPr>
                        <a:t> </a:t>
                      </a:r>
                      <a:endParaRPr lang="pt-BR"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190500">
                <a:tc>
                  <a:txBody>
                    <a:bodyPr/>
                    <a:lstStyle/>
                    <a:p>
                      <a:pPr algn="ctr" fontAlgn="ctr"/>
                      <a:r>
                        <a:rPr lang="pt-BR" sz="1400" u="none" strike="noStrike" dirty="0">
                          <a:effectLst/>
                        </a:rPr>
                        <a:t>676,71</a:t>
                      </a:r>
                      <a:endParaRPr lang="pt-BR" sz="1400" b="0" i="0" u="none" strike="noStrike" dirty="0">
                        <a:solidFill>
                          <a:srgbClr val="444444"/>
                        </a:solidFill>
                        <a:effectLst/>
                        <a:latin typeface="Calibri"/>
                      </a:endParaRPr>
                    </a:p>
                  </a:txBody>
                  <a:tcPr marL="9525" marR="9525" marT="9525" marB="0" anchor="ctr"/>
                </a:tc>
                <a:tc>
                  <a:txBody>
                    <a:bodyPr/>
                    <a:lstStyle/>
                    <a:p>
                      <a:pPr algn="ctr" fontAlgn="ctr"/>
                      <a:r>
                        <a:rPr lang="pt-BR" sz="1400" u="none" strike="noStrike" dirty="0">
                          <a:effectLst/>
                        </a:rPr>
                        <a:t>1.319,57</a:t>
                      </a:r>
                      <a:endParaRPr lang="pt-BR" sz="1400" b="0" i="0" u="none" strike="noStrike" dirty="0">
                        <a:solidFill>
                          <a:srgbClr val="444444"/>
                        </a:solidFill>
                        <a:effectLst/>
                        <a:latin typeface="Calibri"/>
                      </a:endParaRPr>
                    </a:p>
                  </a:txBody>
                  <a:tcPr marL="9525" marR="9525" marT="9525" marB="0" anchor="ctr"/>
                </a:tc>
                <a:tc>
                  <a:txBody>
                    <a:bodyPr/>
                    <a:lstStyle/>
                    <a:p>
                      <a:pPr algn="ctr" fontAlgn="ctr"/>
                      <a:r>
                        <a:rPr lang="pt-BR" sz="1400" u="none" strike="noStrike">
                          <a:effectLst/>
                        </a:rPr>
                        <a:t>15,00%</a:t>
                      </a:r>
                      <a:endParaRPr lang="pt-BR" sz="1400" b="0" i="0" u="none" strike="noStrike">
                        <a:solidFill>
                          <a:srgbClr val="444444"/>
                        </a:solidFill>
                        <a:effectLst/>
                        <a:latin typeface="Calibri"/>
                      </a:endParaRPr>
                    </a:p>
                  </a:txBody>
                  <a:tcPr marL="9525" marR="9525" marT="9525" marB="0" anchor="ctr"/>
                </a:tc>
                <a:tc>
                  <a:txBody>
                    <a:bodyPr/>
                    <a:lstStyle/>
                    <a:p>
                      <a:pPr algn="ctr" fontAlgn="ctr"/>
                      <a:r>
                        <a:rPr lang="pt-BR" sz="1400" u="none" strike="noStrike">
                          <a:effectLst/>
                        </a:rPr>
                        <a:t>101,51</a:t>
                      </a:r>
                      <a:endParaRPr lang="pt-BR" sz="1400" b="0" i="0" u="none" strike="noStrike">
                        <a:solidFill>
                          <a:srgbClr val="444444"/>
                        </a:solidFill>
                        <a:effectLst/>
                        <a:latin typeface="Calibri"/>
                      </a:endParaRPr>
                    </a:p>
                  </a:txBody>
                  <a:tcPr marL="9525" marR="9525" marT="9525" marB="0" anchor="ctr"/>
                </a:tc>
                <a:extLst>
                  <a:ext uri="{0D108BD9-81ED-4DB2-BD59-A6C34878D82A}">
                    <a16:rowId xmlns:a16="http://schemas.microsoft.com/office/drawing/2014/main" xmlns="" val="10004"/>
                  </a:ext>
                </a:extLst>
              </a:tr>
              <a:tr h="190500">
                <a:tc>
                  <a:txBody>
                    <a:bodyPr/>
                    <a:lstStyle/>
                    <a:p>
                      <a:pPr algn="ctr" fontAlgn="ctr"/>
                      <a:r>
                        <a:rPr lang="pt-BR" sz="1400" u="none" strike="noStrike">
                          <a:effectLst/>
                        </a:rPr>
                        <a:t>1.319,58</a:t>
                      </a:r>
                      <a:endParaRPr lang="pt-BR" sz="1400" b="0" i="0" u="none" strike="noStrike">
                        <a:solidFill>
                          <a:srgbClr val="444444"/>
                        </a:solidFill>
                        <a:effectLst/>
                        <a:latin typeface="Calibri"/>
                      </a:endParaRPr>
                    </a:p>
                  </a:txBody>
                  <a:tcPr marL="9525" marR="9525" marT="9525" marB="0" anchor="ctr"/>
                </a:tc>
                <a:tc>
                  <a:txBody>
                    <a:bodyPr/>
                    <a:lstStyle/>
                    <a:p>
                      <a:pPr algn="ctr" fontAlgn="ctr"/>
                      <a:r>
                        <a:rPr lang="pt-BR" sz="1400" u="none" strike="noStrike">
                          <a:effectLst/>
                        </a:rPr>
                        <a:t>12.180,60</a:t>
                      </a:r>
                      <a:endParaRPr lang="pt-BR" sz="1400" b="0" i="0" u="none" strike="noStrike">
                        <a:solidFill>
                          <a:srgbClr val="444444"/>
                        </a:solidFill>
                        <a:effectLst/>
                        <a:latin typeface="Calibri"/>
                      </a:endParaRPr>
                    </a:p>
                  </a:txBody>
                  <a:tcPr marL="9525" marR="9525" marT="9525" marB="0" anchor="ctr"/>
                </a:tc>
                <a:tc>
                  <a:txBody>
                    <a:bodyPr/>
                    <a:lstStyle/>
                    <a:p>
                      <a:pPr algn="ctr" fontAlgn="ctr"/>
                      <a:r>
                        <a:rPr lang="pt-BR" sz="1400" u="none" strike="noStrike">
                          <a:effectLst/>
                        </a:rPr>
                        <a:t>26,60%</a:t>
                      </a:r>
                      <a:endParaRPr lang="pt-BR" sz="1400" b="0" i="0" u="none" strike="noStrike">
                        <a:solidFill>
                          <a:srgbClr val="444444"/>
                        </a:solidFill>
                        <a:effectLst/>
                        <a:latin typeface="Calibri"/>
                      </a:endParaRPr>
                    </a:p>
                  </a:txBody>
                  <a:tcPr marL="9525" marR="9525" marT="9525" marB="0" anchor="ctr"/>
                </a:tc>
                <a:tc>
                  <a:txBody>
                    <a:bodyPr/>
                    <a:lstStyle/>
                    <a:p>
                      <a:pPr algn="ctr" fontAlgn="ctr"/>
                      <a:r>
                        <a:rPr lang="pt-BR" sz="1400" u="none" strike="noStrike" dirty="0">
                          <a:effectLst/>
                        </a:rPr>
                        <a:t>254,70</a:t>
                      </a:r>
                      <a:endParaRPr lang="pt-BR" sz="1400" b="0" i="0" u="none" strike="noStrike" dirty="0">
                        <a:solidFill>
                          <a:srgbClr val="444444"/>
                        </a:solidFill>
                        <a:effectLst/>
                        <a:latin typeface="Calibri"/>
                      </a:endParaRPr>
                    </a:p>
                  </a:txBody>
                  <a:tcPr marL="9525" marR="9525" marT="9525" marB="0" anchor="ctr"/>
                </a:tc>
                <a:extLst>
                  <a:ext uri="{0D108BD9-81ED-4DB2-BD59-A6C34878D82A}">
                    <a16:rowId xmlns:a16="http://schemas.microsoft.com/office/drawing/2014/main" xmlns="" val="10005"/>
                  </a:ext>
                </a:extLst>
              </a:tr>
              <a:tr h="190500">
                <a:tc>
                  <a:txBody>
                    <a:bodyPr/>
                    <a:lstStyle/>
                    <a:p>
                      <a:pPr algn="ctr" fontAlgn="ctr"/>
                      <a:r>
                        <a:rPr lang="pt-BR" sz="1400" u="none" strike="noStrike">
                          <a:effectLst/>
                        </a:rPr>
                        <a:t>12.180,61</a:t>
                      </a:r>
                      <a:endParaRPr lang="pt-BR" sz="1400" b="0" i="0" u="none" strike="noStrike">
                        <a:solidFill>
                          <a:srgbClr val="444444"/>
                        </a:solidFill>
                        <a:effectLst/>
                        <a:latin typeface="Calibri"/>
                      </a:endParaRPr>
                    </a:p>
                  </a:txBody>
                  <a:tcPr marL="9525" marR="9525" marT="9525" marB="0" anchor="ctr"/>
                </a:tc>
                <a:tc>
                  <a:txBody>
                    <a:bodyPr/>
                    <a:lstStyle/>
                    <a:p>
                      <a:pPr algn="ctr" fontAlgn="ctr"/>
                      <a:r>
                        <a:rPr lang="pt-BR" sz="1400" u="none" strike="noStrike">
                          <a:effectLst/>
                        </a:rPr>
                        <a:t>-</a:t>
                      </a:r>
                      <a:endParaRPr lang="pt-BR" sz="1400" b="0" i="0" u="none" strike="noStrike">
                        <a:solidFill>
                          <a:srgbClr val="444444"/>
                        </a:solidFill>
                        <a:effectLst/>
                        <a:latin typeface="Calibri"/>
                      </a:endParaRPr>
                    </a:p>
                  </a:txBody>
                  <a:tcPr marL="9525" marR="9525" marT="9525" marB="0" anchor="ctr"/>
                </a:tc>
                <a:tc>
                  <a:txBody>
                    <a:bodyPr/>
                    <a:lstStyle/>
                    <a:p>
                      <a:pPr algn="ctr" fontAlgn="ctr"/>
                      <a:r>
                        <a:rPr lang="pt-BR" sz="1400" u="none" strike="noStrike">
                          <a:effectLst/>
                        </a:rPr>
                        <a:t>35,00%</a:t>
                      </a:r>
                      <a:endParaRPr lang="pt-BR" sz="1400" b="0" i="0" u="none" strike="noStrike">
                        <a:solidFill>
                          <a:srgbClr val="444444"/>
                        </a:solidFill>
                        <a:effectLst/>
                        <a:latin typeface="Calibri"/>
                      </a:endParaRPr>
                    </a:p>
                  </a:txBody>
                  <a:tcPr marL="9525" marR="9525" marT="9525" marB="0" anchor="ctr"/>
                </a:tc>
                <a:tc>
                  <a:txBody>
                    <a:bodyPr/>
                    <a:lstStyle/>
                    <a:p>
                      <a:pPr algn="ctr" fontAlgn="ctr"/>
                      <a:r>
                        <a:rPr lang="pt-BR" sz="1400" u="none" strike="noStrike">
                          <a:effectLst/>
                        </a:rPr>
                        <a:t>1.277,78</a:t>
                      </a:r>
                      <a:endParaRPr lang="pt-BR" sz="1400" b="0" i="0" u="none" strike="noStrike">
                        <a:solidFill>
                          <a:srgbClr val="444444"/>
                        </a:solidFill>
                        <a:effectLst/>
                        <a:latin typeface="Calibri"/>
                      </a:endParaRPr>
                    </a:p>
                  </a:txBody>
                  <a:tcPr marL="9525" marR="9525" marT="9525" marB="0" anchor="ctr"/>
                </a:tc>
                <a:extLst>
                  <a:ext uri="{0D108BD9-81ED-4DB2-BD59-A6C34878D82A}">
                    <a16:rowId xmlns:a16="http://schemas.microsoft.com/office/drawing/2014/main" xmlns="" val="10006"/>
                  </a:ext>
                </a:extLst>
              </a:tr>
              <a:tr h="190500">
                <a:tc gridSpan="4">
                  <a:txBody>
                    <a:bodyPr/>
                    <a:lstStyle/>
                    <a:p>
                      <a:pPr algn="ctr" fontAlgn="ctr"/>
                      <a:r>
                        <a:rPr lang="pt-BR" sz="1400" u="none" strike="noStrike" dirty="0">
                          <a:effectLst/>
                        </a:rPr>
                        <a:t>Dependentes: 67,67</a:t>
                      </a:r>
                      <a:endParaRPr lang="pt-BR" sz="1400" b="0" i="0" u="none" strike="noStrike" dirty="0">
                        <a:solidFill>
                          <a:srgbClr val="444444"/>
                        </a:solidFill>
                        <a:effectLst/>
                        <a:latin typeface="Calibri"/>
                      </a:endParaRPr>
                    </a:p>
                  </a:txBody>
                  <a:tcPr marL="9525" marR="9525" marT="9525"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7"/>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2905644601"/>
              </p:ext>
            </p:extLst>
          </p:nvPr>
        </p:nvGraphicFramePr>
        <p:xfrm>
          <a:off x="755576" y="2753469"/>
          <a:ext cx="7344817" cy="1971675"/>
        </p:xfrm>
        <a:graphic>
          <a:graphicData uri="http://schemas.openxmlformats.org/drawingml/2006/table">
            <a:tbl>
              <a:tblPr>
                <a:tableStyleId>{5C22544A-7EE6-4342-B048-85BDC9FD1C3A}</a:tableStyleId>
              </a:tblPr>
              <a:tblGrid>
                <a:gridCol w="1640105">
                  <a:extLst>
                    <a:ext uri="{9D8B030D-6E8A-4147-A177-3AD203B41FA5}">
                      <a16:colId xmlns:a16="http://schemas.microsoft.com/office/drawing/2014/main" xmlns="" val="20000"/>
                    </a:ext>
                  </a:extLst>
                </a:gridCol>
                <a:gridCol w="2104311">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1800201">
                  <a:extLst>
                    <a:ext uri="{9D8B030D-6E8A-4147-A177-3AD203B41FA5}">
                      <a16:colId xmlns:a16="http://schemas.microsoft.com/office/drawing/2014/main" xmlns="" val="20003"/>
                    </a:ext>
                  </a:extLst>
                </a:gridCol>
              </a:tblGrid>
              <a:tr h="190500">
                <a:tc gridSpan="4">
                  <a:txBody>
                    <a:bodyPr/>
                    <a:lstStyle/>
                    <a:p>
                      <a:pPr algn="ctr" fontAlgn="ctr"/>
                      <a:r>
                        <a:rPr lang="pt-BR" sz="1600" b="1" u="none" strike="noStrike" dirty="0">
                          <a:effectLst/>
                        </a:rPr>
                        <a:t>TABELA DE IRRF DE 01/1995 A 03/1995 ATUALIZADA</a:t>
                      </a:r>
                      <a:r>
                        <a:rPr lang="pt-BR" sz="1600" b="1" u="none" strike="noStrike" baseline="0" dirty="0">
                          <a:effectLst/>
                        </a:rPr>
                        <a:t> PELO IPCA ATÉ ABRIL DE 2016</a:t>
                      </a:r>
                      <a:endParaRPr lang="pt-BR" sz="1600" b="1" i="0" u="none" strike="noStrike" dirty="0">
                        <a:solidFill>
                          <a:srgbClr val="444444"/>
                        </a:solidFill>
                        <a:effectLst/>
                        <a:latin typeface="Segoe UI"/>
                      </a:endParaRPr>
                    </a:p>
                  </a:txBody>
                  <a:tcPr marL="9525" marR="9525" marT="9525" marB="0" anchor="ctr">
                    <a:solidFill>
                      <a:srgbClr val="FFFF0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0"/>
                  </a:ext>
                </a:extLst>
              </a:tr>
              <a:tr h="381000">
                <a:tc>
                  <a:txBody>
                    <a:bodyPr/>
                    <a:lstStyle/>
                    <a:p>
                      <a:pPr algn="ctr" fontAlgn="ctr"/>
                      <a:r>
                        <a:rPr lang="pt-BR" sz="1400" u="none" strike="noStrike">
                          <a:effectLst/>
                        </a:rPr>
                        <a:t>DE</a:t>
                      </a:r>
                      <a:endParaRPr lang="pt-BR" sz="1400" b="0" i="0" u="none" strike="noStrike">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dirty="0">
                          <a:effectLst/>
                        </a:rPr>
                        <a:t>ATÉ</a:t>
                      </a:r>
                      <a:endParaRPr lang="pt-BR" sz="1400" b="0" i="0" u="none" strike="noStrike" dirty="0">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a:effectLst/>
                        </a:rPr>
                        <a:t>ALIQUOTA</a:t>
                      </a:r>
                      <a:endParaRPr lang="pt-BR" sz="1400" b="0" i="0" u="none" strike="noStrike">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a:effectLst/>
                        </a:rPr>
                        <a:t>DEDUÇÃO</a:t>
                      </a:r>
                      <a:endParaRPr lang="pt-BR" sz="1400" b="0" i="0" u="none" strike="noStrike">
                        <a:solidFill>
                          <a:srgbClr val="444444"/>
                        </a:solidFill>
                        <a:effectLst/>
                        <a:latin typeface="Calibri"/>
                      </a:endParaRPr>
                    </a:p>
                  </a:txBody>
                  <a:tcPr marL="9525" marR="9525" marT="9525" marB="0" anchor="ctr">
                    <a:solidFill>
                      <a:srgbClr val="FFFF00"/>
                    </a:solidFill>
                  </a:tcPr>
                </a:tc>
                <a:extLst>
                  <a:ext uri="{0D108BD9-81ED-4DB2-BD59-A6C34878D82A}">
                    <a16:rowId xmlns:a16="http://schemas.microsoft.com/office/drawing/2014/main" xmlns="" val="10001"/>
                  </a:ext>
                </a:extLst>
              </a:tr>
              <a:tr h="190500">
                <a:tc>
                  <a:txBody>
                    <a:bodyPr/>
                    <a:lstStyle/>
                    <a:p>
                      <a:pPr algn="ctr" fontAlgn="ctr"/>
                      <a:r>
                        <a:rPr lang="pt-BR" sz="1400" u="none" strike="noStrike">
                          <a:effectLst/>
                        </a:rPr>
                        <a:t>                        -   </a:t>
                      </a:r>
                      <a:endParaRPr lang="pt-BR" sz="1400" b="0" i="0" u="none" strike="noStrike">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dirty="0">
                          <a:effectLst/>
                        </a:rPr>
                        <a:t>3.088,48 </a:t>
                      </a:r>
                      <a:endParaRPr lang="pt-BR" sz="1400" b="0" i="0" u="none" strike="noStrike" dirty="0">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a:effectLst/>
                        </a:rPr>
                        <a:t>isento</a:t>
                      </a:r>
                      <a:endParaRPr lang="pt-BR" sz="1400" b="0" i="0" u="none" strike="noStrike">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a:effectLst/>
                        </a:rPr>
                        <a:t>0</a:t>
                      </a:r>
                      <a:endParaRPr lang="pt-BR" sz="1400" b="0" i="0" u="none" strike="noStrike">
                        <a:solidFill>
                          <a:srgbClr val="444444"/>
                        </a:solidFill>
                        <a:effectLst/>
                        <a:latin typeface="Calibri"/>
                      </a:endParaRPr>
                    </a:p>
                  </a:txBody>
                  <a:tcPr marL="9525" marR="9525" marT="9525" marB="0" anchor="ctr">
                    <a:solidFill>
                      <a:srgbClr val="FFFF00"/>
                    </a:solidFill>
                  </a:tcPr>
                </a:tc>
                <a:extLst>
                  <a:ext uri="{0D108BD9-81ED-4DB2-BD59-A6C34878D82A}">
                    <a16:rowId xmlns:a16="http://schemas.microsoft.com/office/drawing/2014/main" xmlns="" val="10002"/>
                  </a:ext>
                </a:extLst>
              </a:tr>
              <a:tr h="190500">
                <a:tc>
                  <a:txBody>
                    <a:bodyPr/>
                    <a:lstStyle/>
                    <a:p>
                      <a:pPr algn="l" fontAlgn="b"/>
                      <a:r>
                        <a:rPr lang="pt-BR" sz="1400" u="none" strike="noStrike">
                          <a:effectLst/>
                        </a:rPr>
                        <a:t> </a:t>
                      </a:r>
                      <a:endParaRPr lang="pt-BR" sz="1400" b="0" i="0" u="none" strike="noStrike">
                        <a:solidFill>
                          <a:srgbClr val="000000"/>
                        </a:solidFill>
                        <a:effectLst/>
                        <a:latin typeface="Calibri"/>
                      </a:endParaRPr>
                    </a:p>
                  </a:txBody>
                  <a:tcPr marL="9525" marR="9525" marT="9525" marB="0" anchor="b">
                    <a:solidFill>
                      <a:srgbClr val="FFFF00"/>
                    </a:solidFill>
                  </a:tcPr>
                </a:tc>
                <a:tc>
                  <a:txBody>
                    <a:bodyPr/>
                    <a:lstStyle/>
                    <a:p>
                      <a:pPr algn="ctr" fontAlgn="b"/>
                      <a:r>
                        <a:rPr lang="pt-BR" sz="1400" u="none" strike="noStrike" dirty="0">
                          <a:effectLst/>
                        </a:rPr>
                        <a:t> </a:t>
                      </a:r>
                      <a:endParaRPr lang="pt-BR" sz="1400" b="0" i="0" u="none" strike="noStrike" dirty="0">
                        <a:solidFill>
                          <a:srgbClr val="000000"/>
                        </a:solidFill>
                        <a:effectLst/>
                        <a:latin typeface="Calibri"/>
                      </a:endParaRPr>
                    </a:p>
                  </a:txBody>
                  <a:tcPr marL="9525" marR="9525" marT="9525" marB="0" anchor="b">
                    <a:solidFill>
                      <a:srgbClr val="FFFF00"/>
                    </a:solidFill>
                  </a:tcPr>
                </a:tc>
                <a:tc>
                  <a:txBody>
                    <a:bodyPr/>
                    <a:lstStyle/>
                    <a:p>
                      <a:pPr algn="ctr" fontAlgn="b"/>
                      <a:r>
                        <a:rPr lang="pt-BR" sz="1400" u="none" strike="noStrike">
                          <a:effectLst/>
                        </a:rPr>
                        <a:t> </a:t>
                      </a:r>
                      <a:endParaRPr lang="pt-BR" sz="1400" b="0" i="0" u="none" strike="noStrike">
                        <a:solidFill>
                          <a:srgbClr val="000000"/>
                        </a:solidFill>
                        <a:effectLst/>
                        <a:latin typeface="Calibri"/>
                      </a:endParaRPr>
                    </a:p>
                  </a:txBody>
                  <a:tcPr marL="9525" marR="9525" marT="9525" marB="0" anchor="b">
                    <a:solidFill>
                      <a:srgbClr val="FFFF00"/>
                    </a:solidFill>
                  </a:tcPr>
                </a:tc>
                <a:tc>
                  <a:txBody>
                    <a:bodyPr/>
                    <a:lstStyle/>
                    <a:p>
                      <a:pPr algn="ctr" fontAlgn="b"/>
                      <a:r>
                        <a:rPr lang="pt-BR" sz="1400" u="none" strike="noStrike">
                          <a:effectLst/>
                        </a:rPr>
                        <a:t> </a:t>
                      </a:r>
                      <a:endParaRPr lang="pt-BR" sz="1400" b="0" i="0" u="none" strike="noStrike">
                        <a:solidFill>
                          <a:srgbClr val="000000"/>
                        </a:solidFill>
                        <a:effectLst/>
                        <a:latin typeface="Calibri"/>
                      </a:endParaRPr>
                    </a:p>
                  </a:txBody>
                  <a:tcPr marL="9525" marR="9525" marT="9525" marB="0" anchor="b">
                    <a:solidFill>
                      <a:srgbClr val="FFFF00"/>
                    </a:solidFill>
                  </a:tcPr>
                </a:tc>
                <a:extLst>
                  <a:ext uri="{0D108BD9-81ED-4DB2-BD59-A6C34878D82A}">
                    <a16:rowId xmlns:a16="http://schemas.microsoft.com/office/drawing/2014/main" xmlns="" val="10003"/>
                  </a:ext>
                </a:extLst>
              </a:tr>
              <a:tr h="190500">
                <a:tc>
                  <a:txBody>
                    <a:bodyPr/>
                    <a:lstStyle/>
                    <a:p>
                      <a:pPr algn="ctr" fontAlgn="ctr"/>
                      <a:r>
                        <a:rPr lang="pt-BR" sz="1400" u="none" strike="noStrike" dirty="0">
                          <a:effectLst/>
                        </a:rPr>
                        <a:t>           3.088,52 </a:t>
                      </a:r>
                      <a:endParaRPr lang="pt-BR" sz="1400" b="0" i="0" u="none" strike="noStrike" dirty="0">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dirty="0">
                          <a:effectLst/>
                        </a:rPr>
                        <a:t>6.022,55 </a:t>
                      </a:r>
                      <a:endParaRPr lang="pt-BR" sz="1400" b="0" i="0" u="none" strike="noStrike" dirty="0">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dirty="0">
                          <a:effectLst/>
                        </a:rPr>
                        <a:t>15,00%</a:t>
                      </a:r>
                      <a:endParaRPr lang="pt-BR" sz="1400" b="0" i="0" u="none" strike="noStrike" dirty="0">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a:effectLst/>
                        </a:rPr>
                        <a:t>          463,29 </a:t>
                      </a:r>
                      <a:endParaRPr lang="pt-BR" sz="1400" b="0" i="0" u="none" strike="noStrike">
                        <a:solidFill>
                          <a:srgbClr val="444444"/>
                        </a:solidFill>
                        <a:effectLst/>
                        <a:latin typeface="Calibri"/>
                      </a:endParaRPr>
                    </a:p>
                  </a:txBody>
                  <a:tcPr marL="9525" marR="9525" marT="9525" marB="0" anchor="ctr">
                    <a:solidFill>
                      <a:srgbClr val="FFFF00"/>
                    </a:solidFill>
                  </a:tcPr>
                </a:tc>
                <a:extLst>
                  <a:ext uri="{0D108BD9-81ED-4DB2-BD59-A6C34878D82A}">
                    <a16:rowId xmlns:a16="http://schemas.microsoft.com/office/drawing/2014/main" xmlns="" val="10004"/>
                  </a:ext>
                </a:extLst>
              </a:tr>
              <a:tr h="190500">
                <a:tc>
                  <a:txBody>
                    <a:bodyPr/>
                    <a:lstStyle/>
                    <a:p>
                      <a:pPr algn="ctr" fontAlgn="ctr"/>
                      <a:r>
                        <a:rPr lang="pt-BR" sz="1400" u="none" strike="noStrike">
                          <a:effectLst/>
                        </a:rPr>
                        <a:t>           6.022,60 </a:t>
                      </a:r>
                      <a:endParaRPr lang="pt-BR" sz="1400" b="0" i="0" u="none" strike="noStrike">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dirty="0">
                          <a:effectLst/>
                        </a:rPr>
                        <a:t>55.592,60 </a:t>
                      </a:r>
                      <a:endParaRPr lang="pt-BR" sz="1400" b="0" i="0" u="none" strike="noStrike" dirty="0">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dirty="0">
                          <a:effectLst/>
                        </a:rPr>
                        <a:t>26,60%</a:t>
                      </a:r>
                      <a:endParaRPr lang="pt-BR" sz="1400" b="0" i="0" u="none" strike="noStrike" dirty="0">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a:effectLst/>
                        </a:rPr>
                        <a:t>      1.162,46 </a:t>
                      </a:r>
                      <a:endParaRPr lang="pt-BR" sz="1400" b="0" i="0" u="none" strike="noStrike">
                        <a:solidFill>
                          <a:srgbClr val="444444"/>
                        </a:solidFill>
                        <a:effectLst/>
                        <a:latin typeface="Calibri"/>
                      </a:endParaRPr>
                    </a:p>
                  </a:txBody>
                  <a:tcPr marL="9525" marR="9525" marT="9525" marB="0" anchor="ctr">
                    <a:solidFill>
                      <a:srgbClr val="FFFF00"/>
                    </a:solidFill>
                  </a:tcPr>
                </a:tc>
                <a:extLst>
                  <a:ext uri="{0D108BD9-81ED-4DB2-BD59-A6C34878D82A}">
                    <a16:rowId xmlns:a16="http://schemas.microsoft.com/office/drawing/2014/main" xmlns="" val="10005"/>
                  </a:ext>
                </a:extLst>
              </a:tr>
              <a:tr h="190500">
                <a:tc>
                  <a:txBody>
                    <a:bodyPr/>
                    <a:lstStyle/>
                    <a:p>
                      <a:pPr algn="ctr" fontAlgn="ctr"/>
                      <a:r>
                        <a:rPr lang="pt-BR" sz="1400" u="none" strike="noStrike" dirty="0">
                          <a:effectLst/>
                        </a:rPr>
                        <a:t>         55.592,65 </a:t>
                      </a:r>
                      <a:endParaRPr lang="pt-BR" sz="1400" b="0" i="0" u="none" strike="noStrike" dirty="0">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a:effectLst/>
                        </a:rPr>
                        <a:t> - </a:t>
                      </a:r>
                      <a:endParaRPr lang="pt-BR" sz="1400" b="0" i="0" u="none" strike="noStrike">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dirty="0">
                          <a:effectLst/>
                        </a:rPr>
                        <a:t>35,00%</a:t>
                      </a:r>
                      <a:endParaRPr lang="pt-BR" sz="1400" b="0" i="0" u="none" strike="noStrike" dirty="0">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dirty="0">
                          <a:effectLst/>
                        </a:rPr>
                        <a:t>      5.831,82 </a:t>
                      </a:r>
                      <a:endParaRPr lang="pt-BR" sz="1400" b="0" i="0" u="none" strike="noStrike" dirty="0">
                        <a:solidFill>
                          <a:srgbClr val="444444"/>
                        </a:solidFill>
                        <a:effectLst/>
                        <a:latin typeface="Calibri"/>
                      </a:endParaRPr>
                    </a:p>
                  </a:txBody>
                  <a:tcPr marL="9525" marR="9525" marT="9525" marB="0" anchor="ctr">
                    <a:solidFill>
                      <a:srgbClr val="FFFF00"/>
                    </a:solidFill>
                  </a:tcPr>
                </a:tc>
                <a:extLst>
                  <a:ext uri="{0D108BD9-81ED-4DB2-BD59-A6C34878D82A}">
                    <a16:rowId xmlns:a16="http://schemas.microsoft.com/office/drawing/2014/main" xmlns="" val="10006"/>
                  </a:ext>
                </a:extLst>
              </a:tr>
              <a:tr h="200025">
                <a:tc>
                  <a:txBody>
                    <a:bodyPr/>
                    <a:lstStyle/>
                    <a:p>
                      <a:pPr algn="l" fontAlgn="ctr"/>
                      <a:r>
                        <a:rPr lang="pt-BR" sz="1400" u="none" strike="noStrike" dirty="0">
                          <a:effectLst/>
                        </a:rPr>
                        <a:t>Dependentes</a:t>
                      </a:r>
                      <a:endParaRPr lang="pt-BR" sz="1400" b="0" i="0" u="none" strike="noStrike" dirty="0">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dirty="0">
                          <a:effectLst/>
                        </a:rPr>
                        <a:t>308,85 </a:t>
                      </a:r>
                      <a:endParaRPr lang="pt-BR" sz="1400" b="0" i="0" u="none" strike="noStrike" dirty="0">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a:effectLst/>
                        </a:rPr>
                        <a:t> </a:t>
                      </a:r>
                      <a:endParaRPr lang="pt-BR" sz="1400" b="0" i="0" u="none" strike="noStrike">
                        <a:solidFill>
                          <a:srgbClr val="444444"/>
                        </a:solidFill>
                        <a:effectLst/>
                        <a:latin typeface="Calibri"/>
                      </a:endParaRPr>
                    </a:p>
                  </a:txBody>
                  <a:tcPr marL="9525" marR="9525" marT="9525" marB="0" anchor="ctr">
                    <a:solidFill>
                      <a:srgbClr val="FFFF00"/>
                    </a:solidFill>
                  </a:tcPr>
                </a:tc>
                <a:tc>
                  <a:txBody>
                    <a:bodyPr/>
                    <a:lstStyle/>
                    <a:p>
                      <a:pPr algn="ctr" fontAlgn="ctr"/>
                      <a:r>
                        <a:rPr lang="pt-BR" sz="1400" u="none" strike="noStrike" dirty="0">
                          <a:effectLst/>
                        </a:rPr>
                        <a:t> </a:t>
                      </a:r>
                      <a:endParaRPr lang="pt-BR" sz="1400" b="0" i="0" u="none" strike="noStrike" dirty="0">
                        <a:solidFill>
                          <a:srgbClr val="444444"/>
                        </a:solidFill>
                        <a:effectLst/>
                        <a:latin typeface="Calibri"/>
                      </a:endParaRPr>
                    </a:p>
                  </a:txBody>
                  <a:tcPr marL="9525" marR="9525" marT="9525" marB="0" anchor="ctr">
                    <a:solidFill>
                      <a:srgbClr val="FFFF00"/>
                    </a:solidFill>
                  </a:tcPr>
                </a:tc>
                <a:extLst>
                  <a:ext uri="{0D108BD9-81ED-4DB2-BD59-A6C34878D82A}">
                    <a16:rowId xmlns:a16="http://schemas.microsoft.com/office/drawing/2014/main" xmlns="" val="10007"/>
                  </a:ext>
                </a:extLst>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2063563705"/>
              </p:ext>
            </p:extLst>
          </p:nvPr>
        </p:nvGraphicFramePr>
        <p:xfrm>
          <a:off x="755576" y="4797152"/>
          <a:ext cx="7344815" cy="1813560"/>
        </p:xfrm>
        <a:graphic>
          <a:graphicData uri="http://schemas.openxmlformats.org/drawingml/2006/table">
            <a:tbl>
              <a:tblPr>
                <a:tableStyleId>{5C22544A-7EE6-4342-B048-85BDC9FD1C3A}</a:tableStyleId>
              </a:tblPr>
              <a:tblGrid>
                <a:gridCol w="1656184">
                  <a:extLst>
                    <a:ext uri="{9D8B030D-6E8A-4147-A177-3AD203B41FA5}">
                      <a16:colId xmlns:a16="http://schemas.microsoft.com/office/drawing/2014/main" xmlns="" val="20000"/>
                    </a:ext>
                  </a:extLst>
                </a:gridCol>
                <a:gridCol w="2060275">
                  <a:extLst>
                    <a:ext uri="{9D8B030D-6E8A-4147-A177-3AD203B41FA5}">
                      <a16:colId xmlns:a16="http://schemas.microsoft.com/office/drawing/2014/main" xmlns="" val="20001"/>
                    </a:ext>
                  </a:extLst>
                </a:gridCol>
                <a:gridCol w="1826193">
                  <a:extLst>
                    <a:ext uri="{9D8B030D-6E8A-4147-A177-3AD203B41FA5}">
                      <a16:colId xmlns:a16="http://schemas.microsoft.com/office/drawing/2014/main" xmlns="" val="20002"/>
                    </a:ext>
                  </a:extLst>
                </a:gridCol>
                <a:gridCol w="1802163">
                  <a:extLst>
                    <a:ext uri="{9D8B030D-6E8A-4147-A177-3AD203B41FA5}">
                      <a16:colId xmlns:a16="http://schemas.microsoft.com/office/drawing/2014/main" xmlns="" val="20003"/>
                    </a:ext>
                  </a:extLst>
                </a:gridCol>
              </a:tblGrid>
              <a:tr h="190500">
                <a:tc gridSpan="4">
                  <a:txBody>
                    <a:bodyPr/>
                    <a:lstStyle/>
                    <a:p>
                      <a:pPr algn="ctr" fontAlgn="ctr"/>
                      <a:r>
                        <a:rPr lang="pt-BR" sz="1600" b="1" u="none" strike="noStrike" dirty="0">
                          <a:effectLst/>
                        </a:rPr>
                        <a:t>TABELA DE IRRF DE 04/2015 A 06/2016</a:t>
                      </a:r>
                      <a:endParaRPr lang="pt-BR" sz="1600" b="1" i="0" u="none" strike="noStrike" dirty="0">
                        <a:solidFill>
                          <a:srgbClr val="444444"/>
                        </a:solidFill>
                        <a:effectLst/>
                        <a:latin typeface="Segoe UI"/>
                      </a:endParaRPr>
                    </a:p>
                  </a:txBody>
                  <a:tcPr marL="9525" marR="9525" marT="9525" marB="0" anchor="ctr">
                    <a:solidFill>
                      <a:srgbClr val="92D05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0"/>
                  </a:ext>
                </a:extLst>
              </a:tr>
              <a:tr h="190500">
                <a:tc>
                  <a:txBody>
                    <a:bodyPr/>
                    <a:lstStyle/>
                    <a:p>
                      <a:pPr algn="ctr" fontAlgn="ctr"/>
                      <a:r>
                        <a:rPr lang="pt-BR" sz="1400" u="none" strike="noStrike">
                          <a:effectLst/>
                        </a:rPr>
                        <a:t>DE</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ATÉ</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ALIQUOTA</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DEDUÇÃO</a:t>
                      </a:r>
                      <a:endParaRPr lang="pt-BR" sz="1400" b="0" i="0" u="none" strike="noStrike">
                        <a:solidFill>
                          <a:srgbClr val="444444"/>
                        </a:solidFill>
                        <a:effectLst/>
                        <a:latin typeface="Calibri"/>
                      </a:endParaRPr>
                    </a:p>
                  </a:txBody>
                  <a:tcPr marL="9525" marR="9525" marT="9525" marB="0" anchor="ctr">
                    <a:solidFill>
                      <a:srgbClr val="92D050"/>
                    </a:solidFill>
                  </a:tcPr>
                </a:tc>
                <a:extLst>
                  <a:ext uri="{0D108BD9-81ED-4DB2-BD59-A6C34878D82A}">
                    <a16:rowId xmlns:a16="http://schemas.microsoft.com/office/drawing/2014/main" xmlns="" val="10001"/>
                  </a:ext>
                </a:extLst>
              </a:tr>
              <a:tr h="190500">
                <a:tc>
                  <a:txBody>
                    <a:bodyPr/>
                    <a:lstStyle/>
                    <a:p>
                      <a:pPr algn="ctr" fontAlgn="ctr"/>
                      <a:r>
                        <a:rPr lang="pt-BR" sz="1400" u="none" strike="noStrike" dirty="0">
                          <a:effectLst/>
                        </a:rPr>
                        <a:t>0</a:t>
                      </a:r>
                      <a:endParaRPr lang="pt-BR" sz="1400" b="0" i="0" u="none" strike="noStrike" dirty="0">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1.903,98</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isento</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0</a:t>
                      </a:r>
                      <a:endParaRPr lang="pt-BR" sz="1400" b="0" i="0" u="none" strike="noStrike">
                        <a:solidFill>
                          <a:srgbClr val="444444"/>
                        </a:solidFill>
                        <a:effectLst/>
                        <a:latin typeface="Calibri"/>
                      </a:endParaRPr>
                    </a:p>
                  </a:txBody>
                  <a:tcPr marL="9525" marR="9525" marT="9525" marB="0" anchor="ctr">
                    <a:solidFill>
                      <a:srgbClr val="92D050"/>
                    </a:solidFill>
                  </a:tcPr>
                </a:tc>
                <a:extLst>
                  <a:ext uri="{0D108BD9-81ED-4DB2-BD59-A6C34878D82A}">
                    <a16:rowId xmlns:a16="http://schemas.microsoft.com/office/drawing/2014/main" xmlns="" val="10002"/>
                  </a:ext>
                </a:extLst>
              </a:tr>
              <a:tr h="190500">
                <a:tc>
                  <a:txBody>
                    <a:bodyPr/>
                    <a:lstStyle/>
                    <a:p>
                      <a:pPr algn="ctr" fontAlgn="ctr"/>
                      <a:r>
                        <a:rPr lang="pt-BR" sz="1400" u="none" strike="noStrike">
                          <a:effectLst/>
                        </a:rPr>
                        <a:t>1.903,99</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2.826,65</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7,50%</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dirty="0">
                          <a:effectLst/>
                        </a:rPr>
                        <a:t>142,80</a:t>
                      </a:r>
                      <a:endParaRPr lang="pt-BR" sz="1400" b="0" i="0" u="none" strike="noStrike" dirty="0">
                        <a:solidFill>
                          <a:srgbClr val="444444"/>
                        </a:solidFill>
                        <a:effectLst/>
                        <a:latin typeface="Calibri"/>
                      </a:endParaRPr>
                    </a:p>
                  </a:txBody>
                  <a:tcPr marL="9525" marR="9525" marT="9525" marB="0" anchor="ctr">
                    <a:solidFill>
                      <a:srgbClr val="92D050"/>
                    </a:solidFill>
                  </a:tcPr>
                </a:tc>
                <a:extLst>
                  <a:ext uri="{0D108BD9-81ED-4DB2-BD59-A6C34878D82A}">
                    <a16:rowId xmlns:a16="http://schemas.microsoft.com/office/drawing/2014/main" xmlns="" val="10003"/>
                  </a:ext>
                </a:extLst>
              </a:tr>
              <a:tr h="190500">
                <a:tc>
                  <a:txBody>
                    <a:bodyPr/>
                    <a:lstStyle/>
                    <a:p>
                      <a:pPr algn="ctr" fontAlgn="ctr"/>
                      <a:r>
                        <a:rPr lang="pt-BR" sz="1400" u="none" strike="noStrike">
                          <a:effectLst/>
                        </a:rPr>
                        <a:t>2.826,66</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3.751,05</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15,00%</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dirty="0">
                          <a:effectLst/>
                        </a:rPr>
                        <a:t>354,80</a:t>
                      </a:r>
                      <a:endParaRPr lang="pt-BR" sz="1400" b="0" i="0" u="none" strike="noStrike" dirty="0">
                        <a:solidFill>
                          <a:srgbClr val="444444"/>
                        </a:solidFill>
                        <a:effectLst/>
                        <a:latin typeface="Calibri"/>
                      </a:endParaRPr>
                    </a:p>
                  </a:txBody>
                  <a:tcPr marL="9525" marR="9525" marT="9525" marB="0" anchor="ctr">
                    <a:solidFill>
                      <a:srgbClr val="92D050"/>
                    </a:solidFill>
                  </a:tcPr>
                </a:tc>
                <a:extLst>
                  <a:ext uri="{0D108BD9-81ED-4DB2-BD59-A6C34878D82A}">
                    <a16:rowId xmlns:a16="http://schemas.microsoft.com/office/drawing/2014/main" xmlns="" val="10004"/>
                  </a:ext>
                </a:extLst>
              </a:tr>
              <a:tr h="190500">
                <a:tc>
                  <a:txBody>
                    <a:bodyPr/>
                    <a:lstStyle/>
                    <a:p>
                      <a:pPr algn="ctr" fontAlgn="ctr"/>
                      <a:r>
                        <a:rPr lang="pt-BR" sz="1400" u="none" strike="noStrike">
                          <a:effectLst/>
                        </a:rPr>
                        <a:t>3.751,06</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4.664,68</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22,50%</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636,13</a:t>
                      </a:r>
                      <a:endParaRPr lang="pt-BR" sz="1400" b="0" i="0" u="none" strike="noStrike">
                        <a:solidFill>
                          <a:srgbClr val="444444"/>
                        </a:solidFill>
                        <a:effectLst/>
                        <a:latin typeface="Calibri"/>
                      </a:endParaRPr>
                    </a:p>
                  </a:txBody>
                  <a:tcPr marL="9525" marR="9525" marT="9525" marB="0" anchor="ctr">
                    <a:solidFill>
                      <a:srgbClr val="92D050"/>
                    </a:solidFill>
                  </a:tcPr>
                </a:tc>
                <a:extLst>
                  <a:ext uri="{0D108BD9-81ED-4DB2-BD59-A6C34878D82A}">
                    <a16:rowId xmlns:a16="http://schemas.microsoft.com/office/drawing/2014/main" xmlns="" val="10005"/>
                  </a:ext>
                </a:extLst>
              </a:tr>
              <a:tr h="190500">
                <a:tc>
                  <a:txBody>
                    <a:bodyPr/>
                    <a:lstStyle/>
                    <a:p>
                      <a:pPr algn="ctr" fontAlgn="ctr"/>
                      <a:r>
                        <a:rPr lang="pt-BR" sz="1400" u="none" strike="noStrike">
                          <a:effectLst/>
                        </a:rPr>
                        <a:t>4.664,68</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27,50%</a:t>
                      </a:r>
                      <a:endParaRPr lang="pt-BR" sz="1400" b="0" i="0" u="none" strike="noStrike">
                        <a:solidFill>
                          <a:srgbClr val="444444"/>
                        </a:solidFill>
                        <a:effectLst/>
                        <a:latin typeface="Calibri"/>
                      </a:endParaRPr>
                    </a:p>
                  </a:txBody>
                  <a:tcPr marL="9525" marR="9525" marT="9525" marB="0" anchor="ctr">
                    <a:solidFill>
                      <a:srgbClr val="92D050"/>
                    </a:solidFill>
                  </a:tcPr>
                </a:tc>
                <a:tc>
                  <a:txBody>
                    <a:bodyPr/>
                    <a:lstStyle/>
                    <a:p>
                      <a:pPr algn="ctr" fontAlgn="ctr"/>
                      <a:r>
                        <a:rPr lang="pt-BR" sz="1400" u="none" strike="noStrike">
                          <a:effectLst/>
                        </a:rPr>
                        <a:t>869,36</a:t>
                      </a:r>
                      <a:endParaRPr lang="pt-BR" sz="1400" b="0" i="0" u="none" strike="noStrike">
                        <a:solidFill>
                          <a:srgbClr val="444444"/>
                        </a:solidFill>
                        <a:effectLst/>
                        <a:latin typeface="Calibri"/>
                      </a:endParaRPr>
                    </a:p>
                  </a:txBody>
                  <a:tcPr marL="9525" marR="9525" marT="9525" marB="0" anchor="ctr">
                    <a:solidFill>
                      <a:srgbClr val="92D050"/>
                    </a:solidFill>
                  </a:tcPr>
                </a:tc>
                <a:extLst>
                  <a:ext uri="{0D108BD9-81ED-4DB2-BD59-A6C34878D82A}">
                    <a16:rowId xmlns:a16="http://schemas.microsoft.com/office/drawing/2014/main" xmlns="" val="10006"/>
                  </a:ext>
                </a:extLst>
              </a:tr>
              <a:tr h="190500">
                <a:tc gridSpan="4">
                  <a:txBody>
                    <a:bodyPr/>
                    <a:lstStyle/>
                    <a:p>
                      <a:pPr algn="ctr" fontAlgn="ctr"/>
                      <a:r>
                        <a:rPr lang="pt-BR" sz="1400" u="none" strike="noStrike" dirty="0">
                          <a:effectLst/>
                        </a:rPr>
                        <a:t>Dependentes: 189,59</a:t>
                      </a:r>
                      <a:endParaRPr lang="pt-BR" sz="1400" b="0" i="0" u="none" strike="noStrike" dirty="0">
                        <a:solidFill>
                          <a:srgbClr val="444444"/>
                        </a:solidFill>
                        <a:effectLst/>
                        <a:latin typeface="Calibri"/>
                      </a:endParaRPr>
                    </a:p>
                  </a:txBody>
                  <a:tcPr marL="9525" marR="9525" marT="9525" marB="0" anchor="ctr">
                    <a:solidFill>
                      <a:srgbClr val="92D05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7"/>
                  </a:ext>
                </a:extLst>
              </a:tr>
            </a:tbl>
          </a:graphicData>
        </a:graphic>
      </p:graphicFrame>
      <p:sp>
        <p:nvSpPr>
          <p:cNvPr id="8" name="CaixaDeTexto 7"/>
          <p:cNvSpPr txBox="1"/>
          <p:nvPr/>
        </p:nvSpPr>
        <p:spPr>
          <a:xfrm>
            <a:off x="755576" y="260648"/>
            <a:ext cx="7344816" cy="523220"/>
          </a:xfrm>
          <a:prstGeom prst="rect">
            <a:avLst/>
          </a:prstGeom>
          <a:noFill/>
        </p:spPr>
        <p:txBody>
          <a:bodyPr wrap="square" rtlCol="0">
            <a:spAutoFit/>
          </a:bodyPr>
          <a:lstStyle/>
          <a:p>
            <a:pPr algn="ctr"/>
            <a:r>
              <a:rPr lang="pt-BR" sz="2800" b="1" dirty="0"/>
              <a:t>A defasagem na Tabela do Imposto de Renda</a:t>
            </a:r>
          </a:p>
        </p:txBody>
      </p:sp>
    </p:spTree>
    <p:extLst>
      <p:ext uri="{BB962C8B-B14F-4D97-AF65-F5344CB8AC3E}">
        <p14:creationId xmlns:p14="http://schemas.microsoft.com/office/powerpoint/2010/main" val="2659517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Propostas corretivas</a:t>
            </a:r>
          </a:p>
        </p:txBody>
      </p:sp>
      <p:sp>
        <p:nvSpPr>
          <p:cNvPr id="3" name="Espaço Reservado para Conteúdo 2"/>
          <p:cNvSpPr>
            <a:spLocks noGrp="1"/>
          </p:cNvSpPr>
          <p:nvPr>
            <p:ph idx="1"/>
          </p:nvPr>
        </p:nvSpPr>
        <p:spPr/>
        <p:txBody>
          <a:bodyPr/>
          <a:lstStyle/>
          <a:p>
            <a:r>
              <a:rPr lang="pt-BR" sz="2000" b="1" dirty="0">
                <a:hlinkClick r:id="rId3"/>
              </a:rPr>
              <a:t>MEDIDA PROVISÓRIA Nº 609, DE 8 DE MARÇO DE 2013.</a:t>
            </a:r>
            <a:endParaRPr lang="pt-BR" sz="2000" b="1" dirty="0"/>
          </a:p>
          <a:p>
            <a:endParaRPr lang="pt-BR" sz="2000" b="1" dirty="0"/>
          </a:p>
          <a:p>
            <a:r>
              <a:rPr lang="pt-BR" sz="2400" dirty="0"/>
              <a:t>Reduz a zero as alíquotas da Contribuição para o PIS/PASEP, da COFINS, da Contribuição para o PIS/PASEP-Importação e da COFINS-Importação incidentes sobre a receita decorrente da venda no mercado interno e sobre a importação de produtos que compõem a cesta básica.</a:t>
            </a:r>
          </a:p>
          <a:p>
            <a:pPr lvl="1"/>
            <a:r>
              <a:rPr lang="pt-BR" sz="2400" b="1" dirty="0">
                <a:solidFill>
                  <a:srgbClr val="FF0000"/>
                </a:solidFill>
              </a:rPr>
              <a:t>Convertida na Lei nº </a:t>
            </a:r>
            <a:r>
              <a:rPr lang="pt-BR" sz="2400" b="1" dirty="0">
                <a:hlinkClick r:id="rId4"/>
              </a:rPr>
              <a:t>LEI Nº 12.839, DE 9 DE JULHO DE 2013.</a:t>
            </a:r>
            <a:endParaRPr lang="pt-BR" sz="2400" b="1" dirty="0"/>
          </a:p>
        </p:txBody>
      </p:sp>
    </p:spTree>
    <p:extLst>
      <p:ext uri="{BB962C8B-B14F-4D97-AF65-F5344CB8AC3E}">
        <p14:creationId xmlns:p14="http://schemas.microsoft.com/office/powerpoint/2010/main" val="4138406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Propostas corretivas</a:t>
            </a:r>
          </a:p>
        </p:txBody>
      </p:sp>
      <p:sp>
        <p:nvSpPr>
          <p:cNvPr id="3" name="Espaço Reservado para Conteúdo 2"/>
          <p:cNvSpPr>
            <a:spLocks noGrp="1"/>
          </p:cNvSpPr>
          <p:nvPr>
            <p:ph idx="1"/>
          </p:nvPr>
        </p:nvSpPr>
        <p:spPr/>
        <p:txBody>
          <a:bodyPr/>
          <a:lstStyle/>
          <a:p>
            <a:pPr marL="0" indent="0">
              <a:buNone/>
            </a:pPr>
            <a:r>
              <a:rPr lang="pt-BR" sz="2000" b="1" dirty="0"/>
              <a:t>MEDIDA PROVISÓRIA Nº 694, DE 30 DE SETEMBRO DE 2015</a:t>
            </a:r>
          </a:p>
          <a:p>
            <a:r>
              <a:rPr lang="pt-BR" sz="1800" dirty="0"/>
              <a:t>Alteração do § 2º do art. 9º da Lei nº 9.249, de 1995, para elevar de 15% para 18% o IRPF incidentes sobre juros sobre capital próprio a partir de 2016</a:t>
            </a:r>
          </a:p>
          <a:p>
            <a:pPr lvl="1"/>
            <a:r>
              <a:rPr lang="pt-BR" sz="1800" dirty="0"/>
              <a:t>Pessoas jurídicas tributadas pelo regime de lucro real que remuneram sócios ou acionistas, a título de juros sobre o capital próprio, podem utilizar tais valores como despesas a serem apuradas no Imposto de Renda Pessoa Jurídica (IRPJ) e da Contribuição Social sobre o Lucro Líquido (CSLL).</a:t>
            </a:r>
          </a:p>
          <a:p>
            <a:pPr lvl="1"/>
            <a:r>
              <a:rPr lang="pt-BR" sz="1800" dirty="0"/>
              <a:t>Se não houvesse o tratamento fiscal dado pela Lei 9.249, JCP seriam tributados em 34% (IRPJ, adicional de IRPJ e CSLL)</a:t>
            </a:r>
          </a:p>
          <a:p>
            <a:pPr lvl="1"/>
            <a:r>
              <a:rPr lang="pt-BR" sz="1800" dirty="0"/>
              <a:t>Entre 2004 a 2009, a distribuição de juros sobre capital próprio feita pelas empresas aos seus acionistas totalizou R$ 116,9 bilhões.</a:t>
            </a:r>
          </a:p>
          <a:p>
            <a:pPr lvl="1"/>
            <a:r>
              <a:rPr lang="pt-BR" sz="1800" dirty="0"/>
              <a:t>Esse mecanismo permitiu uma redução nas despesas dos encargos tributários das empresas, no tocante ao recolhimento de IRPJ e CSSL, de R$ 39,7 bilhões, em valores correntes. </a:t>
            </a:r>
          </a:p>
          <a:p>
            <a:pPr lvl="1"/>
            <a:r>
              <a:rPr lang="pt-BR" sz="1800" dirty="0"/>
              <a:t>A renúncia anual atual é de mais de R$ 10 bilhões (est. 2013)</a:t>
            </a:r>
          </a:p>
          <a:p>
            <a:pPr lvl="1"/>
            <a:r>
              <a:rPr lang="pt-BR" sz="2400" b="1" dirty="0">
                <a:solidFill>
                  <a:srgbClr val="FF0000"/>
                </a:solidFill>
              </a:rPr>
              <a:t>PERDEU A EFICÁCIA SEM TER SIDO APRECIADA</a:t>
            </a:r>
            <a:r>
              <a:rPr lang="pt-BR" sz="1800" dirty="0"/>
              <a:t>	</a:t>
            </a:r>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913" y="614941"/>
            <a:ext cx="7113621" cy="5995766"/>
          </a:xfrm>
          <a:prstGeom prst="rect">
            <a:avLst/>
          </a:prstGeom>
        </p:spPr>
      </p:pic>
    </p:spTree>
    <p:extLst>
      <p:ext uri="{BB962C8B-B14F-4D97-AF65-F5344CB8AC3E}">
        <p14:creationId xmlns:p14="http://schemas.microsoft.com/office/powerpoint/2010/main" val="408503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Propostas corretivas</a:t>
            </a:r>
          </a:p>
        </p:txBody>
      </p:sp>
      <p:sp>
        <p:nvSpPr>
          <p:cNvPr id="3" name="Espaço Reservado para Conteúdo 2"/>
          <p:cNvSpPr>
            <a:spLocks noGrp="1"/>
          </p:cNvSpPr>
          <p:nvPr>
            <p:ph idx="1"/>
          </p:nvPr>
        </p:nvSpPr>
        <p:spPr/>
        <p:txBody>
          <a:bodyPr>
            <a:normAutofit lnSpcReduction="10000"/>
          </a:bodyPr>
          <a:lstStyle/>
          <a:p>
            <a:r>
              <a:rPr lang="pt-BR" sz="2800" b="1" dirty="0"/>
              <a:t>PROJETO DE LEI Nº 5.205/2016</a:t>
            </a:r>
          </a:p>
          <a:p>
            <a:pPr lvl="1"/>
            <a:r>
              <a:rPr lang="pt-BR" sz="2400" dirty="0"/>
              <a:t>Corrige a tabela do IRPF e deduções permitidas em 5% a partir de 1º de janeiro de 2017</a:t>
            </a:r>
          </a:p>
          <a:p>
            <a:pPr lvl="1"/>
            <a:r>
              <a:rPr lang="pt-BR" sz="2400" dirty="0"/>
              <a:t>Sujeita a imposto de renda as heranças em 15% (de R$ 5 mi a 10 mi), 20% (&gt;R$ 10 mi a 20 mi) e 25% (&gt;R$ 20 mi)</a:t>
            </a:r>
          </a:p>
          <a:p>
            <a:pPr lvl="1"/>
            <a:r>
              <a:rPr lang="pt-BR" sz="2400" dirty="0"/>
              <a:t>Sujeita a imposto de renda as doações em 15% ( de R$ 1 mi a 2 mi); 20% (&gt;R$ 2 mi a 3 mi) e 25% (&gt;R$ 3 mi)</a:t>
            </a:r>
          </a:p>
          <a:p>
            <a:pPr lvl="1"/>
            <a:r>
              <a:rPr lang="pt-BR" sz="2400" dirty="0"/>
              <a:t>Sujeita ao IR de 15% lucros ou dividendos de PJ tributada com base no lucro presumido que excederem o valor do lucro presumido ou arbitrado.</a:t>
            </a:r>
          </a:p>
          <a:p>
            <a:pPr lvl="1"/>
            <a:endParaRPr lang="pt-BR" dirty="0"/>
          </a:p>
          <a:p>
            <a:pPr lvl="1"/>
            <a:r>
              <a:rPr lang="pt-BR" sz="2400" b="1" dirty="0">
                <a:solidFill>
                  <a:srgbClr val="FF0000"/>
                </a:solidFill>
              </a:rPr>
              <a:t>TRAMITAÇÃO PARALISADA NA CAMARA DOS DEPUTADOS</a:t>
            </a:r>
          </a:p>
          <a:p>
            <a:pPr lvl="1"/>
            <a:endParaRPr lang="pt-BR" sz="2400" dirty="0"/>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548680"/>
            <a:ext cx="7113621" cy="5995766"/>
          </a:xfrm>
          <a:prstGeom prst="rect">
            <a:avLst/>
          </a:prstGeom>
        </p:spPr>
      </p:pic>
    </p:spTree>
    <p:extLst>
      <p:ext uri="{BB962C8B-B14F-4D97-AF65-F5344CB8AC3E}">
        <p14:creationId xmlns:p14="http://schemas.microsoft.com/office/powerpoint/2010/main" val="350282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3" cstate="print"/>
          <a:srcRect/>
          <a:stretch>
            <a:fillRect/>
          </a:stretch>
        </p:blipFill>
        <p:spPr bwMode="auto">
          <a:xfrm>
            <a:off x="210208" y="1198179"/>
            <a:ext cx="8628993" cy="5223642"/>
          </a:xfrm>
          <a:prstGeom prst="rect">
            <a:avLst/>
          </a:prstGeom>
          <a:noFill/>
          <a:ln w="9525">
            <a:noFill/>
            <a:miter lim="800000"/>
            <a:headEnd/>
            <a:tailEnd/>
          </a:ln>
        </p:spPr>
      </p:pic>
      <p:sp>
        <p:nvSpPr>
          <p:cNvPr id="3" name="CaixaDeTexto 2"/>
          <p:cNvSpPr txBox="1"/>
          <p:nvPr/>
        </p:nvSpPr>
        <p:spPr>
          <a:xfrm>
            <a:off x="199697" y="294290"/>
            <a:ext cx="8639503" cy="646331"/>
          </a:xfrm>
          <a:prstGeom prst="rect">
            <a:avLst/>
          </a:prstGeom>
          <a:noFill/>
        </p:spPr>
        <p:txBody>
          <a:bodyPr wrap="square" rtlCol="0">
            <a:spAutoFit/>
          </a:bodyPr>
          <a:lstStyle/>
          <a:p>
            <a:r>
              <a:rPr lang="pt-BR" sz="3600" b="1" dirty="0"/>
              <a:t>Brasil: Carga Tributária elevada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a:xfrm>
            <a:off x="457200" y="620688"/>
            <a:ext cx="8229600" cy="5505475"/>
          </a:xfrm>
        </p:spPr>
        <p:txBody>
          <a:bodyPr/>
          <a:lstStyle/>
          <a:p>
            <a:r>
              <a:rPr lang="pt-BR" b="1" dirty="0"/>
              <a:t>Imposto sobre grandes fortunas</a:t>
            </a:r>
          </a:p>
          <a:p>
            <a:pPr lvl="1"/>
            <a:r>
              <a:rPr lang="pt-BR" sz="1800" dirty="0"/>
              <a:t>Voltado à redução das desigualdades</a:t>
            </a:r>
          </a:p>
          <a:p>
            <a:pPr lvl="1"/>
            <a:r>
              <a:rPr lang="pt-BR" sz="1800" dirty="0"/>
              <a:t>Previsto na Constituição desde 1988 – competência da União – a ser instituído por Lei Complementar</a:t>
            </a:r>
          </a:p>
          <a:p>
            <a:pPr lvl="1"/>
            <a:r>
              <a:rPr lang="pt-BR" sz="1800" dirty="0"/>
              <a:t>A primeira iniciativa nesse sentido data de 1989 - Projeto de Lei do Senado nº 162, de 1989 – Complementar, do Senador FERNANDO HENRIQUE CARDOSO – Aprovado pelo SF em 12/1989 – engavetado na Câmara</a:t>
            </a:r>
          </a:p>
          <a:p>
            <a:pPr marL="457200" lvl="1" indent="0">
              <a:buNone/>
            </a:pPr>
            <a:r>
              <a:rPr lang="pt-BR" sz="1800" b="1" dirty="0"/>
              <a:t>Dificuldades:</a:t>
            </a:r>
          </a:p>
          <a:p>
            <a:pPr marL="457200" lvl="1" indent="0">
              <a:buNone/>
            </a:pPr>
            <a:r>
              <a:rPr lang="pt-BR" sz="1800" dirty="0"/>
              <a:t>	Definir grandes fortunas</a:t>
            </a:r>
          </a:p>
          <a:p>
            <a:pPr marL="457200" lvl="1" indent="0">
              <a:buNone/>
            </a:pPr>
            <a:r>
              <a:rPr lang="pt-BR" sz="1800" dirty="0"/>
              <a:t>	Definir alíquotas não-confiscatórias</a:t>
            </a:r>
          </a:p>
          <a:p>
            <a:pPr marL="457200" lvl="1" indent="0">
              <a:buNone/>
            </a:pPr>
            <a:r>
              <a:rPr lang="pt-BR" sz="1800" dirty="0"/>
              <a:t>	Garantir destinação social</a:t>
            </a:r>
          </a:p>
          <a:p>
            <a:pPr marL="457200" lvl="1" indent="0">
              <a:buNone/>
            </a:pPr>
            <a:r>
              <a:rPr lang="pt-BR" sz="1800" dirty="0"/>
              <a:t>	Compatibilizar com demais impostos sobre propriedade</a:t>
            </a:r>
          </a:p>
          <a:p>
            <a:pPr marL="457200" lvl="1" indent="0">
              <a:buNone/>
            </a:pPr>
            <a:r>
              <a:rPr lang="pt-BR" sz="1800" b="1" dirty="0"/>
              <a:t>Atualmente sob exame:</a:t>
            </a:r>
          </a:p>
          <a:p>
            <a:pPr lvl="1"/>
            <a:r>
              <a:rPr lang="pt-BR" sz="2000" dirty="0">
                <a:solidFill>
                  <a:srgbClr val="FF0000"/>
                </a:solidFill>
              </a:rPr>
              <a:t>6 Projetos em tramitação na Câmara dos Deputados</a:t>
            </a:r>
          </a:p>
          <a:p>
            <a:pPr lvl="1"/>
            <a:r>
              <a:rPr lang="pt-BR" sz="2000" dirty="0">
                <a:solidFill>
                  <a:srgbClr val="FF0000"/>
                </a:solidFill>
              </a:rPr>
              <a:t>6 Projetos em tramitação no Senado Federal</a:t>
            </a:r>
          </a:p>
        </p:txBody>
      </p:sp>
    </p:spTree>
    <p:extLst>
      <p:ext uri="{BB962C8B-B14F-4D97-AF65-F5344CB8AC3E}">
        <p14:creationId xmlns:p14="http://schemas.microsoft.com/office/powerpoint/2010/main" val="1134955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0"/>
            <a:ext cx="7886700" cy="1325563"/>
          </a:xfrm>
        </p:spPr>
        <p:txBody>
          <a:bodyPr>
            <a:normAutofit/>
          </a:bodyPr>
          <a:lstStyle/>
          <a:p>
            <a:r>
              <a:rPr lang="pt-BR" sz="3600" dirty="0"/>
              <a:t>Limites de Gastos Públicos - Histórico</a:t>
            </a:r>
          </a:p>
        </p:txBody>
      </p:sp>
      <p:sp>
        <p:nvSpPr>
          <p:cNvPr id="3" name="Espaço Reservado para Conteúdo 2"/>
          <p:cNvSpPr>
            <a:spLocks noGrp="1"/>
          </p:cNvSpPr>
          <p:nvPr>
            <p:ph idx="1"/>
          </p:nvPr>
        </p:nvSpPr>
        <p:spPr>
          <a:xfrm>
            <a:off x="628650" y="1191237"/>
            <a:ext cx="7886700" cy="4985726"/>
          </a:xfrm>
        </p:spPr>
        <p:txBody>
          <a:bodyPr>
            <a:normAutofit fontScale="47500" lnSpcReduction="20000"/>
          </a:bodyPr>
          <a:lstStyle/>
          <a:p>
            <a:pPr marL="0" indent="0">
              <a:buNone/>
            </a:pPr>
            <a:r>
              <a:rPr lang="pt-BR" sz="6000" b="1" dirty="0"/>
              <a:t>CF 1988 e EC 19/1998</a:t>
            </a:r>
          </a:p>
          <a:p>
            <a:pPr marL="0" indent="0">
              <a:buNone/>
            </a:pPr>
            <a:r>
              <a:rPr lang="pt-BR" sz="4200" dirty="0"/>
              <a:t>Art. 169.  Lei complementar para estabelecer limites para a despesa com pessoal ativo e inativo </a:t>
            </a:r>
          </a:p>
          <a:p>
            <a:pPr marL="0" indent="0">
              <a:buNone/>
            </a:pPr>
            <a:r>
              <a:rPr lang="pt-BR" sz="4200" dirty="0"/>
              <a:t>Requisitos para concessão de reajustes e criação de cargos</a:t>
            </a:r>
          </a:p>
          <a:p>
            <a:pPr marL="0" indent="0">
              <a:buNone/>
            </a:pPr>
            <a:r>
              <a:rPr lang="pt-BR" sz="4200" b="1" dirty="0"/>
              <a:t>Medidas de ajuste em caso de excesso: redução de despesa com CC e demissão de servidores (não estáveis e estáveis).</a:t>
            </a:r>
          </a:p>
          <a:p>
            <a:pPr marL="0" indent="0">
              <a:buNone/>
            </a:pPr>
            <a:endParaRPr lang="pt-BR" sz="5600" b="1" dirty="0"/>
          </a:p>
          <a:p>
            <a:pPr marL="0" indent="0">
              <a:buNone/>
            </a:pPr>
            <a:r>
              <a:rPr lang="pt-BR" sz="5600" b="1" dirty="0"/>
              <a:t>Ato das Disposições Constitucionais Transitórias</a:t>
            </a:r>
          </a:p>
          <a:p>
            <a:pPr marL="0" indent="0">
              <a:buNone/>
            </a:pPr>
            <a:r>
              <a:rPr lang="pt-BR" sz="4800" dirty="0"/>
              <a:t>Art. 38. Até a promulgação da lei complementar referida no art. 169, a União, os Estados, o Distrito Federal e os Municípios não poderão despender com pessoal mais do que sessenta e cinco por cento do valor das respectivas receitas correntes.</a:t>
            </a:r>
          </a:p>
          <a:p>
            <a:pPr marL="0" indent="0">
              <a:buNone/>
            </a:pPr>
            <a:r>
              <a:rPr lang="pt-BR" sz="4800" dirty="0"/>
              <a:t>Parágrafo único. A União, os Estados, o Distrito Federal e os Municípios, quando a respectiva despesa de pessoal exceder o limite previsto neste artigo, deverão retornar àquele limite, reduzindo o percentual excedente à razão de um quinto por ano.</a:t>
            </a:r>
          </a:p>
          <a:p>
            <a:pPr marL="0" indent="0">
              <a:buNone/>
            </a:pPr>
            <a:endParaRPr lang="pt-BR" b="1" dirty="0"/>
          </a:p>
        </p:txBody>
      </p:sp>
    </p:spTree>
    <p:extLst>
      <p:ext uri="{BB962C8B-B14F-4D97-AF65-F5344CB8AC3E}">
        <p14:creationId xmlns:p14="http://schemas.microsoft.com/office/powerpoint/2010/main" val="4126526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mn-lt"/>
              </a:rPr>
              <a:t>Leis Complementares</a:t>
            </a:r>
          </a:p>
        </p:txBody>
      </p:sp>
      <p:sp>
        <p:nvSpPr>
          <p:cNvPr id="3" name="Espaço Reservado para Conteúdo 2"/>
          <p:cNvSpPr>
            <a:spLocks noGrp="1"/>
          </p:cNvSpPr>
          <p:nvPr>
            <p:ph idx="1"/>
          </p:nvPr>
        </p:nvSpPr>
        <p:spPr>
          <a:xfrm>
            <a:off x="586608" y="1061449"/>
            <a:ext cx="7886700" cy="4705610"/>
          </a:xfrm>
        </p:spPr>
        <p:txBody>
          <a:bodyPr>
            <a:noAutofit/>
          </a:bodyPr>
          <a:lstStyle/>
          <a:p>
            <a:pPr marL="0" indent="0">
              <a:buNone/>
            </a:pPr>
            <a:r>
              <a:rPr lang="pt-BR" b="1" dirty="0"/>
              <a:t>Lei Camata I - LEI COMPLEMENTAR Nº 82, DE 27 DE MARÇO DE 1995 (a partir de 1º de janeiro de 1996)</a:t>
            </a:r>
          </a:p>
          <a:p>
            <a:pPr marL="457200" lvl="1">
              <a:spcBef>
                <a:spcPts val="0"/>
              </a:spcBef>
            </a:pPr>
            <a:r>
              <a:rPr lang="pt-BR" sz="1600" dirty="0"/>
              <a:t>Despesas com pessoal: limite 60% da receita corrente líquida</a:t>
            </a:r>
          </a:p>
          <a:p>
            <a:pPr marL="457200" lvl="1">
              <a:spcBef>
                <a:spcPts val="0"/>
              </a:spcBef>
            </a:pPr>
            <a:r>
              <a:rPr lang="pt-BR" sz="1600" dirty="0"/>
              <a:t>Em caso de excesso, redução em até 3 anos</a:t>
            </a:r>
          </a:p>
          <a:p>
            <a:pPr marL="457200" lvl="1">
              <a:spcBef>
                <a:spcPts val="0"/>
              </a:spcBef>
            </a:pPr>
            <a:r>
              <a:rPr lang="pt-BR" sz="1600" dirty="0"/>
              <a:t>Vedação de reajuste a qualquer título</a:t>
            </a:r>
            <a:endParaRPr lang="pt-BR" sz="2800" b="1" dirty="0"/>
          </a:p>
          <a:p>
            <a:pPr marL="0" indent="0">
              <a:buNone/>
            </a:pPr>
            <a:r>
              <a:rPr lang="pt-BR" b="1" dirty="0"/>
              <a:t>Lei </a:t>
            </a:r>
            <a:r>
              <a:rPr lang="pt-BR" b="1" dirty="0" err="1"/>
              <a:t>Camata</a:t>
            </a:r>
            <a:r>
              <a:rPr lang="pt-BR" b="1" dirty="0"/>
              <a:t> II – LEI COMPLEMENTAR Nº 96, DE 31 DE MAIO DE 1999 (a partir de 1º de junho de 1999)</a:t>
            </a:r>
          </a:p>
          <a:p>
            <a:pPr marL="457200" lvl="1">
              <a:spcBef>
                <a:spcPts val="0"/>
              </a:spcBef>
            </a:pPr>
            <a:r>
              <a:rPr lang="pt-BR" sz="1600" dirty="0"/>
              <a:t>Limites por ente da federação: União 50%; Estados, </a:t>
            </a:r>
            <a:r>
              <a:rPr lang="pt-BR" sz="1600" dirty="0" err="1"/>
              <a:t>Df</a:t>
            </a:r>
            <a:r>
              <a:rPr lang="pt-BR" sz="1600" dirty="0"/>
              <a:t> e </a:t>
            </a:r>
            <a:r>
              <a:rPr lang="pt-BR" sz="1600" dirty="0" err="1"/>
              <a:t>Mun</a:t>
            </a:r>
            <a:r>
              <a:rPr lang="pt-BR" sz="1600" dirty="0"/>
              <a:t> = 60% da Receita  Corrente Líquida</a:t>
            </a:r>
          </a:p>
          <a:p>
            <a:pPr marL="457200" lvl="1">
              <a:spcBef>
                <a:spcPts val="0"/>
              </a:spcBef>
            </a:pPr>
            <a:r>
              <a:rPr lang="pt-BR" sz="1600" dirty="0"/>
              <a:t>Medidas para redução da despesa em caso de excesso: vedação de reajustes a qualquer título exceto revisão geral anual, de criação de cargos ou alteração de carreias e novas admissões, exceto </a:t>
            </a:r>
            <a:r>
              <a:rPr lang="pt-BR" sz="1600" b="1" dirty="0"/>
              <a:t>reposição decorrente de falecimento ou aposentadoria nas atividades </a:t>
            </a:r>
            <a:r>
              <a:rPr lang="pt-BR" sz="1600" b="1" dirty="0" err="1"/>
              <a:t>finalísticas</a:t>
            </a:r>
            <a:r>
              <a:rPr lang="pt-BR" sz="1600" b="1" dirty="0"/>
              <a:t> de saúde, educação e segurança pública.</a:t>
            </a:r>
          </a:p>
          <a:p>
            <a:pPr marL="457200" lvl="1">
              <a:spcBef>
                <a:spcPts val="0"/>
              </a:spcBef>
            </a:pPr>
            <a:r>
              <a:rPr lang="pt-BR" sz="1600" b="1" dirty="0"/>
              <a:t>Prazo para redução de despesa: 1/3 em 12 meses; 2/3 em 24 meses</a:t>
            </a:r>
          </a:p>
          <a:p>
            <a:pPr marL="457200" lvl="1">
              <a:spcBef>
                <a:spcPts val="0"/>
              </a:spcBef>
            </a:pPr>
            <a:r>
              <a:rPr lang="pt-BR" sz="1600" b="1" dirty="0"/>
              <a:t>Sanções no caso de descumprimento: </a:t>
            </a:r>
            <a:r>
              <a:rPr lang="pt-BR" sz="1600" dirty="0"/>
              <a:t>suspensão dos repasses; vedação a garantias da União e contratação de operações de crédito</a:t>
            </a:r>
          </a:p>
          <a:p>
            <a:pPr marL="457200" lvl="1">
              <a:spcBef>
                <a:spcPts val="0"/>
              </a:spcBef>
            </a:pPr>
            <a:r>
              <a:rPr lang="pt-BR" sz="1600" dirty="0"/>
              <a:t>Medidas: redução de cargos em comissão; demissão de servidores não estáveis e estáveis; redução de jornada com redução de salário.</a:t>
            </a:r>
          </a:p>
          <a:p>
            <a:pPr lvl="1"/>
            <a:endParaRPr lang="pt-BR" sz="2800" b="1" dirty="0"/>
          </a:p>
          <a:p>
            <a:pPr marL="342900" lvl="1" indent="0">
              <a:buNone/>
            </a:pPr>
            <a:endParaRPr lang="pt-BR" sz="2800" dirty="0"/>
          </a:p>
        </p:txBody>
      </p:sp>
    </p:spTree>
    <p:extLst>
      <p:ext uri="{BB962C8B-B14F-4D97-AF65-F5344CB8AC3E}">
        <p14:creationId xmlns:p14="http://schemas.microsoft.com/office/powerpoint/2010/main" val="3061046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600" dirty="0"/>
              <a:t>Lei de Responsabilidade Fiscal – Lei Complementar nº 101, de 4 de maio de 2000</a:t>
            </a:r>
            <a:endParaRPr lang="pt-BR" dirty="0"/>
          </a:p>
        </p:txBody>
      </p:sp>
      <p:sp>
        <p:nvSpPr>
          <p:cNvPr id="3" name="Espaço Reservado para Conteúdo 2"/>
          <p:cNvSpPr>
            <a:spLocks noGrp="1"/>
          </p:cNvSpPr>
          <p:nvPr>
            <p:ph idx="1"/>
          </p:nvPr>
        </p:nvSpPr>
        <p:spPr/>
        <p:txBody>
          <a:bodyPr>
            <a:normAutofit/>
          </a:bodyPr>
          <a:lstStyle/>
          <a:p>
            <a:r>
              <a:rPr lang="pt-BR" dirty="0"/>
              <a:t>Vigente a partir de 5 de maio de 2000</a:t>
            </a:r>
          </a:p>
          <a:p>
            <a:r>
              <a:rPr lang="pt-BR" dirty="0"/>
              <a:t>Priorização da despesa financeira e controle dos gastos correntes</a:t>
            </a:r>
          </a:p>
          <a:p>
            <a:r>
              <a:rPr lang="pt-BR" dirty="0"/>
              <a:t>Limites de despesa com pessoal por ente </a:t>
            </a:r>
          </a:p>
          <a:p>
            <a:pPr lvl="1"/>
            <a:r>
              <a:rPr lang="pt-BR" sz="1250" dirty="0"/>
              <a:t>União: 50% (cinquenta por cento); </a:t>
            </a:r>
            <a:r>
              <a:rPr lang="pt-BR" sz="1250" b="1" dirty="0"/>
              <a:t>Estados e Mun. 60% (sessenta por cento);</a:t>
            </a:r>
            <a:endParaRPr lang="pt-BR" sz="1250" dirty="0"/>
          </a:p>
          <a:p>
            <a:pPr marL="0" indent="0"/>
            <a:r>
              <a:rPr lang="pt-BR" dirty="0"/>
              <a:t>Limites</a:t>
            </a:r>
            <a:r>
              <a:rPr lang="pt-BR" sz="2900" dirty="0"/>
              <a:t> de despesa com pessoal por Poder</a:t>
            </a:r>
          </a:p>
          <a:p>
            <a:pPr marL="0" indent="0">
              <a:buNone/>
            </a:pPr>
            <a:r>
              <a:rPr lang="pt-BR" sz="1600" dirty="0"/>
              <a:t>I - na esfera federal: a) 2,5% para o Legislativo, incluído o Tribunal de Contas da União; b) 6% para o Judiciário; c) 40,9% para o Executivo</a:t>
            </a:r>
          </a:p>
          <a:p>
            <a:pPr marL="0" indent="0">
              <a:buNone/>
            </a:pPr>
            <a:r>
              <a:rPr lang="pt-BR" sz="1600" dirty="0"/>
              <a:t>II - na esfera estadual: 3% para o Legislativo; 6% para o Judiciário; 49% para o Executivo; 2% para o Ministério Público dos Estados;</a:t>
            </a:r>
          </a:p>
          <a:p>
            <a:pPr marL="0" indent="0">
              <a:buNone/>
            </a:pPr>
            <a:r>
              <a:rPr lang="pt-BR" sz="1600" dirty="0"/>
              <a:t>III - na esfera municipal: 6% para o Legislativo; 54% (cinquenta e quatro por cento) para o Executivo.</a:t>
            </a:r>
          </a:p>
          <a:p>
            <a:endParaRPr lang="pt-BR" dirty="0"/>
          </a:p>
        </p:txBody>
      </p:sp>
    </p:spTree>
    <p:extLst>
      <p:ext uri="{BB962C8B-B14F-4D97-AF65-F5344CB8AC3E}">
        <p14:creationId xmlns:p14="http://schemas.microsoft.com/office/powerpoint/2010/main" val="3881326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normAutofit/>
          </a:bodyPr>
          <a:lstStyle/>
          <a:p>
            <a:r>
              <a:rPr lang="pt-BR" sz="3200" b="1" dirty="0"/>
              <a:t>Excesso de Gasto - Medidas Corretivas</a:t>
            </a:r>
            <a:endParaRPr lang="pt-BR" sz="5400" b="1" dirty="0"/>
          </a:p>
        </p:txBody>
      </p:sp>
      <p:sp>
        <p:nvSpPr>
          <p:cNvPr id="434179" name="Rectangle 3"/>
          <p:cNvSpPr>
            <a:spLocks noGrp="1" noChangeArrowheads="1"/>
          </p:cNvSpPr>
          <p:nvPr>
            <p:ph idx="1"/>
          </p:nvPr>
        </p:nvSpPr>
        <p:spPr>
          <a:xfrm>
            <a:off x="618139" y="1031074"/>
            <a:ext cx="7886700" cy="5380235"/>
          </a:xfrm>
        </p:spPr>
        <p:txBody>
          <a:bodyPr>
            <a:noAutofit/>
          </a:bodyPr>
          <a:lstStyle/>
          <a:p>
            <a:pPr>
              <a:spcAft>
                <a:spcPts val="375"/>
              </a:spcAft>
              <a:buNone/>
            </a:pPr>
            <a:r>
              <a:rPr lang="pt-BR" sz="2000" dirty="0"/>
              <a:t>Prazo para ajuste: dois quadrimestres seguintes, sendo pelo menos um terço no primeiro</a:t>
            </a:r>
          </a:p>
          <a:p>
            <a:pPr>
              <a:spcAft>
                <a:spcPts val="375"/>
              </a:spcAft>
              <a:buNone/>
            </a:pPr>
            <a:r>
              <a:rPr lang="pt-BR" sz="2000" dirty="0"/>
              <a:t>Medidas: </a:t>
            </a:r>
          </a:p>
          <a:p>
            <a:pPr lvl="1">
              <a:spcAft>
                <a:spcPts val="375"/>
              </a:spcAft>
            </a:pPr>
            <a:r>
              <a:rPr lang="pt-BR" sz="2000" dirty="0"/>
              <a:t>redução de pelo menos 20% do gasto com cargos em comissão</a:t>
            </a:r>
          </a:p>
          <a:p>
            <a:pPr lvl="1">
              <a:spcAft>
                <a:spcPts val="375"/>
              </a:spcAft>
            </a:pPr>
            <a:r>
              <a:rPr lang="pt-BR" sz="2000" dirty="0"/>
              <a:t>Demissão de servidores não estáveis</a:t>
            </a:r>
          </a:p>
          <a:p>
            <a:pPr lvl="1">
              <a:spcAft>
                <a:spcPts val="375"/>
              </a:spcAft>
            </a:pPr>
            <a:r>
              <a:rPr lang="pt-BR" sz="2000" dirty="0"/>
              <a:t>Demissão de servidores estáveis</a:t>
            </a:r>
          </a:p>
          <a:p>
            <a:pPr lvl="1">
              <a:spcAft>
                <a:spcPts val="375"/>
              </a:spcAft>
            </a:pPr>
            <a:r>
              <a:rPr lang="pt-BR" sz="2000" dirty="0"/>
              <a:t>Redução de  jornada de trabalho com redução de vencimentos</a:t>
            </a:r>
          </a:p>
          <a:p>
            <a:pPr>
              <a:spcAft>
                <a:spcPts val="375"/>
              </a:spcAft>
              <a:buNone/>
            </a:pPr>
            <a:r>
              <a:rPr lang="pt-BR" sz="2000" dirty="0"/>
              <a:t>Se não atendido, o ente não poderá:</a:t>
            </a:r>
          </a:p>
          <a:p>
            <a:pPr>
              <a:spcAft>
                <a:spcPts val="375"/>
              </a:spcAft>
              <a:buNone/>
            </a:pPr>
            <a:r>
              <a:rPr lang="pt-BR" sz="2000" dirty="0"/>
              <a:t>I - receber transferências voluntárias;</a:t>
            </a:r>
          </a:p>
          <a:p>
            <a:pPr>
              <a:spcAft>
                <a:spcPts val="375"/>
              </a:spcAft>
              <a:buNone/>
            </a:pPr>
            <a:r>
              <a:rPr lang="pt-BR" sz="2000" dirty="0"/>
              <a:t>II - obter garantia, direta ou indireta, de outro ente;</a:t>
            </a:r>
          </a:p>
          <a:p>
            <a:pPr>
              <a:spcAft>
                <a:spcPts val="375"/>
              </a:spcAft>
              <a:buNone/>
            </a:pPr>
            <a:r>
              <a:rPr lang="pt-BR" sz="2000" dirty="0"/>
              <a:t>III - contratar operações de crédito, ressalvadas as destinadas ao refinanciamento da dívida mobiliária e as que visem à redução das despesas com pessoal.</a:t>
            </a:r>
          </a:p>
        </p:txBody>
      </p:sp>
    </p:spTree>
    <p:extLst>
      <p:ext uri="{BB962C8B-B14F-4D97-AF65-F5344CB8AC3E}">
        <p14:creationId xmlns:p14="http://schemas.microsoft.com/office/powerpoint/2010/main" val="2485341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Governo Lula: o PLP 1, de 2007</a:t>
            </a:r>
          </a:p>
        </p:txBody>
      </p:sp>
      <p:sp>
        <p:nvSpPr>
          <p:cNvPr id="3" name="Espaço Reservado para Conteúdo 2"/>
          <p:cNvSpPr>
            <a:spLocks noGrp="1"/>
          </p:cNvSpPr>
          <p:nvPr>
            <p:ph idx="1"/>
          </p:nvPr>
        </p:nvSpPr>
        <p:spPr/>
        <p:txBody>
          <a:bodyPr>
            <a:normAutofit fontScale="77500" lnSpcReduction="20000"/>
          </a:bodyPr>
          <a:lstStyle/>
          <a:p>
            <a:r>
              <a:rPr lang="pt-BR" dirty="0"/>
              <a:t>Enviado ao Congresso no âmbito do Programa de Aceleração do Crescimento – PAC</a:t>
            </a:r>
          </a:p>
          <a:p>
            <a:r>
              <a:rPr lang="pt-BR" dirty="0"/>
              <a:t>Objetivo: controlar evolução da despesa com pessoal e gerar “espaço” fiscal para investimentos em infraestrutura</a:t>
            </a:r>
          </a:p>
          <a:p>
            <a:r>
              <a:rPr lang="pt-BR" b="1" u="sng" dirty="0"/>
              <a:t>Não foi apreciado</a:t>
            </a:r>
          </a:p>
          <a:p>
            <a:r>
              <a:rPr lang="pt-BR" dirty="0"/>
              <a:t>Pretendia alterar a LRF para fixar limite de gastos com pessoal:</a:t>
            </a:r>
          </a:p>
          <a:p>
            <a:pPr marL="342900" lvl="1" indent="0">
              <a:buNone/>
            </a:pPr>
            <a:r>
              <a:rPr lang="pt-BR" dirty="0"/>
              <a:t>De 2007 a 2016, a despesa com pessoal e encargos sociais da União, não poderá exceder, em valores absolutos, ao valor liquidado no ano anterior, corrigido pela variação acumulada do Índice Nacional de Preços ao Consumidor Amplo – IPCA verificado no período de doze meses encerrado no mês de março do ano imediatamente anterior, </a:t>
            </a:r>
            <a:r>
              <a:rPr lang="pt-BR" b="1" dirty="0"/>
              <a:t>acrescido de um e meio por cento</a:t>
            </a:r>
            <a:r>
              <a:rPr lang="pt-BR" dirty="0"/>
              <a:t>. </a:t>
            </a:r>
          </a:p>
          <a:p>
            <a:pPr marL="342900" indent="-457200"/>
            <a:r>
              <a:rPr lang="pt-BR" dirty="0"/>
              <a:t>Admitia excessos em relação ao limite disposto decorrentes: </a:t>
            </a:r>
          </a:p>
          <a:p>
            <a:pPr marL="342900" lvl="1" indent="0">
              <a:buNone/>
            </a:pPr>
            <a:r>
              <a:rPr lang="pt-BR" dirty="0"/>
              <a:t>I - do impacto financeiro, nos exercícios subsequentes, das alterações de legislação efetivadas até 31 de dezembro de 2006</a:t>
            </a:r>
          </a:p>
          <a:p>
            <a:pPr marL="342900" lvl="1" indent="0">
              <a:buNone/>
            </a:pPr>
            <a:r>
              <a:rPr lang="pt-BR" dirty="0"/>
              <a:t>II - do impacto financeiro da substituição por servidor público concursado da mão-de-obra terceirizada existente em 31 de dezembro de 2006</a:t>
            </a:r>
          </a:p>
        </p:txBody>
      </p:sp>
    </p:spTree>
    <p:extLst>
      <p:ext uri="{BB962C8B-B14F-4D97-AF65-F5344CB8AC3E}">
        <p14:creationId xmlns:p14="http://schemas.microsoft.com/office/powerpoint/2010/main" val="2677477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628650" y="0"/>
            <a:ext cx="7886700" cy="1325563"/>
          </a:xfrm>
        </p:spPr>
        <p:txBody>
          <a:bodyPr/>
          <a:lstStyle/>
          <a:p>
            <a:r>
              <a:rPr lang="pt-BR" b="1" dirty="0"/>
              <a:t>Ajuste Fiscal: a reprise! </a:t>
            </a:r>
          </a:p>
        </p:txBody>
      </p:sp>
      <p:sp>
        <p:nvSpPr>
          <p:cNvPr id="442371" name="Rectangle 3"/>
          <p:cNvSpPr>
            <a:spLocks noGrp="1" noChangeArrowheads="1"/>
          </p:cNvSpPr>
          <p:nvPr>
            <p:ph idx="1"/>
          </p:nvPr>
        </p:nvSpPr>
        <p:spPr>
          <a:xfrm>
            <a:off x="628650" y="998482"/>
            <a:ext cx="7886700" cy="5332795"/>
          </a:xfrm>
        </p:spPr>
        <p:txBody>
          <a:bodyPr>
            <a:noAutofit/>
          </a:bodyPr>
          <a:lstStyle/>
          <a:p>
            <a:r>
              <a:rPr lang="pt-BR" sz="2000" dirty="0"/>
              <a:t>Dívida pública: priorização. Renegociação. Imposição de condições aos Municípios e Estados – mesmo quadro vivido nos anos 1990</a:t>
            </a:r>
          </a:p>
          <a:p>
            <a:r>
              <a:rPr lang="pt-BR" sz="2000" dirty="0"/>
              <a:t>Estados e Municípios: redução do déficit público</a:t>
            </a:r>
            <a:endParaRPr lang="pt-BR" sz="2000" dirty="0">
              <a:solidFill>
                <a:schemeClr val="accent1"/>
              </a:solidFill>
            </a:endParaRPr>
          </a:p>
          <a:p>
            <a:r>
              <a:rPr lang="pt-BR" sz="2000" dirty="0"/>
              <a:t>Necessidades de financiamento do setor público: aumento da arrecadação x redução de gastos</a:t>
            </a:r>
          </a:p>
          <a:p>
            <a:pPr>
              <a:lnSpc>
                <a:spcPct val="90000"/>
              </a:lnSpc>
            </a:pPr>
            <a:r>
              <a:rPr lang="pt-BR" sz="2000" dirty="0"/>
              <a:t>Gastos com pessoal: excessos.</a:t>
            </a:r>
          </a:p>
          <a:p>
            <a:pPr lvl="1"/>
            <a:r>
              <a:rPr lang="pt-BR" sz="2000" dirty="0"/>
              <a:t>Média nos Estados: 67,5% (1997)</a:t>
            </a:r>
          </a:p>
          <a:p>
            <a:pPr lvl="1"/>
            <a:r>
              <a:rPr lang="pt-BR" sz="2000" dirty="0"/>
              <a:t>2015: Redução de receitas e aumento de gastos = 14 Estados acima do “limite prudencial”</a:t>
            </a:r>
          </a:p>
          <a:p>
            <a:pPr>
              <a:lnSpc>
                <a:spcPct val="90000"/>
              </a:lnSpc>
            </a:pPr>
            <a:r>
              <a:rPr lang="pt-BR" sz="2000" dirty="0"/>
              <a:t>Limites constitucionais:  art. 169 e Lei Complementar nº 101/2000 - </a:t>
            </a:r>
            <a:r>
              <a:rPr lang="pt-BR" sz="2000" dirty="0">
                <a:solidFill>
                  <a:schemeClr val="folHlink"/>
                </a:solidFill>
                <a:effectLst>
                  <a:outerShdw blurRad="38100" dist="38100" dir="2700000" algn="tl">
                    <a:srgbClr val="000000"/>
                  </a:outerShdw>
                </a:effectLst>
              </a:rPr>
              <a:t>LRF</a:t>
            </a:r>
          </a:p>
          <a:p>
            <a:pPr>
              <a:lnSpc>
                <a:spcPct val="90000"/>
              </a:lnSpc>
            </a:pPr>
            <a:r>
              <a:rPr lang="pt-BR" sz="2000" dirty="0"/>
              <a:t>Demissão de pessoal para redução de gastos: EC nº 19/98</a:t>
            </a:r>
          </a:p>
          <a:p>
            <a:pPr>
              <a:lnSpc>
                <a:spcPct val="90000"/>
              </a:lnSpc>
            </a:pPr>
            <a:r>
              <a:rPr lang="pt-BR" sz="2000" dirty="0"/>
              <a:t>Penalidades: suspensão de todos os repasses (art. 169, § 1º)</a:t>
            </a:r>
          </a:p>
          <a:p>
            <a:pPr>
              <a:lnSpc>
                <a:spcPct val="90000"/>
              </a:lnSpc>
            </a:pPr>
            <a:r>
              <a:rPr lang="pt-BR" sz="2000" dirty="0"/>
              <a:t>Reforma da Previdência</a:t>
            </a:r>
          </a:p>
          <a:p>
            <a:pPr>
              <a:lnSpc>
                <a:spcPct val="90000"/>
              </a:lnSpc>
            </a:pPr>
            <a:r>
              <a:rPr lang="pt-BR" sz="2000" dirty="0"/>
              <a:t>Limites para o gasto público</a:t>
            </a:r>
          </a:p>
          <a:p>
            <a:pPr>
              <a:lnSpc>
                <a:spcPct val="90000"/>
              </a:lnSpc>
            </a:pPr>
            <a:r>
              <a:rPr lang="pt-BR" sz="2000" dirty="0">
                <a:solidFill>
                  <a:schemeClr val="folHlink"/>
                </a:solidFill>
                <a:effectLst>
                  <a:outerShdw blurRad="38100" dist="38100" dir="2700000" algn="tl">
                    <a:srgbClr val="000000"/>
                  </a:outerShdw>
                </a:effectLst>
              </a:rPr>
              <a:t>Priorização </a:t>
            </a:r>
            <a:r>
              <a:rPr lang="pt-BR" sz="2000" dirty="0"/>
              <a:t>do pagamento da dívida x gastos sociais.</a:t>
            </a:r>
          </a:p>
        </p:txBody>
      </p:sp>
    </p:spTree>
    <p:extLst>
      <p:ext uri="{BB962C8B-B14F-4D97-AF65-F5344CB8AC3E}">
        <p14:creationId xmlns:p14="http://schemas.microsoft.com/office/powerpoint/2010/main" val="1980461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7655" y="1534511"/>
            <a:ext cx="8807669" cy="4614042"/>
          </a:xfrm>
          <a:prstGeom prst="rect">
            <a:avLst/>
          </a:prstGeom>
          <a:noFill/>
          <a:ln w="9525">
            <a:noFill/>
            <a:miter lim="800000"/>
            <a:headEnd/>
            <a:tailEnd/>
          </a:ln>
          <a:effectLst/>
        </p:spPr>
      </p:pic>
      <p:sp>
        <p:nvSpPr>
          <p:cNvPr id="2" name="Título 1"/>
          <p:cNvSpPr>
            <a:spLocks noGrp="1"/>
          </p:cNvSpPr>
          <p:nvPr>
            <p:ph type="title"/>
          </p:nvPr>
        </p:nvSpPr>
        <p:spPr/>
        <p:txBody>
          <a:bodyPr>
            <a:normAutofit/>
          </a:bodyPr>
          <a:lstStyle/>
          <a:p>
            <a:pPr algn="ctr"/>
            <a:r>
              <a:rPr lang="pt-BR" sz="2800" b="1" dirty="0">
                <a:latin typeface="+mn-lt"/>
              </a:rPr>
              <a:t>Superávit e Déficit Primário – Setor Público – </a:t>
            </a:r>
            <a:r>
              <a:rPr lang="pt-BR" sz="2800" dirty="0"/>
              <a:t>1995/2017 em % do PIB</a:t>
            </a:r>
            <a:r>
              <a:rPr lang="pt-BR" sz="1600" b="0" dirty="0">
                <a:latin typeface="+mn-lt"/>
              </a:rPr>
              <a:t/>
            </a:r>
            <a:br>
              <a:rPr lang="pt-BR" sz="1600" b="0" dirty="0">
                <a:latin typeface="+mn-lt"/>
              </a:rPr>
            </a:br>
            <a:r>
              <a:rPr lang="pt-BR" sz="1200" b="0" dirty="0"/>
              <a:t>(2017=ESTIMATIVA LDO)</a:t>
            </a:r>
            <a:endParaRPr lang="pt-BR" sz="2100" b="0" dirty="0">
              <a:latin typeface="+mn-lt"/>
            </a:endParaRPr>
          </a:p>
        </p:txBody>
      </p:sp>
      <p:sp>
        <p:nvSpPr>
          <p:cNvPr id="4" name="CaixaDeTexto 3"/>
          <p:cNvSpPr txBox="1"/>
          <p:nvPr/>
        </p:nvSpPr>
        <p:spPr>
          <a:xfrm>
            <a:off x="528506" y="6311899"/>
            <a:ext cx="8388991" cy="276999"/>
          </a:xfrm>
          <a:prstGeom prst="rect">
            <a:avLst/>
          </a:prstGeom>
          <a:noFill/>
        </p:spPr>
        <p:txBody>
          <a:bodyPr wrap="square" rtlCol="0">
            <a:spAutoFit/>
          </a:bodyPr>
          <a:lstStyle/>
          <a:p>
            <a:pPr algn="ctr"/>
            <a:r>
              <a:rPr lang="pt-BR" sz="1200" dirty="0"/>
              <a:t>FONTE: BACEN E CONOF/CONORF/CMO/CN</a:t>
            </a:r>
          </a:p>
        </p:txBody>
      </p:sp>
      <p:cxnSp>
        <p:nvCxnSpPr>
          <p:cNvPr id="7" name="Conector reto 6"/>
          <p:cNvCxnSpPr/>
          <p:nvPr/>
        </p:nvCxnSpPr>
        <p:spPr>
          <a:xfrm flipV="1">
            <a:off x="3625690" y="3313651"/>
            <a:ext cx="2642532" cy="16778"/>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2241696" y="3162650"/>
            <a:ext cx="1258349"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6424036" y="3624044"/>
            <a:ext cx="1858116" cy="23046"/>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32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8726" y="0"/>
            <a:ext cx="7886700" cy="1325563"/>
          </a:xfrm>
        </p:spPr>
        <p:txBody>
          <a:bodyPr>
            <a:normAutofit/>
          </a:bodyPr>
          <a:lstStyle/>
          <a:p>
            <a:pPr algn="ctr"/>
            <a:r>
              <a:rPr lang="pt-BR" sz="3600" dirty="0"/>
              <a:t>Despesa com Pessoal x RCL - 2015</a:t>
            </a:r>
          </a:p>
        </p:txBody>
      </p:sp>
      <p:pic>
        <p:nvPicPr>
          <p:cNvPr id="7" name="Espaço Reservado para Conteúdo 6"/>
          <p:cNvPicPr>
            <a:picLocks noGrp="1" noChangeAspect="1"/>
          </p:cNvPicPr>
          <p:nvPr>
            <p:ph idx="1"/>
          </p:nvPr>
        </p:nvPicPr>
        <p:blipFill rotWithShape="1">
          <a:blip r:embed="rId3" cstate="print"/>
          <a:srcRect l="15545" t="11600" r="50530" b="25236"/>
          <a:stretch/>
        </p:blipFill>
        <p:spPr>
          <a:xfrm>
            <a:off x="465589" y="1081493"/>
            <a:ext cx="8172974" cy="4732658"/>
          </a:xfrm>
          <a:prstGeom prst="rect">
            <a:avLst/>
          </a:prstGeom>
        </p:spPr>
      </p:pic>
      <p:sp>
        <p:nvSpPr>
          <p:cNvPr id="4" name="CaixaDeTexto 3"/>
          <p:cNvSpPr txBox="1"/>
          <p:nvPr/>
        </p:nvSpPr>
        <p:spPr>
          <a:xfrm>
            <a:off x="462455" y="6053959"/>
            <a:ext cx="8187559" cy="369332"/>
          </a:xfrm>
          <a:prstGeom prst="rect">
            <a:avLst/>
          </a:prstGeom>
          <a:noFill/>
        </p:spPr>
        <p:txBody>
          <a:bodyPr wrap="square" rtlCol="0">
            <a:spAutoFit/>
          </a:bodyPr>
          <a:lstStyle/>
          <a:p>
            <a:r>
              <a:rPr lang="pt-BR" b="1" dirty="0"/>
              <a:t>Ago/2016: </a:t>
            </a:r>
            <a:r>
              <a:rPr lang="pt-BR" dirty="0"/>
              <a:t>12 estados estão protelando, ou parcelando pagamento dos servidores</a:t>
            </a:r>
          </a:p>
        </p:txBody>
      </p:sp>
    </p:spTree>
    <p:extLst>
      <p:ext uri="{BB962C8B-B14F-4D97-AF65-F5344CB8AC3E}">
        <p14:creationId xmlns:p14="http://schemas.microsoft.com/office/powerpoint/2010/main" val="4012432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6" name="Picture 2"/>
          <p:cNvPicPr>
            <a:picLocks noChangeAspect="1" noChangeArrowheads="1"/>
          </p:cNvPicPr>
          <p:nvPr/>
        </p:nvPicPr>
        <p:blipFill>
          <a:blip r:embed="rId3" cstate="print"/>
          <a:srcRect l="19576" t="14306" r="40894" b="7212"/>
          <a:stretch>
            <a:fillRect/>
          </a:stretch>
        </p:blipFill>
        <p:spPr bwMode="auto">
          <a:xfrm>
            <a:off x="1337656" y="130143"/>
            <a:ext cx="6024283" cy="6727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5122" name="Picture 2" descr="Carga tributár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848" y="404664"/>
            <a:ext cx="7970696" cy="576064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683568" y="6309320"/>
            <a:ext cx="3168352" cy="261610"/>
          </a:xfrm>
          <a:prstGeom prst="rect">
            <a:avLst/>
          </a:prstGeom>
          <a:noFill/>
        </p:spPr>
        <p:txBody>
          <a:bodyPr wrap="square" rtlCol="0">
            <a:spAutoFit/>
          </a:bodyPr>
          <a:lstStyle/>
          <a:p>
            <a:r>
              <a:rPr lang="pt-BR" sz="1100" dirty="0">
                <a:latin typeface="+mj-lt"/>
              </a:rPr>
              <a:t>FONTE: STN/MF</a:t>
            </a:r>
          </a:p>
        </p:txBody>
      </p:sp>
    </p:spTree>
    <p:extLst>
      <p:ext uri="{BB962C8B-B14F-4D97-AF65-F5344CB8AC3E}">
        <p14:creationId xmlns:p14="http://schemas.microsoft.com/office/powerpoint/2010/main" val="1349481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40931"/>
            <a:ext cx="7886700" cy="989084"/>
          </a:xfrm>
        </p:spPr>
        <p:txBody>
          <a:bodyPr/>
          <a:lstStyle/>
          <a:p>
            <a:r>
              <a:rPr lang="pt-BR" dirty="0"/>
              <a:t>O PLP 257, de 2016</a:t>
            </a:r>
          </a:p>
        </p:txBody>
      </p:sp>
      <p:sp>
        <p:nvSpPr>
          <p:cNvPr id="3" name="Espaço Reservado para Conteúdo 2"/>
          <p:cNvSpPr>
            <a:spLocks noGrp="1"/>
          </p:cNvSpPr>
          <p:nvPr>
            <p:ph idx="1"/>
          </p:nvPr>
        </p:nvSpPr>
        <p:spPr>
          <a:xfrm>
            <a:off x="628650" y="998483"/>
            <a:ext cx="7886700" cy="5178480"/>
          </a:xfrm>
        </p:spPr>
        <p:txBody>
          <a:bodyPr>
            <a:noAutofit/>
          </a:bodyPr>
          <a:lstStyle/>
          <a:p>
            <a:pPr marL="0" indent="0">
              <a:buNone/>
            </a:pPr>
            <a:r>
              <a:rPr lang="pt-BR" sz="2300" b="1" dirty="0"/>
              <a:t>Enviado pelo Governo Dilma ao Congresso em março de 2016</a:t>
            </a:r>
          </a:p>
          <a:p>
            <a:r>
              <a:rPr lang="pt-BR" sz="2300" dirty="0"/>
              <a:t>Contexto: liminares do STF permitindo redução do indexador das dívidas (juros compostos). Suspensão do julgamento das ações dos Estados e fixação de prazo para Congresso legislar sobre o tema</a:t>
            </a:r>
          </a:p>
          <a:p>
            <a:pPr marL="0" indent="0">
              <a:buNone/>
            </a:pPr>
            <a:r>
              <a:rPr lang="pt-BR" sz="2300" b="1" dirty="0"/>
              <a:t>Renegociação das dívidas dos Estados – Benefícios</a:t>
            </a:r>
          </a:p>
          <a:p>
            <a:pPr marL="0" indent="0">
              <a:buNone/>
            </a:pPr>
            <a:r>
              <a:rPr lang="pt-BR" sz="2300" dirty="0"/>
              <a:t>Prazo para pagamento de até 360 meses, mais o prazo adicional de até 240 meses = 600 meses = </a:t>
            </a:r>
            <a:r>
              <a:rPr lang="pt-BR" sz="2300" b="1" dirty="0"/>
              <a:t>50 anos</a:t>
            </a:r>
            <a:r>
              <a:rPr lang="pt-BR" sz="2300" dirty="0"/>
              <a:t>, mediante desistência de ações judiciais e renuncia a direito de ação sobre novas demandas</a:t>
            </a:r>
          </a:p>
          <a:p>
            <a:pPr marL="0" indent="0">
              <a:buNone/>
            </a:pPr>
            <a:r>
              <a:rPr lang="pt-BR" sz="2300" dirty="0"/>
              <a:t>Redução de 40% do valor das parcelas, por 24 meses, observado o limite máximo de redução de R$ 160 milhões por mês, transferindo-se o valor da redução para o final do prazo da redução</a:t>
            </a:r>
          </a:p>
          <a:p>
            <a:endParaRPr lang="pt-BR" sz="2300" dirty="0"/>
          </a:p>
          <a:p>
            <a:endParaRPr lang="pt-BR" sz="2300" dirty="0"/>
          </a:p>
          <a:p>
            <a:endParaRPr lang="pt-BR" sz="2300" dirty="0"/>
          </a:p>
          <a:p>
            <a:endParaRPr lang="pt-BR" sz="2300" dirty="0"/>
          </a:p>
        </p:txBody>
      </p:sp>
    </p:spTree>
    <p:extLst>
      <p:ext uri="{BB962C8B-B14F-4D97-AF65-F5344CB8AC3E}">
        <p14:creationId xmlns:p14="http://schemas.microsoft.com/office/powerpoint/2010/main" val="294554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40930"/>
            <a:ext cx="7886700" cy="1125261"/>
          </a:xfrm>
        </p:spPr>
        <p:txBody>
          <a:bodyPr/>
          <a:lstStyle/>
          <a:p>
            <a:r>
              <a:rPr lang="pt-BR" dirty="0"/>
              <a:t>Condição para assinar aditivos:</a:t>
            </a:r>
          </a:p>
        </p:txBody>
      </p:sp>
      <p:sp>
        <p:nvSpPr>
          <p:cNvPr id="3" name="Espaço Reservado para Conteúdo 2"/>
          <p:cNvSpPr>
            <a:spLocks noGrp="1"/>
          </p:cNvSpPr>
          <p:nvPr>
            <p:ph idx="1"/>
          </p:nvPr>
        </p:nvSpPr>
        <p:spPr>
          <a:xfrm>
            <a:off x="628650" y="1166191"/>
            <a:ext cx="7886700" cy="5010772"/>
          </a:xfrm>
        </p:spPr>
        <p:txBody>
          <a:bodyPr>
            <a:normAutofit fontScale="62500" lnSpcReduction="20000"/>
          </a:bodyPr>
          <a:lstStyle/>
          <a:p>
            <a:pPr>
              <a:buNone/>
            </a:pPr>
            <a:r>
              <a:rPr lang="pt-BR" sz="3200" dirty="0"/>
              <a:t>	Sancionar e publicar leis, no prazo de 180 dias, que determinem a adoção, durante os 24 meses seguintes à assinatura do termo aditivo, das seguintes medidas: </a:t>
            </a:r>
          </a:p>
          <a:p>
            <a:r>
              <a:rPr lang="pt-BR" dirty="0"/>
              <a:t>I - não conceder vantagem, aumento, reajustes ou adequação de remunerações a qualquer título, ressalvadas as decorrentes de atos derivados de sentença judicial e a revisão prevista no inciso X do art. 37 da Constituição Federal; </a:t>
            </a:r>
          </a:p>
          <a:p>
            <a:r>
              <a:rPr lang="pt-BR" dirty="0"/>
              <a:t>II - limitar o crescimento das outras despesas correntes, exceto transferências a Municípios e Pasep, à variação da inflação, aferida anualmente pelo Índice Nacional de Preços ao Consumidor Amplo - IPCA ou por outro que venha a substituí-lo; </a:t>
            </a:r>
          </a:p>
          <a:p>
            <a:r>
              <a:rPr lang="pt-BR" dirty="0"/>
              <a:t>III - vedar a edição de novas leis ou a criação de programas que concedam ou ampliem incentivo ou benefício de natureza tributária ou financeira; </a:t>
            </a:r>
          </a:p>
          <a:p>
            <a:r>
              <a:rPr lang="pt-BR" dirty="0"/>
              <a:t>IV - suspender admissão ou contratação de pessoal, a qualquer título, inclusive por empresas estatais dependentes, por autarquias e por fundações instituídas e mantidas pelo Poder Público, ressalvadas as reposições decorrentes de vacância, aposentadoria ou falecimento de servidores nas áreas de educação, saúde e segurança, bem como as reposições de cargos de chefia e de direção que não acarretem aumento de despesa, em qualquer caso sendo consideradas apenas as vacâncias ocorridas a partir da data de assinatura do termo aditivo; e </a:t>
            </a:r>
          </a:p>
          <a:p>
            <a:r>
              <a:rPr lang="pt-BR" dirty="0"/>
              <a:t>V - reduzir em 10% (dez por cento) a despesa mensal com cargos de livre provimento, em comparação com a do mês de junho de 2014.</a:t>
            </a:r>
          </a:p>
        </p:txBody>
      </p:sp>
    </p:spTree>
    <p:extLst>
      <p:ext uri="{BB962C8B-B14F-4D97-AF65-F5344CB8AC3E}">
        <p14:creationId xmlns:p14="http://schemas.microsoft.com/office/powerpoint/2010/main" val="2466707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a:xfrm>
            <a:off x="628650" y="430924"/>
            <a:ext cx="7886700" cy="5746039"/>
          </a:xfrm>
        </p:spPr>
        <p:txBody>
          <a:bodyPr>
            <a:normAutofit fontScale="70000" lnSpcReduction="20000"/>
          </a:bodyPr>
          <a:lstStyle/>
          <a:p>
            <a:pPr marL="0" indent="0">
              <a:buNone/>
            </a:pPr>
            <a:r>
              <a:rPr lang="pt-BR" dirty="0"/>
              <a:t>Aprovação de Leis de Responsabilidade Fiscal em cada ente, prevendo medidas para aumento da despesa e redução da despesa (e.g. aumento de contribuição previdenciária, reforma do RJU pra reduzir direitos, instituição de regime de previdência complementar para servidores)</a:t>
            </a:r>
          </a:p>
          <a:p>
            <a:pPr marL="0" indent="0">
              <a:buNone/>
            </a:pPr>
            <a:r>
              <a:rPr lang="pt-BR" dirty="0"/>
              <a:t>Para fazer jus à redução das parcelas, os entes deveriam ainda adotar leis de: </a:t>
            </a:r>
          </a:p>
          <a:p>
            <a:r>
              <a:rPr lang="pt-BR" dirty="0"/>
              <a:t>I - redução em 20% (vinte por cento) da despesa mensal com cargos de livre provimento, em comparação com a do mês de junho de 2014; </a:t>
            </a:r>
          </a:p>
          <a:p>
            <a:r>
              <a:rPr lang="pt-BR" dirty="0"/>
              <a:t>II - vedação à contratação de operação de crédito por prazo de 48 meses</a:t>
            </a:r>
          </a:p>
          <a:p>
            <a:r>
              <a:rPr lang="pt-BR" dirty="0"/>
              <a:t>III - limitação das despesas com publicidade e propaganda a 50% da média dos empenhos efetuados nos últimos três exercícios, por prazo em que for acordada a redução extraordinária.</a:t>
            </a:r>
          </a:p>
          <a:p>
            <a:endParaRPr lang="pt-BR" dirty="0"/>
          </a:p>
          <a:p>
            <a:r>
              <a:rPr lang="pt-BR" b="1" dirty="0"/>
              <a:t>Medidas pró-privatização</a:t>
            </a:r>
          </a:p>
          <a:p>
            <a:pPr lvl="1"/>
            <a:r>
              <a:rPr lang="pt-BR" sz="2900" dirty="0"/>
              <a:t>Autorização para a União receber bens, direitos e participações acionárias em sociedades empresárias, controladas por Estados e pelo Distrito Federal, com vistas à sua alienação (privatização) em até 24 meses após a respectiva recepção, podendo o prazo ser prorrogado por até 12 meses, a critério do Ministro de Estado da Fazenda.</a:t>
            </a:r>
          </a:p>
          <a:p>
            <a:pPr lvl="1"/>
            <a:r>
              <a:rPr lang="pt-BR" sz="2900" b="1" dirty="0"/>
              <a:t>Impacto: </a:t>
            </a:r>
            <a:r>
              <a:rPr lang="pt-BR" sz="2900" dirty="0"/>
              <a:t>Bancos Estaduais; empresas de saneamento e transporte; empresas de energia elétrica</a:t>
            </a:r>
          </a:p>
          <a:p>
            <a:pPr marL="0" indent="0">
              <a:buNone/>
            </a:pPr>
            <a:endParaRPr lang="pt-BR" dirty="0"/>
          </a:p>
          <a:p>
            <a:pPr marL="0" indent="0">
              <a:buNone/>
            </a:pPr>
            <a:endParaRPr lang="pt-BR" dirty="0"/>
          </a:p>
          <a:p>
            <a:endParaRPr lang="pt-BR" dirty="0"/>
          </a:p>
        </p:txBody>
      </p:sp>
    </p:spTree>
    <p:extLst>
      <p:ext uri="{BB962C8B-B14F-4D97-AF65-F5344CB8AC3E}">
        <p14:creationId xmlns:p14="http://schemas.microsoft.com/office/powerpoint/2010/main" val="863655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Alterações na LRF </a:t>
            </a:r>
            <a:br>
              <a:rPr lang="pt-BR" dirty="0"/>
            </a:br>
            <a:r>
              <a:rPr lang="pt-BR" sz="3100" dirty="0"/>
              <a:t>(impacto na União, Estados, DF e Municípios)</a:t>
            </a:r>
          </a:p>
        </p:txBody>
      </p:sp>
      <p:sp>
        <p:nvSpPr>
          <p:cNvPr id="3" name="Espaço Reservado para Conteúdo 2"/>
          <p:cNvSpPr>
            <a:spLocks noGrp="1"/>
          </p:cNvSpPr>
          <p:nvPr>
            <p:ph idx="1"/>
          </p:nvPr>
        </p:nvSpPr>
        <p:spPr/>
        <p:txBody>
          <a:bodyPr>
            <a:normAutofit fontScale="85000" lnSpcReduction="20000"/>
          </a:bodyPr>
          <a:lstStyle/>
          <a:p>
            <a:pPr marL="457200" lvl="1" indent="0">
              <a:buNone/>
            </a:pPr>
            <a:r>
              <a:rPr lang="pt-BR" sz="2600" dirty="0"/>
              <a:t>Novo Art. 3º-A. Lei do PPA deveria fixar para o seu período de vigência (4 anos), </a:t>
            </a:r>
            <a:r>
              <a:rPr lang="pt-BR" sz="2600" b="1" i="1" dirty="0"/>
              <a:t>o limite total anual do gasto público primário expresso como percentual: </a:t>
            </a:r>
          </a:p>
          <a:p>
            <a:pPr marL="457200" lvl="1" indent="0">
              <a:buNone/>
            </a:pPr>
            <a:r>
              <a:rPr lang="pt-BR" sz="2600" b="1" i="1" dirty="0"/>
              <a:t>I - do PIB anual para a União; e </a:t>
            </a:r>
          </a:p>
          <a:p>
            <a:pPr marL="457200" lvl="1" indent="0">
              <a:buNone/>
            </a:pPr>
            <a:r>
              <a:rPr lang="pt-BR" sz="2600" b="1" i="1" dirty="0"/>
              <a:t>II - da receita primária total anual para Estados, Distrito Federal e Municípios.</a:t>
            </a:r>
          </a:p>
          <a:p>
            <a:pPr marL="457200" lvl="1" indent="0">
              <a:buNone/>
            </a:pPr>
            <a:endParaRPr lang="pt-BR" sz="2600" dirty="0"/>
          </a:p>
          <a:p>
            <a:pPr marL="457200" lvl="1" indent="0">
              <a:buNone/>
            </a:pPr>
            <a:r>
              <a:rPr lang="pt-BR" sz="2600" dirty="0"/>
              <a:t>Novo Art. 3-B. O PPA deveria conter seção que trate especificamente da despesa com pessoal de todos os Poderes e do Ministério Público, estabelecendo: </a:t>
            </a:r>
          </a:p>
          <a:p>
            <a:pPr marL="457200" lvl="1" indent="0">
              <a:buNone/>
            </a:pPr>
            <a:r>
              <a:rPr lang="pt-BR" sz="2600" dirty="0"/>
              <a:t>I - limites em percentual do crescimento da receita corrente líquida para o crescimento da despesa total com pessoal; </a:t>
            </a:r>
          </a:p>
          <a:p>
            <a:pPr marL="457200" lvl="1" indent="0">
              <a:buNone/>
            </a:pPr>
            <a:r>
              <a:rPr lang="pt-BR" sz="2600" dirty="0"/>
              <a:t>II - fixação de critérios para concessão de vantagem, aumento, reajuste ou adequação de remuneração a qualquer título, para os servidores próprios; e </a:t>
            </a:r>
          </a:p>
          <a:p>
            <a:pPr marL="457200" lvl="1" indent="0">
              <a:buNone/>
            </a:pPr>
            <a:r>
              <a:rPr lang="pt-BR" sz="2600" dirty="0"/>
              <a:t>III - limites totais para as despesas com terceirização.</a:t>
            </a:r>
          </a:p>
          <a:p>
            <a:pPr marL="0" indent="0">
              <a:buNone/>
            </a:pPr>
            <a:endParaRPr lang="pt-BR" dirty="0"/>
          </a:p>
          <a:p>
            <a:pPr marL="0" indent="0">
              <a:buNone/>
            </a:pPr>
            <a:endParaRPr lang="pt-BR" dirty="0"/>
          </a:p>
          <a:p>
            <a:endParaRPr lang="pt-BR" dirty="0"/>
          </a:p>
        </p:txBody>
      </p:sp>
    </p:spTree>
    <p:extLst>
      <p:ext uri="{BB962C8B-B14F-4D97-AF65-F5344CB8AC3E}">
        <p14:creationId xmlns:p14="http://schemas.microsoft.com/office/powerpoint/2010/main" val="3799435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fontScale="77500" lnSpcReduction="20000"/>
          </a:bodyPr>
          <a:lstStyle/>
          <a:p>
            <a:r>
              <a:rPr lang="pt-BR" dirty="0"/>
              <a:t>Previsão de que poderia ser decretado pelos Poderes e pelos órgãos Regime Especial de Contingenciamento no caso de crescimento real baixo ou negativo do Produto Interno Bruto - PIB nacional, regional ou estadual por período igual ou superior a quatro trimestres</a:t>
            </a:r>
          </a:p>
          <a:p>
            <a:r>
              <a:rPr lang="pt-BR" dirty="0"/>
              <a:t>Durante o Regime Especial de Contenção de Despesas, seriam contingenciadas todas as despesas, </a:t>
            </a:r>
            <a:r>
              <a:rPr lang="pt-BR" b="1" u="sng" dirty="0"/>
              <a:t>exceto: </a:t>
            </a:r>
          </a:p>
          <a:p>
            <a:r>
              <a:rPr lang="pt-BR" dirty="0"/>
              <a:t>I - as que constituam obrigações constitucionais e legais do ente, inclusive aquelas destinadas ao pagamento do serviço da dívida, e as ressalvadas pela lei de diretrizes orçamentárias.</a:t>
            </a:r>
          </a:p>
          <a:p>
            <a:r>
              <a:rPr lang="pt-BR" dirty="0"/>
              <a:t>II - as relativas a investimentos em fase final de execução ou que sejam considerados prioritários; e </a:t>
            </a:r>
          </a:p>
          <a:p>
            <a:r>
              <a:rPr lang="pt-BR" dirty="0"/>
              <a:t>III - as consideradas essenciais pelos órgãos para a manutenção das suas atividades e prestação de serviços públicos.</a:t>
            </a:r>
          </a:p>
          <a:p>
            <a:pPr marL="0" indent="0">
              <a:buNone/>
            </a:pPr>
            <a:r>
              <a:rPr lang="pt-BR" dirty="0"/>
              <a:t>Proibição de que receitas de royalties minerais ou de petróleo sejam considerados para fins de aumento da receita	</a:t>
            </a:r>
          </a:p>
        </p:txBody>
      </p:sp>
    </p:spTree>
    <p:extLst>
      <p:ext uri="{BB962C8B-B14F-4D97-AF65-F5344CB8AC3E}">
        <p14:creationId xmlns:p14="http://schemas.microsoft.com/office/powerpoint/2010/main" val="4079623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1902" y="385894"/>
            <a:ext cx="7886700" cy="5791069"/>
          </a:xfrm>
        </p:spPr>
        <p:txBody>
          <a:bodyPr>
            <a:noAutofit/>
          </a:bodyPr>
          <a:lstStyle/>
          <a:p>
            <a:r>
              <a:rPr lang="pt-BR" sz="1800" dirty="0"/>
              <a:t>Mudança no cálculo da despesa com pessoal para incluir despesas com terceirização e repasses para ONGs relativos a contratação de pessoal</a:t>
            </a:r>
          </a:p>
          <a:p>
            <a:r>
              <a:rPr lang="pt-BR" sz="1800" dirty="0"/>
              <a:t>Inclusão da despesa com inativos e pensionistas do Regime Próprio na despesa com pessoal</a:t>
            </a:r>
          </a:p>
          <a:p>
            <a:r>
              <a:rPr lang="pt-BR" sz="1800" dirty="0"/>
              <a:t>Proibição, sob pena de nulidade, de ato de que resulte aumento da despesa com pessoal com parcelas a serem implementadas após final do mandato do titular do respectivo Poder ou órgão </a:t>
            </a:r>
          </a:p>
          <a:p>
            <a:r>
              <a:rPr lang="pt-BR" sz="1800" b="1" dirty="0"/>
              <a:t>Redução do limite prudencial do gasto com pessoal de 95% para 90% dos limites por Esfera, Poder e órgão</a:t>
            </a:r>
          </a:p>
          <a:p>
            <a:r>
              <a:rPr lang="pt-BR" sz="1800" b="1" dirty="0"/>
              <a:t>Inclusão da previsão de que suspensão da concessão de vantagem, aumento, reajuste ou adequação de remuneração derivada de determinação legal ou contratual </a:t>
            </a:r>
            <a:r>
              <a:rPr lang="pt-BR" sz="1800" dirty="0"/>
              <a:t>enquanto a despesa total com pessoal se mantiver acima do limite prudencial, ressalvada a revisão geral prevista no inciso X do art. 37 da Constituição, e aplicável apenas a reajustes a serem concedidos por leis posteriores a essa alteração na LRF.</a:t>
            </a:r>
          </a:p>
          <a:p>
            <a:r>
              <a:rPr lang="pt-BR" sz="1800" dirty="0"/>
              <a:t>Inclusão da proibição de conceder adicionais por tempo de serviço, incorporação de cargo ou de função comissionada, progressões e promoções nas carreiras e converter em pecúnia quaisquer direitos e vantagens, se o ente não retornar ao limite prudencial em 2 quadrimestres, aplicável separadamente por Poder. </a:t>
            </a:r>
          </a:p>
        </p:txBody>
      </p:sp>
    </p:spTree>
    <p:extLst>
      <p:ext uri="{BB962C8B-B14F-4D97-AF65-F5344CB8AC3E}">
        <p14:creationId xmlns:p14="http://schemas.microsoft.com/office/powerpoint/2010/main" val="1460628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276837"/>
            <a:ext cx="7886700" cy="4637615"/>
          </a:xfrm>
        </p:spPr>
        <p:txBody>
          <a:bodyPr>
            <a:noAutofit/>
          </a:bodyPr>
          <a:lstStyle/>
          <a:p>
            <a:pPr marL="0" indent="0">
              <a:buNone/>
            </a:pPr>
            <a:r>
              <a:rPr lang="pt-BR" sz="2000" b="1" dirty="0"/>
              <a:t>Inclusão de novo art. Art. 24-A, determinando observância pela LDO de restrições quando houver possibilidade de extrapolação do limite de gastos em relação ao PIB:</a:t>
            </a:r>
          </a:p>
          <a:p>
            <a:pPr marL="0" indent="0">
              <a:buNone/>
            </a:pPr>
            <a:r>
              <a:rPr lang="pt-BR" sz="1600" dirty="0"/>
              <a:t>I - </a:t>
            </a:r>
            <a:r>
              <a:rPr lang="pt-BR" sz="1800" b="1" dirty="0"/>
              <a:t>vedação da criação de cargos</a:t>
            </a:r>
            <a:r>
              <a:rPr lang="pt-BR" sz="1600" dirty="0"/>
              <a:t>, empregos e funções ou alteração da estrutura de carreiras, que impliquem aumento de despesa; </a:t>
            </a:r>
          </a:p>
          <a:p>
            <a:pPr marL="0" indent="0">
              <a:buNone/>
            </a:pPr>
            <a:r>
              <a:rPr lang="pt-BR" sz="1600" dirty="0"/>
              <a:t>II - </a:t>
            </a:r>
            <a:r>
              <a:rPr lang="pt-BR" sz="1800" b="1" dirty="0"/>
              <a:t>suspensão da admissão ou contratação de pessoal</a:t>
            </a:r>
            <a:r>
              <a:rPr lang="pt-BR" sz="1600" dirty="0"/>
              <a:t>, a qualquer título, ressalvadas a reposição decorrente de aposentadoria ou de falecimento de servidores, as reposições de cargos de chefia e de direção que não acarretem aumento de despesa e as contrações por tempo determinado para atender necessidade temporária de excepcional interesse público; </a:t>
            </a:r>
          </a:p>
          <a:p>
            <a:pPr marL="0" indent="0">
              <a:buNone/>
            </a:pPr>
            <a:r>
              <a:rPr lang="pt-BR" sz="1600" dirty="0"/>
              <a:t>III - </a:t>
            </a:r>
            <a:r>
              <a:rPr lang="pt-BR" sz="1800" b="1" dirty="0"/>
              <a:t>vedação de concessão de aumento de remuneração de servidores acima da previsão de variação do Índice de Preços ao Consumidor Amplo - IPCA </a:t>
            </a:r>
            <a:r>
              <a:rPr lang="pt-BR" sz="1600" dirty="0"/>
              <a:t>para o ano de elaboração da Lei de Diretrizes Orçamentárias ou outro índice que venha a substituí-lo; </a:t>
            </a:r>
          </a:p>
          <a:p>
            <a:pPr marL="0" indent="0">
              <a:buNone/>
            </a:pPr>
            <a:r>
              <a:rPr lang="pt-BR" sz="1600" dirty="0"/>
              <a:t>IV - </a:t>
            </a:r>
            <a:r>
              <a:rPr lang="pt-BR" sz="1800" b="1" dirty="0"/>
              <a:t>correção da despesa de custeio, exceto despesa obrigatória, limitada ao valor empenhado no ano anterior acrescido da previsão de variação do IPCA </a:t>
            </a:r>
            <a:r>
              <a:rPr lang="pt-BR" sz="1600" dirty="0"/>
              <a:t>para o ano de elaboração da Lei de Diretrizes Orçamentárias ou outro índice que venha a substituí-lo; </a:t>
            </a:r>
          </a:p>
          <a:p>
            <a:pPr marL="0" indent="0">
              <a:buNone/>
            </a:pPr>
            <a:r>
              <a:rPr lang="pt-BR" sz="1600" dirty="0"/>
              <a:t>V - </a:t>
            </a:r>
            <a:r>
              <a:rPr lang="pt-BR" sz="1800" b="1" dirty="0"/>
              <a:t>correção da despesa sujeita à limitação de empenho e movimentação financeira de que trata o art. 9º restrita ao valor empenhado no ano anterior acrescido da previsão de variação do IPCA</a:t>
            </a:r>
            <a:r>
              <a:rPr lang="pt-BR" sz="1600" dirty="0"/>
              <a:t> para o ano de elaboração da Lei de Diretrizes Orçamentárias ou outro índice que venha a substituí-lo; e </a:t>
            </a:r>
          </a:p>
          <a:p>
            <a:pPr marL="0" indent="0">
              <a:buNone/>
            </a:pPr>
            <a:r>
              <a:rPr lang="pt-BR" sz="1600" dirty="0"/>
              <a:t>VI - redução em pelo menos dez por cento das despesas com cargos de livre provimento.</a:t>
            </a:r>
          </a:p>
          <a:p>
            <a:pPr marL="0" indent="0">
              <a:buNone/>
            </a:pPr>
            <a:endParaRPr lang="pt-BR" sz="1600" dirty="0"/>
          </a:p>
        </p:txBody>
      </p:sp>
    </p:spTree>
    <p:extLst>
      <p:ext uri="{BB962C8B-B14F-4D97-AF65-F5344CB8AC3E}">
        <p14:creationId xmlns:p14="http://schemas.microsoft.com/office/powerpoint/2010/main" val="664305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388883"/>
            <a:ext cx="7886700" cy="5788080"/>
          </a:xfrm>
        </p:spPr>
        <p:txBody>
          <a:bodyPr>
            <a:noAutofit/>
          </a:bodyPr>
          <a:lstStyle/>
          <a:p>
            <a:pPr marL="0" indent="0">
              <a:buNone/>
            </a:pPr>
            <a:r>
              <a:rPr lang="pt-BR" sz="2000" b="1" u="sng" dirty="0"/>
              <a:t>Se essas restrições não fossem suficientes para conduzir as despesas ao limite, seriam adotadas ainda</a:t>
            </a:r>
          </a:p>
          <a:p>
            <a:r>
              <a:rPr lang="pt-BR" sz="1600" dirty="0"/>
              <a:t>I - vedação de aumentos nominais de remuneração dos servidores públicos, </a:t>
            </a:r>
            <a:r>
              <a:rPr lang="pt-BR" sz="1600" b="1" dirty="0"/>
              <a:t>ressalvado o disposto no inciso X do art. 37 da Constituição; </a:t>
            </a:r>
          </a:p>
          <a:p>
            <a:r>
              <a:rPr lang="pt-BR" sz="1600" dirty="0"/>
              <a:t>II - vedação da ampliação de despesa com subsídio ou com subvenção em relação ao valor empenhado no ano anterior, exceto se a ampliação for decorrente de operações já contratadas; </a:t>
            </a:r>
          </a:p>
          <a:p>
            <a:r>
              <a:rPr lang="pt-BR" sz="1600" dirty="0"/>
              <a:t>III - limitação da despesa de custeio, exceto despesa obrigatória, ao valor empenhado no ano anterior; </a:t>
            </a:r>
          </a:p>
          <a:p>
            <a:r>
              <a:rPr lang="pt-BR" sz="1600" dirty="0"/>
              <a:t>IV - manutenção da despesa sujeita à limitação de empenho e movimentação financeira de que trata o art. 9º, no máximo, no valor empenhado no ano anterior; e </a:t>
            </a:r>
          </a:p>
          <a:p>
            <a:r>
              <a:rPr lang="pt-BR" sz="1600" dirty="0"/>
              <a:t>V - redução adicional em pelo menos dez por cento das despesas com cargos de livre provimento.</a:t>
            </a:r>
          </a:p>
          <a:p>
            <a:pPr marL="0" indent="0">
              <a:buNone/>
            </a:pPr>
            <a:r>
              <a:rPr lang="pt-BR" sz="2000" b="1" u="sng" dirty="0"/>
              <a:t>E, se ainda assim o limite não fosse cumprido:</a:t>
            </a:r>
          </a:p>
          <a:p>
            <a:pPr marL="0" indent="0">
              <a:buNone/>
            </a:pPr>
            <a:r>
              <a:rPr lang="pt-BR" sz="1600" dirty="0"/>
              <a:t>I - vedação do reajuste do salário mínimo acima da previsão de variação do Índice Nacional de Preços ao Consumidor - INPC para o ano de elaboração da Lei de Diretrizes Orçamentárias ou outro índice que venha a substituí-lo; </a:t>
            </a:r>
          </a:p>
          <a:p>
            <a:pPr marL="0" indent="0">
              <a:buNone/>
            </a:pPr>
            <a:r>
              <a:rPr lang="pt-BR" sz="1600" dirty="0"/>
              <a:t>II - redução em até 30% dos gastos com servidores públicos decorrentes de parcelas indenizatórias e de vantagens de natureza transitória; e </a:t>
            </a:r>
          </a:p>
          <a:p>
            <a:pPr marL="0" indent="0">
              <a:buNone/>
            </a:pPr>
            <a:r>
              <a:rPr lang="pt-BR" sz="1600" dirty="0"/>
              <a:t>III - implementação de programas de desligamento voluntário e de licença incentivada de servidores e empregados, que representem redução de despesa.</a:t>
            </a:r>
          </a:p>
          <a:p>
            <a:endParaRPr lang="pt-BR" sz="1600" dirty="0"/>
          </a:p>
        </p:txBody>
      </p:sp>
    </p:spTree>
    <p:extLst>
      <p:ext uri="{BB962C8B-B14F-4D97-AF65-F5344CB8AC3E}">
        <p14:creationId xmlns:p14="http://schemas.microsoft.com/office/powerpoint/2010/main" val="29494324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a:xfrm>
            <a:off x="628649" y="378280"/>
            <a:ext cx="7886700" cy="4705610"/>
          </a:xfrm>
        </p:spPr>
        <p:txBody>
          <a:bodyPr>
            <a:noAutofit/>
          </a:bodyPr>
          <a:lstStyle/>
          <a:p>
            <a:r>
              <a:rPr lang="pt-BR" sz="2000" dirty="0"/>
              <a:t>Os aumentos de remuneração dos servidores suspensos ou cancelados  não seriam devidos em hipótese ou em tempo algum aos potenciais beneficiários</a:t>
            </a:r>
          </a:p>
          <a:p>
            <a:r>
              <a:rPr lang="pt-BR" sz="1800" dirty="0"/>
              <a:t>Ficariam suspensos os efeitos de novas alterações na legislação tributária que impliquem queda na arrecadação e a implementação das propostas legislativas que resultem em aumento de despesas primárias.</a:t>
            </a:r>
          </a:p>
          <a:p>
            <a:r>
              <a:rPr lang="pt-BR" sz="1800" b="1" dirty="0"/>
              <a:t>Ampliação do prazo para um ano da vedação de titular de Poder ou órgão, no último no exercício do seu mandato, contrair obrigação de despesa</a:t>
            </a:r>
            <a:r>
              <a:rPr lang="pt-BR" sz="1800" dirty="0"/>
              <a:t> que não possa ser cumprida integralmente dentro dele ou que tenha parcelas a serem pagas no exercício seguinte sem que haja suficiente disponibilidade de caixa para este efeito.</a:t>
            </a:r>
          </a:p>
          <a:p>
            <a:r>
              <a:rPr lang="pt-BR" sz="1800" b="1" dirty="0"/>
              <a:t>Previsão de nulidade de qualquer ato legal ou administrativo de aumento da despesa com pessoal que ocasione impacto negativo no equilíbrio atuarial ou incremento real da insuficiência financeira do regime próprio de previdência social,</a:t>
            </a:r>
            <a:r>
              <a:rPr lang="pt-BR" sz="1800" dirty="0"/>
              <a:t> salvo se recomposto por aumento de alíquota de contribuição ou revisão de regras de concessão de benefícios.</a:t>
            </a:r>
          </a:p>
          <a:p>
            <a:r>
              <a:rPr lang="pt-BR" sz="1800" dirty="0"/>
              <a:t>Fixação de período de transição de 10 anos para os entes se enquadrarem nos novos limites de gastos com pessoal, à proporção de 1/10 (um décimo) a cada exercício financeiro da despesa com pessoal sobre receita corrente líquida.</a:t>
            </a:r>
          </a:p>
          <a:p>
            <a:r>
              <a:rPr lang="pt-BR" sz="1800" dirty="0"/>
              <a:t>Em caso de descumprimento de metas de controle de gasto, penalização aos municípios com aumento da parcela mensal devida (0,2% de 1/12 da RCL) </a:t>
            </a:r>
            <a:r>
              <a:rPr lang="pt-BR" sz="1800" b="1" u="sng" dirty="0"/>
              <a:t>por meta não cumprida</a:t>
            </a:r>
            <a:r>
              <a:rPr lang="pt-BR" sz="1800" dirty="0"/>
              <a:t>.</a:t>
            </a:r>
          </a:p>
          <a:p>
            <a:pPr marL="0" indent="0">
              <a:buNone/>
            </a:pPr>
            <a:endParaRPr lang="pt-BR" sz="1600" dirty="0"/>
          </a:p>
          <a:p>
            <a:endParaRPr lang="pt-BR" sz="1600" dirty="0"/>
          </a:p>
        </p:txBody>
      </p:sp>
    </p:spTree>
    <p:extLst>
      <p:ext uri="{BB962C8B-B14F-4D97-AF65-F5344CB8AC3E}">
        <p14:creationId xmlns:p14="http://schemas.microsoft.com/office/powerpoint/2010/main" val="434230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O Substitutivo do Governo Temer/Relator Amin (09.08.2016)</a:t>
            </a:r>
          </a:p>
        </p:txBody>
      </p:sp>
      <p:sp>
        <p:nvSpPr>
          <p:cNvPr id="3" name="Espaço Reservado para Conteúdo 2"/>
          <p:cNvSpPr>
            <a:spLocks noGrp="1"/>
          </p:cNvSpPr>
          <p:nvPr>
            <p:ph idx="1"/>
          </p:nvPr>
        </p:nvSpPr>
        <p:spPr>
          <a:xfrm>
            <a:off x="639160" y="1345229"/>
            <a:ext cx="7886700" cy="4705610"/>
          </a:xfrm>
        </p:spPr>
        <p:txBody>
          <a:bodyPr>
            <a:noAutofit/>
          </a:bodyPr>
          <a:lstStyle/>
          <a:p>
            <a:r>
              <a:rPr lang="pt-BR" sz="1800" b="1" dirty="0"/>
              <a:t>Mantem prazo para refinanciamento</a:t>
            </a:r>
            <a:r>
              <a:rPr lang="pt-BR" sz="1600" dirty="0"/>
              <a:t>, condicionada a desistência de ações e à vedação novas ações judiciais, sob pena de rescisão do aditivo</a:t>
            </a:r>
          </a:p>
          <a:p>
            <a:r>
              <a:rPr lang="pt-BR" sz="1800" b="1" dirty="0"/>
              <a:t>Aumenta o valor da redução das parcelas </a:t>
            </a:r>
            <a:r>
              <a:rPr lang="pt-BR" sz="1600" dirty="0"/>
              <a:t>para até 100%, de 07/16 a 12/16 e de 94,73% a 5,26% (redução progressiva do desconto) de 01/17  a 06/18, limitado a 500 milhões/mês por ente =&gt; </a:t>
            </a:r>
            <a:r>
              <a:rPr lang="pt-BR" sz="1600" b="1" dirty="0"/>
              <a:t>estimativa de benefício de R$ 50 bilhões aos Estados nesse período</a:t>
            </a:r>
          </a:p>
          <a:p>
            <a:r>
              <a:rPr lang="pt-BR" sz="1600" b="1" u="sng" dirty="0"/>
              <a:t>Itens suprimidos - I</a:t>
            </a:r>
          </a:p>
          <a:p>
            <a:pPr lvl="1"/>
            <a:r>
              <a:rPr lang="pt-BR" sz="1600" dirty="0"/>
              <a:t>previsão de que o PPA deveria fixar limite total anual do gasto público primário expresso como percentual do PIB anual para a União; e  da receita primária total anual para Estados, Distrito Federal e Municípios.</a:t>
            </a:r>
          </a:p>
          <a:p>
            <a:pPr lvl="1"/>
            <a:r>
              <a:rPr lang="pt-BR" sz="1600" dirty="0"/>
              <a:t>previsão de que PPA deveria estabelecer limites em percentual do crescimento da receita corrente líquida para o crescimento da despesa total com pessoal; critérios para concessão de vantagem, aumento, reajuste ou adequação de remuneração a qualquer título, para os servidores próprios; e limites totais para as despesas com terceirização.</a:t>
            </a:r>
          </a:p>
          <a:p>
            <a:pPr lvl="1"/>
            <a:r>
              <a:rPr lang="pt-BR" sz="1600" dirty="0"/>
              <a:t>redução do limite prudencial e suas decorrências (suspensão de reajustes)</a:t>
            </a:r>
          </a:p>
          <a:p>
            <a:pPr lvl="1"/>
            <a:r>
              <a:rPr lang="pt-BR" sz="1600" dirty="0"/>
              <a:t>limite de crescimento da despesa não financeira</a:t>
            </a:r>
          </a:p>
          <a:p>
            <a:pPr lvl="1"/>
            <a:r>
              <a:rPr lang="pt-BR" sz="1600" dirty="0"/>
              <a:t>autorização para assunção de ativos e estatais dos Estados para fins de privatização, prevendo porém que a União dará assistência técnica, via bancos públicos, para alienação de bens e privatizações de estatais</a:t>
            </a:r>
          </a:p>
          <a:p>
            <a:pPr lvl="1"/>
            <a:r>
              <a:rPr lang="pt-BR" sz="1600" dirty="0"/>
              <a:t>medidas de ajuste a serem adotadas pela LDO se limite de gasto não for cumprido.</a:t>
            </a:r>
          </a:p>
        </p:txBody>
      </p:sp>
    </p:spTree>
    <p:extLst>
      <p:ext uri="{BB962C8B-B14F-4D97-AF65-F5344CB8AC3E}">
        <p14:creationId xmlns:p14="http://schemas.microsoft.com/office/powerpoint/2010/main" val="3926111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print"/>
          <a:stretch>
            <a:fillRect/>
          </a:stretch>
        </p:blipFill>
        <p:spPr>
          <a:xfrm>
            <a:off x="548013" y="476672"/>
            <a:ext cx="7778604" cy="5758919"/>
          </a:xfrm>
          <a:prstGeom prst="rect">
            <a:avLst/>
          </a:prstGeom>
        </p:spPr>
      </p:pic>
      <p:sp>
        <p:nvSpPr>
          <p:cNvPr id="3" name="CaixaDeTexto 2"/>
          <p:cNvSpPr txBox="1"/>
          <p:nvPr/>
        </p:nvSpPr>
        <p:spPr>
          <a:xfrm>
            <a:off x="827584" y="6381328"/>
            <a:ext cx="7488832" cy="369332"/>
          </a:xfrm>
          <a:prstGeom prst="rect">
            <a:avLst/>
          </a:prstGeom>
          <a:noFill/>
        </p:spPr>
        <p:txBody>
          <a:bodyPr wrap="square" rtlCol="0">
            <a:spAutoFit/>
          </a:bodyPr>
          <a:lstStyle/>
          <a:p>
            <a:r>
              <a:rPr lang="pt-BR" sz="900" dirty="0"/>
              <a:t>FONTE: ESTUDO DA RELAÇÃO DA CARGA TRIBUTÁRIA VERSUS RETORNO DOS RECURSOS À POPULAÇÃO EM TERMOS DE QUALIDADE DE VIDA. Instituto Brasileiro de Planejamento e Tributação, maio de 2015. Atualizado (IDH) por Luiz A. dos Santos</a:t>
            </a:r>
          </a:p>
        </p:txBody>
      </p:sp>
      <p:sp>
        <p:nvSpPr>
          <p:cNvPr id="4" name="Elipse 3"/>
          <p:cNvSpPr/>
          <p:nvPr/>
        </p:nvSpPr>
        <p:spPr>
          <a:xfrm>
            <a:off x="4189658" y="4270794"/>
            <a:ext cx="936104" cy="93610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955434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O Substitutivo do Governo Temer/Relator Amin (09.08.2016)</a:t>
            </a:r>
          </a:p>
        </p:txBody>
      </p:sp>
      <p:sp>
        <p:nvSpPr>
          <p:cNvPr id="3" name="Espaço Reservado para Conteúdo 2"/>
          <p:cNvSpPr>
            <a:spLocks noGrp="1"/>
          </p:cNvSpPr>
          <p:nvPr>
            <p:ph idx="1"/>
          </p:nvPr>
        </p:nvSpPr>
        <p:spPr>
          <a:xfrm>
            <a:off x="304800" y="1285825"/>
            <a:ext cx="8223802" cy="4705610"/>
          </a:xfrm>
        </p:spPr>
        <p:txBody>
          <a:bodyPr>
            <a:noAutofit/>
          </a:bodyPr>
          <a:lstStyle/>
          <a:p>
            <a:pPr lvl="1">
              <a:buNone/>
            </a:pPr>
            <a:r>
              <a:rPr lang="pt-BR" sz="1800" b="1" u="sng" dirty="0"/>
              <a:t>Itens suprimidos - II</a:t>
            </a:r>
          </a:p>
          <a:p>
            <a:pPr lvl="1"/>
            <a:r>
              <a:rPr lang="pt-BR" sz="1800" dirty="0"/>
              <a:t>vedação aos entes que celebrarem aditivos de conceder vantagens ou reajustes a qualquer título, exceto promoção de militares na passagem para inatividade e revisão geral anual (art. 37, X da CF), por 24 meses</a:t>
            </a:r>
          </a:p>
          <a:p>
            <a:pPr lvl="1"/>
            <a:r>
              <a:rPr lang="pt-BR" sz="1800" dirty="0"/>
              <a:t>inclusão no limite de gasto com pessoal dos inativos pagos pelo RGPS (déficit do RGPS)</a:t>
            </a:r>
          </a:p>
          <a:p>
            <a:pPr lvl="1"/>
            <a:r>
              <a:rPr lang="pt-BR" sz="1800" dirty="0"/>
              <a:t>Inclusão no limite de gasto com pessoal da parcela de Imposto de Renda Retido na Fonte</a:t>
            </a:r>
          </a:p>
          <a:p>
            <a:pPr lvl="1"/>
            <a:r>
              <a:rPr lang="pt-BR" sz="1800" dirty="0"/>
              <a:t>Exclusão do calculo da despesa com pessoal da contribuição patronal a regime de previdência complementar (</a:t>
            </a:r>
            <a:r>
              <a:rPr lang="pt-BR" sz="1800" dirty="0" err="1"/>
              <a:t>Funpresp</a:t>
            </a:r>
            <a:r>
              <a:rPr lang="pt-BR" sz="1800" dirty="0"/>
              <a:t>)</a:t>
            </a:r>
          </a:p>
          <a:p>
            <a:pPr lvl="1"/>
            <a:r>
              <a:rPr lang="pt-BR" sz="1800" dirty="0"/>
              <a:t>Proibição de aumento de despesa com pessoal no último ano do mandato</a:t>
            </a:r>
          </a:p>
          <a:p>
            <a:pPr lvl="1"/>
            <a:r>
              <a:rPr lang="pt-BR" sz="1800" dirty="0"/>
              <a:t>Proibição a cada Poder de conceder adicionais por TS e promoções ou converter direitos em pecúnia se ultrapassado limite prudencial (95%)</a:t>
            </a:r>
          </a:p>
          <a:p>
            <a:pPr lvl="1"/>
            <a:r>
              <a:rPr lang="pt-BR" sz="1800" dirty="0"/>
              <a:t>Criminalização da concessão de reajustes com parcelas a serem implementadas após o final do mandato, mesmo com base em lei.</a:t>
            </a:r>
          </a:p>
          <a:p>
            <a:pPr lvl="1"/>
            <a:r>
              <a:rPr lang="pt-BR" sz="1800" dirty="0"/>
              <a:t>Regras para período de transição (dez anos) e tratamento diferenciado para Poder Judiciário, MP e Defensorias</a:t>
            </a:r>
          </a:p>
          <a:p>
            <a:pPr lvl="1"/>
            <a:r>
              <a:rPr lang="pt-BR" sz="1800" dirty="0"/>
              <a:t>Regras sobre inclusão de terceirizações e contratação de pessoal por entidades da sociedade civil na despesa com pessoal</a:t>
            </a:r>
          </a:p>
          <a:p>
            <a:endParaRPr lang="pt-BR" sz="2400" dirty="0"/>
          </a:p>
          <a:p>
            <a:endParaRPr lang="pt-BR" sz="2400" dirty="0"/>
          </a:p>
          <a:p>
            <a:endParaRPr lang="pt-BR" sz="2400" dirty="0"/>
          </a:p>
          <a:p>
            <a:endParaRPr lang="pt-BR" sz="2400" dirty="0"/>
          </a:p>
        </p:txBody>
      </p:sp>
    </p:spTree>
    <p:extLst>
      <p:ext uri="{BB962C8B-B14F-4D97-AF65-F5344CB8AC3E}">
        <p14:creationId xmlns:p14="http://schemas.microsoft.com/office/powerpoint/2010/main" val="3926111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Limitadores da despesa mantidos no Substitutivo ao PLP 257</a:t>
            </a:r>
          </a:p>
        </p:txBody>
      </p:sp>
      <p:sp>
        <p:nvSpPr>
          <p:cNvPr id="3" name="Espaço Reservado para Conteúdo 2"/>
          <p:cNvSpPr>
            <a:spLocks noGrp="1"/>
          </p:cNvSpPr>
          <p:nvPr>
            <p:ph idx="1"/>
          </p:nvPr>
        </p:nvSpPr>
        <p:spPr/>
        <p:txBody>
          <a:bodyPr>
            <a:normAutofit fontScale="77500" lnSpcReduction="20000"/>
          </a:bodyPr>
          <a:lstStyle/>
          <a:p>
            <a:r>
              <a:rPr lang="pt-BR" dirty="0"/>
              <a:t>Limitação, </a:t>
            </a:r>
            <a:r>
              <a:rPr lang="pt-BR" b="1" u="sng" dirty="0"/>
              <a:t>por 2 anos </a:t>
            </a:r>
            <a:r>
              <a:rPr lang="pt-BR" dirty="0"/>
              <a:t>a partir da assinatura do aditivo, do crescimento anual da despesa primária corrente à variação do IPCA</a:t>
            </a:r>
          </a:p>
          <a:p>
            <a:r>
              <a:rPr lang="pt-BR" dirty="0"/>
              <a:t>Adoção pelo entes de medidas de curto prazo previstas no Acordo Federativo celebrado entre a União e os entes federados em 20 de junho de 2016 (</a:t>
            </a:r>
            <a:r>
              <a:rPr lang="pt-BR" b="1" u="sng" dirty="0"/>
              <a:t>cujo teor não consta da Lei</a:t>
            </a:r>
            <a:r>
              <a:rPr lang="pt-BR" dirty="0"/>
              <a:t>)</a:t>
            </a:r>
          </a:p>
          <a:p>
            <a:r>
              <a:rPr lang="pt-BR" b="1" u="sng" dirty="0"/>
              <a:t>Em caso de descumprimento das medidas, revogação do prazo adicional e da redução extraordinária da dívida</a:t>
            </a:r>
          </a:p>
          <a:p>
            <a:r>
              <a:rPr lang="pt-BR" dirty="0"/>
              <a:t>O Poder Executivo da União avaliará o cumprimento das condições</a:t>
            </a:r>
          </a:p>
          <a:p>
            <a:r>
              <a:rPr lang="pt-BR" dirty="0"/>
              <a:t>Se metas de redução da dívida consolidada e resultado primário forem atendidas, poderão ser descumpridas metas de controle da despesa com pessoal e gestão.</a:t>
            </a:r>
          </a:p>
          <a:p>
            <a:r>
              <a:rPr lang="pt-BR" b="1" u="sng" dirty="0"/>
              <a:t>Penalização aos municípios em caso de descumprimento das metas de redução – multa</a:t>
            </a:r>
          </a:p>
          <a:p>
            <a:pPr>
              <a:buNone/>
            </a:pPr>
            <a:endParaRPr lang="pt-BR" dirty="0"/>
          </a:p>
        </p:txBody>
      </p:sp>
    </p:spTree>
    <p:extLst>
      <p:ext uri="{BB962C8B-B14F-4D97-AF65-F5344CB8AC3E}">
        <p14:creationId xmlns:p14="http://schemas.microsoft.com/office/powerpoint/2010/main" val="878626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Tramitação do PLP 257</a:t>
            </a:r>
          </a:p>
        </p:txBody>
      </p:sp>
      <p:sp>
        <p:nvSpPr>
          <p:cNvPr id="3" name="Espaço Reservado para Conteúdo 2"/>
          <p:cNvSpPr>
            <a:spLocks noGrp="1"/>
          </p:cNvSpPr>
          <p:nvPr>
            <p:ph idx="1"/>
          </p:nvPr>
        </p:nvSpPr>
        <p:spPr/>
        <p:txBody>
          <a:bodyPr>
            <a:normAutofit fontScale="62500" lnSpcReduction="20000"/>
          </a:bodyPr>
          <a:lstStyle/>
          <a:p>
            <a:r>
              <a:rPr lang="pt-BR" dirty="0"/>
              <a:t>Iniciada a discussão em 02.08.2016 – Plenário da CD</a:t>
            </a:r>
          </a:p>
          <a:p>
            <a:r>
              <a:rPr lang="pt-BR" dirty="0"/>
              <a:t>Substitutivo elaborado pelo Governo/MF</a:t>
            </a:r>
          </a:p>
          <a:p>
            <a:r>
              <a:rPr lang="pt-BR" dirty="0"/>
              <a:t>Negociações do Governo com partidos da base e Estados</a:t>
            </a:r>
          </a:p>
          <a:p>
            <a:r>
              <a:rPr lang="pt-BR" dirty="0"/>
              <a:t>Resistências do Relator</a:t>
            </a:r>
          </a:p>
          <a:p>
            <a:r>
              <a:rPr lang="pt-BR" dirty="0"/>
              <a:t>Resistências setoriais – Nova Oposição, Centrinho e Centrão</a:t>
            </a:r>
          </a:p>
          <a:p>
            <a:r>
              <a:rPr lang="pt-BR" dirty="0"/>
              <a:t>Concessões ao Poder Judiciário</a:t>
            </a:r>
          </a:p>
          <a:p>
            <a:r>
              <a:rPr lang="pt-BR" dirty="0"/>
              <a:t>Apoio da mídia e do mercado / crítica às concessões</a:t>
            </a:r>
          </a:p>
          <a:p>
            <a:r>
              <a:rPr lang="pt-BR" dirty="0"/>
              <a:t>“Saia justa”: proposta de Dilma era mais radical</a:t>
            </a:r>
          </a:p>
          <a:p>
            <a:r>
              <a:rPr lang="pt-BR" dirty="0"/>
              <a:t>Emenda Aglutinativa 2: suprime referência expressa a congelamento da despesa com pessoal e remete para “Acordo Federativo”</a:t>
            </a:r>
          </a:p>
          <a:p>
            <a:r>
              <a:rPr lang="pt-BR" dirty="0"/>
              <a:t>Empenho do Presidente da CD – votação iniciada em 09.08 – Votação dos DVS adiada (conclusão prevista para a semana de 29.08)</a:t>
            </a:r>
          </a:p>
          <a:p>
            <a:r>
              <a:rPr lang="pt-BR" dirty="0"/>
              <a:t>Quorum qualificado – requer maioria absoluta para aprovação</a:t>
            </a:r>
          </a:p>
          <a:p>
            <a:pPr lvl="1"/>
            <a:r>
              <a:rPr lang="pt-BR" sz="2900" b="1" u="sng" dirty="0"/>
              <a:t>Texto do Substitutivo aprovado por 282 votos</a:t>
            </a:r>
          </a:p>
          <a:p>
            <a:r>
              <a:rPr lang="pt-BR" dirty="0"/>
              <a:t>Etapa seguinte: </a:t>
            </a:r>
            <a:r>
              <a:rPr lang="pt-BR" b="1" dirty="0"/>
              <a:t>Senado Federal. Se alterado, retorna à CD, que terá palavra final.</a:t>
            </a:r>
          </a:p>
          <a:p>
            <a:endParaRPr lang="pt-BR" dirty="0"/>
          </a:p>
        </p:txBody>
      </p:sp>
    </p:spTree>
    <p:extLst>
      <p:ext uri="{BB962C8B-B14F-4D97-AF65-F5344CB8AC3E}">
        <p14:creationId xmlns:p14="http://schemas.microsoft.com/office/powerpoint/2010/main" val="2121824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 PEC 241/2016</a:t>
            </a:r>
          </a:p>
        </p:txBody>
      </p:sp>
      <p:sp>
        <p:nvSpPr>
          <p:cNvPr id="3" name="Espaço Reservado para Conteúdo 2"/>
          <p:cNvSpPr>
            <a:spLocks noGrp="1"/>
          </p:cNvSpPr>
          <p:nvPr>
            <p:ph idx="1"/>
          </p:nvPr>
        </p:nvSpPr>
        <p:spPr>
          <a:xfrm>
            <a:off x="628650" y="1229980"/>
            <a:ext cx="7886700" cy="5286433"/>
          </a:xfrm>
        </p:spPr>
        <p:txBody>
          <a:bodyPr>
            <a:noAutofit/>
          </a:bodyPr>
          <a:lstStyle/>
          <a:p>
            <a:r>
              <a:rPr lang="pt-BR" sz="2000" b="1" dirty="0"/>
              <a:t>Enviada ao Congresso em 16 de junho de 2016</a:t>
            </a:r>
          </a:p>
          <a:p>
            <a:r>
              <a:rPr lang="pt-BR" sz="2000" b="1" dirty="0"/>
              <a:t>Institui “Novo Regime Fiscal”, para todos os Poderes da União e os órgãos federais </a:t>
            </a:r>
            <a:r>
              <a:rPr lang="pt-BR" sz="2000" dirty="0"/>
              <a:t>com autonomia administrativa e financeira integrantes dos Orçamento Fiscal e da Seguridade Social, para vigorar por </a:t>
            </a:r>
            <a:r>
              <a:rPr lang="pt-BR" sz="2000" b="1" u="sng" dirty="0"/>
              <a:t>20 exercícios financeiros</a:t>
            </a:r>
          </a:p>
          <a:p>
            <a:r>
              <a:rPr lang="pt-BR" sz="2000" dirty="0"/>
              <a:t>Objetivo: “reverter, no horizonte de médio e longo prazo, o quadro de agudo desequilíbrio fiscal em que nos últimos anos foi colocado o Governo Federal”</a:t>
            </a:r>
          </a:p>
          <a:p>
            <a:pPr lvl="1"/>
            <a:r>
              <a:rPr lang="pt-BR" sz="2000" dirty="0"/>
              <a:t>“No período 2008-2015, essa despesa cresceu 51% acima da inflação, enquanto a receita evoluiu apenas 14,5%. Torna-se, portanto, necessário estabilizar o crescimento da despesa primária, como instrumento para conter a expansão da dívida pública. Esse é o objetivo desta Proposta de Emenda à Constituição.”</a:t>
            </a:r>
          </a:p>
          <a:p>
            <a:pPr lvl="1"/>
            <a:r>
              <a:rPr lang="pt-BR" sz="2000" dirty="0"/>
              <a:t>“O Novo Regime Fiscal, válido para União, terá duração de vinte anos. Esse é o tempo que consideramos necessário para transformar as instituições fiscais por meio de reformas que garantam que a dívida pública permaneça em patamar seguro.” (Exposição de Motivos da PEC 241)</a:t>
            </a:r>
            <a:r>
              <a:rPr lang="pt-BR" sz="1600" dirty="0"/>
              <a:t>	</a:t>
            </a:r>
          </a:p>
          <a:p>
            <a:pPr>
              <a:buNone/>
            </a:pPr>
            <a:endParaRPr lang="pt-BR" sz="2000" dirty="0"/>
          </a:p>
        </p:txBody>
      </p:sp>
    </p:spTree>
    <p:extLst>
      <p:ext uri="{BB962C8B-B14F-4D97-AF65-F5344CB8AC3E}">
        <p14:creationId xmlns:p14="http://schemas.microsoft.com/office/powerpoint/2010/main" val="21957131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98306" name="Picture 2" descr="http://www2.camara.leg.br/camaranoticias/imagens/imgNoticiaUpload1472063291910.jpg"/>
          <p:cNvPicPr>
            <a:picLocks noChangeAspect="1" noChangeArrowheads="1"/>
          </p:cNvPicPr>
          <p:nvPr/>
        </p:nvPicPr>
        <p:blipFill>
          <a:blip r:embed="rId3" cstate="print"/>
          <a:srcRect/>
          <a:stretch>
            <a:fillRect/>
          </a:stretch>
        </p:blipFill>
        <p:spPr bwMode="auto">
          <a:xfrm>
            <a:off x="1694299" y="178676"/>
            <a:ext cx="6398666" cy="647158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40931"/>
            <a:ext cx="7886700" cy="1010104"/>
          </a:xfrm>
        </p:spPr>
        <p:txBody>
          <a:bodyPr>
            <a:normAutofit/>
          </a:bodyPr>
          <a:lstStyle/>
          <a:p>
            <a:r>
              <a:rPr lang="pt-BR" sz="3600" b="1" dirty="0"/>
              <a:t>Limite Anual de Gastos e sua correção</a:t>
            </a:r>
          </a:p>
        </p:txBody>
      </p:sp>
      <p:sp>
        <p:nvSpPr>
          <p:cNvPr id="3" name="Espaço Reservado para Conteúdo 2"/>
          <p:cNvSpPr>
            <a:spLocks noGrp="1"/>
          </p:cNvSpPr>
          <p:nvPr>
            <p:ph idx="1"/>
          </p:nvPr>
        </p:nvSpPr>
        <p:spPr>
          <a:xfrm>
            <a:off x="628650" y="872360"/>
            <a:ext cx="7886700" cy="5304604"/>
          </a:xfrm>
        </p:spPr>
        <p:txBody>
          <a:bodyPr>
            <a:noAutofit/>
          </a:bodyPr>
          <a:lstStyle/>
          <a:p>
            <a:r>
              <a:rPr lang="pt-BR" sz="1600" b="1" dirty="0"/>
              <a:t>Em cada exercício financeiro, será fixado limite individualizado para a despesa primária total [</a:t>
            </a:r>
            <a:r>
              <a:rPr lang="pt-BR" sz="1600" b="1" dirty="0">
                <a:solidFill>
                  <a:srgbClr val="FF0000"/>
                </a:solidFill>
              </a:rPr>
              <a:t>exclui a despesa financeira</a:t>
            </a:r>
            <a:r>
              <a:rPr lang="pt-BR" sz="1600" b="1" dirty="0"/>
              <a:t>] do Poder Executivo, do Poder Judiciário, do Poder Legislativo, inclusive o Tribunal de Contas da União, do Ministério Público da União e da Defensoria Pública da União</a:t>
            </a:r>
            <a:r>
              <a:rPr lang="pt-BR" sz="1600" dirty="0"/>
              <a:t>.</a:t>
            </a:r>
          </a:p>
          <a:p>
            <a:r>
              <a:rPr lang="pt-BR" sz="1600" dirty="0"/>
              <a:t>Fixa, para o exercício de 2017, </a:t>
            </a:r>
            <a:r>
              <a:rPr lang="pt-BR" sz="1600" b="1" dirty="0"/>
              <a:t>limite equivalente à despesa realizada em 2016, corrigida pela inflação (IPCA) observada em 2016. </a:t>
            </a:r>
          </a:p>
          <a:p>
            <a:r>
              <a:rPr lang="pt-BR" sz="1600" dirty="0"/>
              <a:t>A partir do segundo exercício, o limite para a despesa primária será naturalmente incorporado ao processo de elaboração da lei de diretrizes orçamentárias e da lei orçamentária anual, </a:t>
            </a:r>
            <a:r>
              <a:rPr lang="pt-BR" sz="1600" b="1" dirty="0"/>
              <a:t>e consistirá no valor do limite do exercício anterior, corrigido  pelo IPCA.</a:t>
            </a:r>
          </a:p>
          <a:p>
            <a:r>
              <a:rPr lang="pt-BR" sz="1600" dirty="0"/>
              <a:t>Limite anual de  elevação da despesa com pessoal do Legislativo, Judiciário, Ministério Público e Defensoria Pública: IPCA </a:t>
            </a:r>
          </a:p>
          <a:p>
            <a:r>
              <a:rPr lang="pt-BR" sz="1600" dirty="0"/>
              <a:t> Limites deverão constar na LDO em cada exercício</a:t>
            </a:r>
          </a:p>
          <a:p>
            <a:pPr>
              <a:buNone/>
            </a:pPr>
            <a:r>
              <a:rPr lang="pt-BR" sz="1800" b="1" dirty="0"/>
              <a:t>Saúde  e Educação</a:t>
            </a:r>
          </a:p>
          <a:p>
            <a:r>
              <a:rPr lang="pt-BR" sz="1600" dirty="0"/>
              <a:t>A partir  de 2017, as aplicações mínimas de recursos da União em saúde e em manutenção e desenvolvimento do ensino corresponderão, em cada exercício financeiro,</a:t>
            </a:r>
            <a:r>
              <a:rPr lang="pt-BR" sz="1600" b="1" dirty="0"/>
              <a:t> às aplicações mínimas referentes ao exercício anterior corrigidas pelo IPCA</a:t>
            </a:r>
          </a:p>
          <a:p>
            <a:pPr lvl="1"/>
            <a:r>
              <a:rPr lang="pt-BR" sz="1600" dirty="0"/>
              <a:t>Educação: Afasta vinculação ao comportamento da receita tributária</a:t>
            </a:r>
          </a:p>
          <a:p>
            <a:pPr lvl="1"/>
            <a:r>
              <a:rPr lang="pt-BR" sz="1600" dirty="0"/>
              <a:t>Saúde:  afasta vinculação do comportamento da receita corrente líquida</a:t>
            </a:r>
          </a:p>
          <a:p>
            <a:pPr>
              <a:buNone/>
            </a:pPr>
            <a:r>
              <a:rPr lang="pt-BR" sz="1800" b="1" dirty="0"/>
              <a:t>Impede cobrança futura de direitos frustrados pela aplicação  do limite de despesa.</a:t>
            </a:r>
            <a:endParaRPr lang="pt-BR" sz="4400" b="1" dirty="0"/>
          </a:p>
          <a:p>
            <a:endParaRPr lang="pt-BR" sz="1600" b="1" dirty="0"/>
          </a:p>
        </p:txBody>
      </p:sp>
    </p:spTree>
    <p:extLst>
      <p:ext uri="{BB962C8B-B14F-4D97-AF65-F5344CB8AC3E}">
        <p14:creationId xmlns:p14="http://schemas.microsoft.com/office/powerpoint/2010/main" val="27972328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a:t>O que não entra no cálculo do limite</a:t>
            </a:r>
          </a:p>
        </p:txBody>
      </p:sp>
      <p:sp>
        <p:nvSpPr>
          <p:cNvPr id="3" name="Espaço Reservado para Conteúdo 2"/>
          <p:cNvSpPr>
            <a:spLocks noGrp="1"/>
          </p:cNvSpPr>
          <p:nvPr>
            <p:ph idx="1"/>
          </p:nvPr>
        </p:nvSpPr>
        <p:spPr>
          <a:xfrm>
            <a:off x="628650" y="1092980"/>
            <a:ext cx="7886700" cy="4705610"/>
          </a:xfrm>
        </p:spPr>
        <p:txBody>
          <a:bodyPr>
            <a:noAutofit/>
          </a:bodyPr>
          <a:lstStyle/>
          <a:p>
            <a:pPr>
              <a:buNone/>
            </a:pPr>
            <a:r>
              <a:rPr lang="pt-BR" sz="1800" b="1" dirty="0"/>
              <a:t>Não se incluem nos limites  de despesa:</a:t>
            </a:r>
          </a:p>
          <a:p>
            <a:r>
              <a:rPr lang="pt-BR" sz="1800" dirty="0"/>
              <a:t>transferências constitucionais estabelecidas pelos art. 20, § 1</a:t>
            </a:r>
            <a:r>
              <a:rPr lang="pt-BR" sz="1800" strike="sngStrike" dirty="0"/>
              <a:t>º</a:t>
            </a:r>
            <a:r>
              <a:rPr lang="pt-BR" sz="1800" dirty="0"/>
              <a:t> (participação em royalties), art. 157 a art. 159  (Fundos constitucionais) e art. 212, § 6</a:t>
            </a:r>
            <a:r>
              <a:rPr lang="pt-BR" sz="1800" strike="sngStrike" dirty="0"/>
              <a:t>º</a:t>
            </a:r>
            <a:r>
              <a:rPr lang="pt-BR" sz="1800" dirty="0"/>
              <a:t>  (salário-educação) </a:t>
            </a:r>
          </a:p>
          <a:p>
            <a:r>
              <a:rPr lang="pt-BR" sz="1800" dirty="0"/>
              <a:t>despesas referentes ao art. 21,</a:t>
            </a:r>
            <a:r>
              <a:rPr lang="pt-BR" sz="1800" b="1" dirty="0"/>
              <a:t>caput</a:t>
            </a:r>
            <a:r>
              <a:rPr lang="pt-BR" sz="1800" dirty="0"/>
              <a:t>, inciso XIV  da Constituição (pessoal do DF pago pela União)</a:t>
            </a:r>
          </a:p>
          <a:p>
            <a:r>
              <a:rPr lang="pt-BR" sz="1800" dirty="0"/>
              <a:t>complementações de que trata o art. 60, </a:t>
            </a:r>
            <a:r>
              <a:rPr lang="pt-BR" sz="1800" b="1" dirty="0"/>
              <a:t>caput</a:t>
            </a:r>
            <a:r>
              <a:rPr lang="pt-BR" sz="1800" dirty="0"/>
              <a:t>, inciso V do ADCT (repasses para Fundeb)</a:t>
            </a:r>
          </a:p>
          <a:p>
            <a:r>
              <a:rPr lang="pt-BR" sz="1800" dirty="0"/>
              <a:t>créditos extraordinários </a:t>
            </a:r>
          </a:p>
          <a:p>
            <a:r>
              <a:rPr lang="pt-BR" sz="1800" dirty="0"/>
              <a:t>despesas com a realização de eleições pela justiça eleitoral;</a:t>
            </a:r>
          </a:p>
          <a:p>
            <a:r>
              <a:rPr lang="pt-BR" sz="1800" dirty="0"/>
              <a:t>outras transferências obrigatórias derivadas de lei que sejam apuradas em função de receita vinculadas; e</a:t>
            </a:r>
          </a:p>
          <a:p>
            <a:r>
              <a:rPr lang="pt-BR" sz="1800" dirty="0"/>
              <a:t>despesas com aumento de capital de empresas estatais não dependentes.</a:t>
            </a:r>
          </a:p>
          <a:p>
            <a:pPr>
              <a:buNone/>
            </a:pPr>
            <a:endParaRPr lang="pt-BR" sz="1800" dirty="0"/>
          </a:p>
          <a:p>
            <a:pPr>
              <a:buNone/>
            </a:pPr>
            <a:r>
              <a:rPr lang="pt-BR" sz="1800" dirty="0"/>
              <a:t>Método de correção dos limites  poderá ser alterado por lei a partir do décimo exercício de vigência  do Novo Regime Fiscal</a:t>
            </a:r>
          </a:p>
          <a:p>
            <a:pPr>
              <a:buNone/>
            </a:pPr>
            <a:endParaRPr lang="pt-BR" sz="1800" dirty="0"/>
          </a:p>
          <a:p>
            <a:pPr>
              <a:buNone/>
            </a:pPr>
            <a:endParaRPr lang="pt-BR" sz="1800" dirty="0"/>
          </a:p>
          <a:p>
            <a:pPr>
              <a:buNone/>
            </a:pPr>
            <a:r>
              <a:rPr lang="pt-BR" sz="1800" dirty="0"/>
              <a:t> </a:t>
            </a:r>
          </a:p>
          <a:p>
            <a:endParaRPr lang="pt-BR" sz="1800" dirty="0"/>
          </a:p>
        </p:txBody>
      </p:sp>
    </p:spTree>
    <p:extLst>
      <p:ext uri="{BB962C8B-B14F-4D97-AF65-F5344CB8AC3E}">
        <p14:creationId xmlns:p14="http://schemas.microsoft.com/office/powerpoint/2010/main" val="1765930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b="1" dirty="0"/>
              <a:t>Medidas em caso de descumprimento</a:t>
            </a:r>
          </a:p>
        </p:txBody>
      </p:sp>
      <p:sp>
        <p:nvSpPr>
          <p:cNvPr id="3" name="Espaço Reservado para Conteúdo 2"/>
          <p:cNvSpPr>
            <a:spLocks noGrp="1"/>
          </p:cNvSpPr>
          <p:nvPr>
            <p:ph idx="1"/>
          </p:nvPr>
        </p:nvSpPr>
        <p:spPr>
          <a:xfrm>
            <a:off x="628650" y="1166070"/>
            <a:ext cx="7886700" cy="4134205"/>
          </a:xfrm>
        </p:spPr>
        <p:txBody>
          <a:bodyPr>
            <a:noAutofit/>
          </a:bodyPr>
          <a:lstStyle/>
          <a:p>
            <a:pPr>
              <a:buNone/>
            </a:pPr>
            <a:r>
              <a:rPr lang="pt-BR" sz="1600" dirty="0"/>
              <a:t>No caso de descumprimento do limite aplicam-se, no exercício seguinte, ao Poder ou ao órgão que descumpriu o limite, </a:t>
            </a:r>
            <a:r>
              <a:rPr lang="pt-BR" sz="1600" b="1" u="sng" dirty="0"/>
              <a:t>vedações:</a:t>
            </a:r>
          </a:p>
          <a:p>
            <a:r>
              <a:rPr lang="pt-BR" sz="1600" dirty="0"/>
              <a:t>I - à concessão, a qualquer título, de vantagem, aumento, reajuste ou adequação de remuneração de servidores públicos</a:t>
            </a:r>
            <a:r>
              <a:rPr lang="pt-BR" sz="1600" u="sng" dirty="0">
                <a:effectLst>
                  <a:outerShdw blurRad="38100" dist="38100" dir="2700000" algn="tl">
                    <a:srgbClr val="000000">
                      <a:alpha val="43137"/>
                    </a:srgbClr>
                  </a:outerShdw>
                </a:effectLst>
              </a:rPr>
              <a:t>, inclusive do previsto no inciso X do </a:t>
            </a:r>
            <a:r>
              <a:rPr lang="pt-BR" sz="1600" b="1" u="sng" dirty="0">
                <a:effectLst>
                  <a:outerShdw blurRad="38100" dist="38100" dir="2700000" algn="tl">
                    <a:srgbClr val="000000">
                      <a:alpha val="43137"/>
                    </a:srgbClr>
                  </a:outerShdw>
                </a:effectLst>
              </a:rPr>
              <a:t>caput</a:t>
            </a:r>
            <a:r>
              <a:rPr lang="pt-BR" sz="1600" u="sng" dirty="0">
                <a:effectLst>
                  <a:outerShdw blurRad="38100" dist="38100" dir="2700000" algn="tl">
                    <a:srgbClr val="000000">
                      <a:alpha val="43137"/>
                    </a:srgbClr>
                  </a:outerShdw>
                </a:effectLst>
              </a:rPr>
              <a:t> do art. 37 da Constituição</a:t>
            </a:r>
            <a:r>
              <a:rPr lang="pt-BR" sz="1600" dirty="0"/>
              <a:t>, </a:t>
            </a:r>
            <a:r>
              <a:rPr lang="pt-BR" sz="1600" dirty="0">
                <a:solidFill>
                  <a:srgbClr val="FF0000"/>
                </a:solidFill>
              </a:rPr>
              <a:t>exceto os derivados de sentença judicial ou de determinação legal decorrente de atos anteriores à entrada em vigor da Emenda Constitucional </a:t>
            </a:r>
            <a:r>
              <a:rPr lang="pt-BR" sz="1600" dirty="0"/>
              <a:t>que instituiu o Novo Regime Fiscal;</a:t>
            </a:r>
          </a:p>
          <a:p>
            <a:r>
              <a:rPr lang="pt-BR" sz="1600" dirty="0"/>
              <a:t>II - à criação de cargo, emprego ou função que implique aumento de despesa;</a:t>
            </a:r>
          </a:p>
          <a:p>
            <a:r>
              <a:rPr lang="pt-BR" sz="1600" dirty="0"/>
              <a:t>III - à alteração de estrutura de carreira que implique aumento de despesa;</a:t>
            </a:r>
          </a:p>
          <a:p>
            <a:r>
              <a:rPr lang="pt-BR" sz="1600" dirty="0"/>
              <a:t>IV - à admissão ou à contratação de pessoal, a qualquer título, ressalvadas as reposições de cargos de chefia e de direção que não acarretem aumento de despesa e aquelas decorrentes de vacâncias de cargos efetivos; e</a:t>
            </a:r>
          </a:p>
          <a:p>
            <a:r>
              <a:rPr lang="pt-BR" sz="1600" dirty="0"/>
              <a:t>V - à realização de concurso público.</a:t>
            </a:r>
          </a:p>
          <a:p>
            <a:pPr>
              <a:buNone/>
            </a:pPr>
            <a:r>
              <a:rPr lang="pt-BR" sz="1600" dirty="0"/>
              <a:t>No caso de descumprimento do limite pelo Poder Executivo:</a:t>
            </a:r>
          </a:p>
          <a:p>
            <a:r>
              <a:rPr lang="pt-BR" sz="1600" dirty="0"/>
              <a:t>I - a despesa nominal com subsídios e subvenções econômicas não poderá superar aquela realizada no exercício anterior; e</a:t>
            </a:r>
          </a:p>
          <a:p>
            <a:r>
              <a:rPr lang="pt-BR" sz="1600" dirty="0"/>
              <a:t>II - fica vedada a concessão ou a ampliação de incentivo ou benefício de natureza tributária da qual decorra renúncia de receita.</a:t>
            </a:r>
          </a:p>
          <a:p>
            <a:pPr>
              <a:buNone/>
            </a:pPr>
            <a:endParaRPr lang="pt-BR" sz="1600" dirty="0"/>
          </a:p>
          <a:p>
            <a:pPr>
              <a:buNone/>
            </a:pPr>
            <a:r>
              <a:rPr lang="pt-BR" sz="1200" dirty="0"/>
              <a:t>                   </a:t>
            </a:r>
          </a:p>
          <a:p>
            <a:endParaRPr lang="pt-BR" sz="1200" dirty="0"/>
          </a:p>
        </p:txBody>
      </p:sp>
    </p:spTree>
    <p:extLst>
      <p:ext uri="{BB962C8B-B14F-4D97-AF65-F5344CB8AC3E}">
        <p14:creationId xmlns:p14="http://schemas.microsoft.com/office/powerpoint/2010/main" val="5073741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40931"/>
            <a:ext cx="7886700" cy="1104698"/>
          </a:xfrm>
        </p:spPr>
        <p:txBody>
          <a:bodyPr/>
          <a:lstStyle/>
          <a:p>
            <a:r>
              <a:rPr lang="pt-BR" b="1" dirty="0">
                <a:latin typeface="+mn-lt"/>
              </a:rPr>
              <a:t>Impactos e Contradições</a:t>
            </a:r>
          </a:p>
        </p:txBody>
      </p:sp>
      <p:sp>
        <p:nvSpPr>
          <p:cNvPr id="3" name="Espaço Reservado para Conteúdo 2"/>
          <p:cNvSpPr>
            <a:spLocks noGrp="1"/>
          </p:cNvSpPr>
          <p:nvPr>
            <p:ph idx="1"/>
          </p:nvPr>
        </p:nvSpPr>
        <p:spPr>
          <a:xfrm>
            <a:off x="628649" y="880844"/>
            <a:ext cx="8052895" cy="5019283"/>
          </a:xfrm>
        </p:spPr>
        <p:txBody>
          <a:bodyPr>
            <a:noAutofit/>
          </a:bodyPr>
          <a:lstStyle/>
          <a:p>
            <a:pPr marL="0" indent="0">
              <a:buNone/>
            </a:pPr>
            <a:r>
              <a:rPr lang="pt-BR" sz="1600" dirty="0"/>
              <a:t>Priorização radical da geração de superávit primário para pagamento de juros: em 2015, gastos de R$ 540 bilhões – 9,1% do PIB </a:t>
            </a:r>
            <a:r>
              <a:rPr lang="pt-BR" sz="900" dirty="0"/>
              <a:t>(http://www.valor.com.br/brasil/4499584/governo-gasta-91-do-pib-com-o-pagamento-de-juros#)</a:t>
            </a:r>
            <a:endParaRPr lang="pt-BR" sz="1600" dirty="0"/>
          </a:p>
          <a:p>
            <a:pPr marL="0" indent="0">
              <a:buNone/>
            </a:pPr>
            <a:r>
              <a:rPr lang="pt-BR" sz="1600" dirty="0"/>
              <a:t>Estagnação do gasto público, em especial do gasto social com impactos expressivos na Saúde, Educação, Previdência Social, C&amp;T, Assistência Social, Reforma Agrária, Defesa, Agricultura, etc.</a:t>
            </a:r>
          </a:p>
          <a:p>
            <a:pPr marL="0" indent="0">
              <a:buNone/>
            </a:pPr>
            <a:r>
              <a:rPr lang="pt-BR" sz="1600" dirty="0">
                <a:solidFill>
                  <a:srgbClr val="FF0000"/>
                </a:solidFill>
              </a:rPr>
              <a:t>“Essa PEC simplesmente enterra a Constituição de 1988 no que diz respeito aos direitos sociais. É simples assim.” </a:t>
            </a:r>
          </a:p>
          <a:p>
            <a:pPr marL="914400" lvl="2" indent="0" algn="r">
              <a:spcBef>
                <a:spcPts val="0"/>
              </a:spcBef>
              <a:buNone/>
            </a:pPr>
            <a:r>
              <a:rPr lang="pt-BR" sz="1600" dirty="0"/>
              <a:t>Eduardo </a:t>
            </a:r>
            <a:r>
              <a:rPr lang="pt-BR" sz="1600" dirty="0" err="1"/>
              <a:t>Faganini</a:t>
            </a:r>
            <a:r>
              <a:rPr lang="pt-BR" sz="1600" dirty="0"/>
              <a:t>, Professor da Unicamp, 01.08.2016</a:t>
            </a:r>
          </a:p>
          <a:p>
            <a:pPr>
              <a:buNone/>
            </a:pPr>
            <a:r>
              <a:rPr lang="pt-BR" sz="1600" dirty="0"/>
              <a:t>	</a:t>
            </a:r>
            <a:r>
              <a:rPr lang="pt-BR" sz="1600" dirty="0">
                <a:solidFill>
                  <a:srgbClr val="FF0000"/>
                </a:solidFill>
              </a:rPr>
              <a:t>“A PEC 241 praticamente inviabiliza o Plano Nacional de Educação, que exige até 2024 expansão de 3,4 milhões de matrículas em creches,500 mil matrículas do ensino fundamental, 7 00 mil na pré-escola e 2 milhões no ensino superior.” </a:t>
            </a:r>
          </a:p>
          <a:p>
            <a:pPr marL="0" algn="r">
              <a:spcBef>
                <a:spcPts val="0"/>
              </a:spcBef>
              <a:buNone/>
            </a:pPr>
            <a:r>
              <a:rPr lang="pt-BR" sz="1600" dirty="0"/>
              <a:t>	 Daniel Cara, coordenador geral da Campanha Nacional pelo Direito à Educação</a:t>
            </a:r>
          </a:p>
          <a:p>
            <a:r>
              <a:rPr lang="pt-BR" sz="1600" dirty="0"/>
              <a:t>“Os percentuais referentes à saúde e educação não serão modificados”, disse Temer. “Grifem essa parte.” </a:t>
            </a:r>
            <a:r>
              <a:rPr lang="pt-BR" sz="700" dirty="0"/>
              <a:t>(</a:t>
            </a:r>
            <a:r>
              <a:rPr lang="pt-BR" sz="1100" dirty="0">
                <a:hlinkClick r:id="rId3"/>
              </a:rPr>
              <a:t>http://congressoemfoco.uol.com.br/noticias/entenda-os-principais-pontos-da-pec-que-limita-o-gasto-publico/</a:t>
            </a:r>
            <a:r>
              <a:rPr lang="pt-BR" sz="1100" dirty="0"/>
              <a:t>)</a:t>
            </a:r>
            <a:endParaRPr lang="pt-BR" sz="700" dirty="0"/>
          </a:p>
          <a:p>
            <a:pPr marL="0" indent="0">
              <a:buNone/>
            </a:pPr>
            <a:r>
              <a:rPr lang="pt-BR" sz="1600" dirty="0"/>
              <a:t>Todavia, se a Receita Tributária e a Receita Corrente Líquida apresentarem comportamento SUPERIOR ao IPCA, haverá perdas para a saúde e educação, já que o LIMITE MÍNIMO DE 15% DA RCL A SER DESTINADO A SAUDE (A SER ATINGIDO EM 2020)  e o LIMITE MÍNIMO DE 18% DA RECEITA DE IMPOSTOS A SER DESTINADO À EDUCAÇÃO estarão sendo deixados de lado pela nova regra</a:t>
            </a:r>
          </a:p>
          <a:p>
            <a:pPr marL="457200" lvl="1" indent="0">
              <a:buNone/>
            </a:pPr>
            <a:r>
              <a:rPr lang="pt-BR" sz="1800" b="1" dirty="0"/>
              <a:t>Exemplo </a:t>
            </a:r>
            <a:r>
              <a:rPr lang="pt-BR" sz="1200" b="1" dirty="0"/>
              <a:t>(De 2004 a 2014):</a:t>
            </a:r>
            <a:endParaRPr lang="pt-BR" sz="1050" b="1" dirty="0"/>
          </a:p>
          <a:p>
            <a:pPr lvl="1"/>
            <a:r>
              <a:rPr lang="pt-BR" sz="1600" b="1" dirty="0">
                <a:solidFill>
                  <a:srgbClr val="FF0000"/>
                </a:solidFill>
              </a:rPr>
              <a:t>Evolução da RCL  e RT pelo IPCA:  AUMENTO DE 71%</a:t>
            </a:r>
          </a:p>
          <a:p>
            <a:pPr lvl="1"/>
            <a:r>
              <a:rPr lang="pt-BR" sz="1600" b="1" dirty="0">
                <a:solidFill>
                  <a:srgbClr val="FF0000"/>
                </a:solidFill>
              </a:rPr>
              <a:t>Evolução VERIFICADA RCL: 142,7%</a:t>
            </a:r>
          </a:p>
          <a:p>
            <a:pPr lvl="1"/>
            <a:r>
              <a:rPr lang="pt-BR" sz="1600" b="1" dirty="0">
                <a:solidFill>
                  <a:srgbClr val="FF0000"/>
                </a:solidFill>
              </a:rPr>
              <a:t>Evolução VERIFICADA RT: 211,3%</a:t>
            </a:r>
          </a:p>
          <a:p>
            <a:pPr marL="914400" lvl="2" indent="0">
              <a:buNone/>
            </a:pPr>
            <a:endParaRPr lang="pt-BR" sz="500" b="1" dirty="0">
              <a:solidFill>
                <a:srgbClr val="FF0000"/>
              </a:solidFill>
            </a:endParaRPr>
          </a:p>
        </p:txBody>
      </p:sp>
    </p:spTree>
    <p:extLst>
      <p:ext uri="{BB962C8B-B14F-4D97-AF65-F5344CB8AC3E}">
        <p14:creationId xmlns:p14="http://schemas.microsoft.com/office/powerpoint/2010/main" val="19550643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40931"/>
            <a:ext cx="7886700" cy="1062656"/>
          </a:xfrm>
        </p:spPr>
        <p:txBody>
          <a:bodyPr>
            <a:normAutofit/>
          </a:bodyPr>
          <a:lstStyle/>
          <a:p>
            <a:r>
              <a:rPr lang="pt-BR" sz="4000" b="1" dirty="0"/>
              <a:t>Exemplo do impacto na Educação</a:t>
            </a:r>
          </a:p>
        </p:txBody>
      </p:sp>
      <p:sp>
        <p:nvSpPr>
          <p:cNvPr id="3" name="Espaço Reservado para Conteúdo 2"/>
          <p:cNvSpPr>
            <a:spLocks noGrp="1"/>
          </p:cNvSpPr>
          <p:nvPr>
            <p:ph idx="1"/>
          </p:nvPr>
        </p:nvSpPr>
        <p:spPr>
          <a:xfrm>
            <a:off x="1392926" y="872797"/>
            <a:ext cx="6172200" cy="669522"/>
          </a:xfrm>
        </p:spPr>
        <p:txBody>
          <a:bodyPr>
            <a:noAutofit/>
          </a:bodyPr>
          <a:lstStyle/>
          <a:p>
            <a:pPr algn="ctr">
              <a:buNone/>
            </a:pPr>
            <a:r>
              <a:rPr lang="pt-BR" sz="1500" b="1" dirty="0"/>
              <a:t>Despesa do Governo Federal na Função Educação: 2004 a 2014  </a:t>
            </a:r>
          </a:p>
          <a:p>
            <a:pPr algn="ctr">
              <a:buNone/>
            </a:pPr>
            <a:r>
              <a:rPr lang="pt-BR" sz="1500" b="1" dirty="0"/>
              <a:t>(R$ Bilhões de 2014 e % do PIB)</a:t>
            </a:r>
          </a:p>
        </p:txBody>
      </p:sp>
      <p:pic>
        <p:nvPicPr>
          <p:cNvPr id="1026" name="Picture 2"/>
          <p:cNvPicPr>
            <a:picLocks noChangeAspect="1" noChangeArrowheads="1"/>
          </p:cNvPicPr>
          <p:nvPr/>
        </p:nvPicPr>
        <p:blipFill>
          <a:blip r:embed="rId3" cstate="print"/>
          <a:srcRect/>
          <a:stretch>
            <a:fillRect/>
          </a:stretch>
        </p:blipFill>
        <p:spPr bwMode="auto">
          <a:xfrm>
            <a:off x="1104690" y="2684127"/>
            <a:ext cx="6751551" cy="3825182"/>
          </a:xfrm>
          <a:prstGeom prst="rect">
            <a:avLst/>
          </a:prstGeom>
          <a:noFill/>
          <a:ln w="9525">
            <a:noFill/>
            <a:miter lim="800000"/>
            <a:headEnd/>
            <a:tailEnd/>
          </a:ln>
        </p:spPr>
      </p:pic>
      <p:sp>
        <p:nvSpPr>
          <p:cNvPr id="5" name="CaixaDeTexto 4"/>
          <p:cNvSpPr txBox="1"/>
          <p:nvPr/>
        </p:nvSpPr>
        <p:spPr>
          <a:xfrm>
            <a:off x="1547664" y="6425226"/>
            <a:ext cx="5778642" cy="600164"/>
          </a:xfrm>
          <a:prstGeom prst="rect">
            <a:avLst/>
          </a:prstGeom>
          <a:noFill/>
        </p:spPr>
        <p:txBody>
          <a:bodyPr wrap="square" rtlCol="0">
            <a:spAutoFit/>
          </a:bodyPr>
          <a:lstStyle/>
          <a:p>
            <a:pPr algn="ctr"/>
            <a:r>
              <a:rPr lang="pt-BR" sz="825" dirty="0"/>
              <a:t>Fonte: MENDES, Marcos. A DESPESA FEDERAL EM EDUCAÇÃO: 2004-2014. </a:t>
            </a:r>
          </a:p>
          <a:p>
            <a:pPr algn="ctr"/>
            <a:r>
              <a:rPr lang="pt-BR" sz="825" dirty="0"/>
              <a:t> BOLETIM LEGISLATIVO Nº 26, DE 2015 – Senado Federal/Conleg</a:t>
            </a:r>
          </a:p>
          <a:p>
            <a:pPr algn="ctr"/>
            <a:r>
              <a:rPr lang="pt-BR" sz="825" dirty="0"/>
              <a:t> 	</a:t>
            </a:r>
          </a:p>
          <a:p>
            <a:pPr algn="ctr"/>
            <a:r>
              <a:rPr lang="pt-BR" sz="825" dirty="0"/>
              <a:t> </a:t>
            </a:r>
          </a:p>
        </p:txBody>
      </p:sp>
      <p:cxnSp>
        <p:nvCxnSpPr>
          <p:cNvPr id="9" name="Conector reto 8"/>
          <p:cNvCxnSpPr/>
          <p:nvPr/>
        </p:nvCxnSpPr>
        <p:spPr>
          <a:xfrm flipV="1">
            <a:off x="2449824" y="4811609"/>
            <a:ext cx="4185868" cy="61128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6202390" y="4544166"/>
            <a:ext cx="683150" cy="300082"/>
          </a:xfrm>
          <a:prstGeom prst="rect">
            <a:avLst/>
          </a:prstGeom>
          <a:noFill/>
        </p:spPr>
        <p:txBody>
          <a:bodyPr wrap="square" rtlCol="0">
            <a:spAutoFit/>
          </a:bodyPr>
          <a:lstStyle/>
          <a:p>
            <a:r>
              <a:rPr lang="pt-BR" sz="1350" dirty="0"/>
              <a:t>41,9</a:t>
            </a:r>
          </a:p>
        </p:txBody>
      </p:sp>
      <p:sp>
        <p:nvSpPr>
          <p:cNvPr id="8" name="Retângulo 7"/>
          <p:cNvSpPr/>
          <p:nvPr/>
        </p:nvSpPr>
        <p:spPr>
          <a:xfrm>
            <a:off x="546537" y="1418414"/>
            <a:ext cx="8029904" cy="1538883"/>
          </a:xfrm>
          <a:prstGeom prst="rect">
            <a:avLst/>
          </a:prstGeom>
        </p:spPr>
        <p:txBody>
          <a:bodyPr wrap="square">
            <a:spAutoFit/>
          </a:bodyPr>
          <a:lstStyle/>
          <a:p>
            <a:pPr>
              <a:buFont typeface="Arial" pitchFamily="34" charset="0"/>
              <a:buChar char="•"/>
            </a:pPr>
            <a:r>
              <a:rPr lang="pt-BR" sz="1200" b="1" dirty="0">
                <a:solidFill>
                  <a:srgbClr val="FF0000"/>
                </a:solidFill>
              </a:rPr>
              <a:t>Se a despesa da União com educação fosse corrigida pelo IPCA desde 2004, o gasto total em 2014 seria de apenas R$ 41,9 bilhões = 49,8% do efetivamente gasto</a:t>
            </a:r>
            <a:endParaRPr lang="pt-BR" sz="1200" dirty="0">
              <a:solidFill>
                <a:srgbClr val="FF0000"/>
              </a:solidFill>
            </a:endParaRPr>
          </a:p>
          <a:p>
            <a:pPr>
              <a:buFont typeface="Arial" pitchFamily="34" charset="0"/>
              <a:buChar char="•"/>
            </a:pPr>
            <a:r>
              <a:rPr lang="pt-BR" sz="1200" dirty="0"/>
              <a:t>A evolução do Piso Nacional do Magistério, desde janeiro de 2009, primeiro ano de sua implementação, até janeiro de 2016, revela um aumento no valor do Piso </a:t>
            </a:r>
            <a:r>
              <a:rPr lang="pt-BR" sz="1200" b="1" dirty="0">
                <a:solidFill>
                  <a:srgbClr val="FF0000"/>
                </a:solidFill>
              </a:rPr>
              <a:t>de R$ 950,00 para R$ 2.135</a:t>
            </a:r>
            <a:r>
              <a:rPr lang="pt-BR" sz="1200" dirty="0"/>
              <a:t>, ou seja, de</a:t>
            </a:r>
            <a:r>
              <a:rPr lang="pt-BR" sz="1200" dirty="0">
                <a:solidFill>
                  <a:srgbClr val="FF0000"/>
                </a:solidFill>
              </a:rPr>
              <a:t> 124,74%. </a:t>
            </a:r>
          </a:p>
          <a:p>
            <a:pPr>
              <a:buFont typeface="Arial" pitchFamily="34" charset="0"/>
              <a:buChar char="•"/>
            </a:pPr>
            <a:r>
              <a:rPr lang="pt-BR" sz="1200" dirty="0"/>
              <a:t>Se a correção tivesse sido pelo IPCA apenas, o reajuste do Piso teria sido de apenas </a:t>
            </a:r>
            <a:r>
              <a:rPr lang="pt-BR" sz="1200" b="1" dirty="0">
                <a:solidFill>
                  <a:srgbClr val="FF0000"/>
                </a:solidFill>
              </a:rPr>
              <a:t>57,29%</a:t>
            </a:r>
            <a:r>
              <a:rPr lang="pt-BR" sz="1200" dirty="0"/>
              <a:t>, e o seu valor em janeiro de 2016 seria de apenas </a:t>
            </a:r>
            <a:r>
              <a:rPr lang="pt-BR" sz="1200" b="1" dirty="0">
                <a:solidFill>
                  <a:srgbClr val="FF0000"/>
                </a:solidFill>
              </a:rPr>
              <a:t>R$ 1.494,00</a:t>
            </a:r>
            <a:r>
              <a:rPr lang="pt-BR" sz="1200" dirty="0"/>
              <a:t>, inviabilizando a valorização do magistério.</a:t>
            </a:r>
          </a:p>
          <a:p>
            <a:endParaRPr lang="pt-BR" sz="1100" dirty="0"/>
          </a:p>
          <a:p>
            <a:r>
              <a:rPr lang="pt-BR" sz="1100" dirty="0"/>
              <a:t>.</a:t>
            </a:r>
          </a:p>
        </p:txBody>
      </p:sp>
    </p:spTree>
    <p:extLst>
      <p:ext uri="{BB962C8B-B14F-4D97-AF65-F5344CB8AC3E}">
        <p14:creationId xmlns:p14="http://schemas.microsoft.com/office/powerpoint/2010/main" val="2952893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26105"/>
            <a:ext cx="7551605" cy="542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899592" y="5441782"/>
            <a:ext cx="4572000" cy="415498"/>
          </a:xfrm>
          <a:prstGeom prst="rect">
            <a:avLst/>
          </a:prstGeom>
        </p:spPr>
        <p:txBody>
          <a:bodyPr>
            <a:spAutoFit/>
          </a:bodyPr>
          <a:lstStyle/>
          <a:p>
            <a:r>
              <a:rPr lang="en-US" sz="1050" dirty="0"/>
              <a:t>OECD (2015), </a:t>
            </a:r>
            <a:r>
              <a:rPr lang="en-US" sz="1050" i="1" dirty="0"/>
              <a:t>OECD Economic Surveys: Brazil 2015</a:t>
            </a:r>
            <a:r>
              <a:rPr lang="en-US" sz="1050" dirty="0"/>
              <a:t>, OECD Publishing, Paris.</a:t>
            </a:r>
          </a:p>
          <a:p>
            <a:r>
              <a:rPr lang="pt-BR" sz="1050" i="1" dirty="0"/>
              <a:t>http://dx.doi.org/10.1787/eco_surveys-bra-2015-en</a:t>
            </a:r>
            <a:endParaRPr lang="pt-BR" sz="1050" dirty="0"/>
          </a:p>
        </p:txBody>
      </p:sp>
    </p:spTree>
    <p:extLst>
      <p:ext uri="{BB962C8B-B14F-4D97-AF65-F5344CB8AC3E}">
        <p14:creationId xmlns:p14="http://schemas.microsoft.com/office/powerpoint/2010/main" val="3055734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46434" name="Picture 2"/>
          <p:cNvPicPr>
            <a:picLocks noChangeAspect="1" noChangeArrowheads="1"/>
          </p:cNvPicPr>
          <p:nvPr/>
        </p:nvPicPr>
        <p:blipFill>
          <a:blip r:embed="rId3" cstate="print"/>
          <a:srcRect/>
          <a:stretch>
            <a:fillRect/>
          </a:stretch>
        </p:blipFill>
        <p:spPr bwMode="auto">
          <a:xfrm>
            <a:off x="924910" y="247734"/>
            <a:ext cx="7267286" cy="5553976"/>
          </a:xfrm>
          <a:prstGeom prst="rect">
            <a:avLst/>
          </a:prstGeom>
          <a:noFill/>
          <a:ln w="9525">
            <a:noFill/>
            <a:miter lim="800000"/>
            <a:headEnd/>
            <a:tailEnd/>
          </a:ln>
        </p:spPr>
      </p:pic>
      <p:pic>
        <p:nvPicPr>
          <p:cNvPr id="146435" name="Picture 3"/>
          <p:cNvPicPr>
            <a:picLocks noChangeAspect="1" noChangeArrowheads="1"/>
          </p:cNvPicPr>
          <p:nvPr/>
        </p:nvPicPr>
        <p:blipFill>
          <a:blip r:embed="rId4" cstate="print"/>
          <a:srcRect/>
          <a:stretch>
            <a:fillRect/>
          </a:stretch>
        </p:blipFill>
        <p:spPr bwMode="auto">
          <a:xfrm>
            <a:off x="1819275" y="6114230"/>
            <a:ext cx="5505450" cy="200025"/>
          </a:xfrm>
          <a:prstGeom prst="rect">
            <a:avLst/>
          </a:prstGeom>
          <a:noFill/>
          <a:ln w="9525">
            <a:noFill/>
            <a:miter lim="800000"/>
            <a:headEnd/>
            <a:tailEnd/>
          </a:ln>
        </p:spPr>
      </p:pic>
      <p:sp>
        <p:nvSpPr>
          <p:cNvPr id="6" name="CaixaDeTexto 5"/>
          <p:cNvSpPr txBox="1"/>
          <p:nvPr/>
        </p:nvSpPr>
        <p:spPr>
          <a:xfrm>
            <a:off x="756745" y="6411310"/>
            <a:ext cx="7819696" cy="261610"/>
          </a:xfrm>
          <a:prstGeom prst="rect">
            <a:avLst/>
          </a:prstGeom>
          <a:noFill/>
        </p:spPr>
        <p:txBody>
          <a:bodyPr wrap="square" rtlCol="0">
            <a:spAutoFit/>
          </a:bodyPr>
          <a:lstStyle/>
          <a:p>
            <a:pPr algn="ctr"/>
            <a:r>
              <a:rPr lang="pt-BR" sz="1100" dirty="0"/>
              <a:t>MENDES, Marcos.  A PEC 241/16 e o Novo Regime Fiscal. Apresentação em Audiência Pública na CAE/SF em 16.08.16</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40931"/>
            <a:ext cx="7886700" cy="936532"/>
          </a:xfrm>
        </p:spPr>
        <p:txBody>
          <a:bodyPr/>
          <a:lstStyle/>
          <a:p>
            <a:pPr lvl="0"/>
            <a:r>
              <a:rPr lang="pt-BR" dirty="0"/>
              <a:t>Exemplo do impacto na Saúde</a:t>
            </a:r>
          </a:p>
        </p:txBody>
      </p:sp>
      <p:sp>
        <p:nvSpPr>
          <p:cNvPr id="3" name="Espaço Reservado para Conteúdo 2"/>
          <p:cNvSpPr>
            <a:spLocks noGrp="1"/>
          </p:cNvSpPr>
          <p:nvPr>
            <p:ph idx="1"/>
          </p:nvPr>
        </p:nvSpPr>
        <p:spPr/>
        <p:txBody>
          <a:bodyPr/>
          <a:lstStyle/>
          <a:p>
            <a:endParaRPr lang="pt-BR" dirty="0"/>
          </a:p>
        </p:txBody>
      </p:sp>
      <p:pic>
        <p:nvPicPr>
          <p:cNvPr id="1026" name="Picture 2"/>
          <p:cNvPicPr>
            <a:picLocks noChangeAspect="1" noChangeArrowheads="1"/>
          </p:cNvPicPr>
          <p:nvPr/>
        </p:nvPicPr>
        <p:blipFill>
          <a:blip r:embed="rId3" cstate="print"/>
          <a:srcRect/>
          <a:stretch>
            <a:fillRect/>
          </a:stretch>
        </p:blipFill>
        <p:spPr bwMode="auto">
          <a:xfrm>
            <a:off x="949535" y="847477"/>
            <a:ext cx="6954244" cy="554281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779822" y="6484882"/>
            <a:ext cx="3248025" cy="152400"/>
          </a:xfrm>
          <a:prstGeom prst="rect">
            <a:avLst/>
          </a:prstGeom>
          <a:noFill/>
          <a:ln w="9525">
            <a:noFill/>
            <a:miter lim="800000"/>
            <a:headEnd/>
            <a:tailEnd/>
          </a:ln>
        </p:spPr>
      </p:pic>
      <p:sp>
        <p:nvSpPr>
          <p:cNvPr id="9" name="CaixaDeTexto 8"/>
          <p:cNvSpPr txBox="1"/>
          <p:nvPr/>
        </p:nvSpPr>
        <p:spPr>
          <a:xfrm>
            <a:off x="1587061" y="4498428"/>
            <a:ext cx="6022428" cy="584775"/>
          </a:xfrm>
          <a:prstGeom prst="rect">
            <a:avLst/>
          </a:prstGeom>
          <a:noFill/>
        </p:spPr>
        <p:txBody>
          <a:bodyPr wrap="square" rtlCol="0">
            <a:spAutoFit/>
          </a:bodyPr>
          <a:lstStyle/>
          <a:p>
            <a:pPr algn="ctr"/>
            <a:r>
              <a:rPr lang="pt-BR" sz="1600" b="1" dirty="0">
                <a:solidFill>
                  <a:srgbClr val="FF0000"/>
                </a:solidFill>
              </a:rPr>
              <a:t>Estimativa da perda acumulada 2003-2015 </a:t>
            </a:r>
            <a:r>
              <a:rPr lang="pt-BR" sz="1600" b="1" u="sng" dirty="0">
                <a:solidFill>
                  <a:srgbClr val="FF0000"/>
                </a:solidFill>
              </a:rPr>
              <a:t>a preços correntes</a:t>
            </a:r>
            <a:r>
              <a:rPr lang="pt-BR" sz="1600" b="1">
                <a:solidFill>
                  <a:srgbClr val="FF0000"/>
                </a:solidFill>
              </a:rPr>
              <a:t>: </a:t>
            </a:r>
          </a:p>
          <a:p>
            <a:pPr algn="ctr"/>
            <a:r>
              <a:rPr lang="pt-BR" sz="1600" b="1">
                <a:solidFill>
                  <a:srgbClr val="FF0000"/>
                </a:solidFill>
              </a:rPr>
              <a:t>R</a:t>
            </a:r>
            <a:r>
              <a:rPr lang="pt-BR" sz="1600" b="1" dirty="0">
                <a:solidFill>
                  <a:srgbClr val="FF0000"/>
                </a:solidFill>
              </a:rPr>
              <a:t>$ 252,481 bilhões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65814"/>
            <a:ext cx="7886700" cy="1100679"/>
          </a:xfrm>
        </p:spPr>
        <p:txBody>
          <a:bodyPr>
            <a:normAutofit/>
          </a:bodyPr>
          <a:lstStyle/>
          <a:p>
            <a:r>
              <a:rPr lang="pt-BR" sz="2700" dirty="0">
                <a:solidFill>
                  <a:srgbClr val="FF0000"/>
                </a:solidFill>
              </a:rPr>
              <a:t>Estimativa da perda acumulada na saúde 2003-2015 </a:t>
            </a:r>
            <a:br>
              <a:rPr lang="pt-BR" sz="2700" dirty="0">
                <a:solidFill>
                  <a:srgbClr val="FF0000"/>
                </a:solidFill>
              </a:rPr>
            </a:br>
            <a:r>
              <a:rPr lang="pt-BR" sz="2700" u="sng" dirty="0">
                <a:solidFill>
                  <a:srgbClr val="FF0000"/>
                </a:solidFill>
              </a:rPr>
              <a:t>a preços de 2015</a:t>
            </a:r>
            <a:r>
              <a:rPr lang="pt-BR" sz="2700" dirty="0">
                <a:solidFill>
                  <a:srgbClr val="FF0000"/>
                </a:solidFill>
              </a:rPr>
              <a:t>: R$ 315,245 bilhões</a:t>
            </a:r>
            <a:endParaRPr lang="pt-BR" dirty="0"/>
          </a:p>
        </p:txBody>
      </p:sp>
      <p:sp>
        <p:nvSpPr>
          <p:cNvPr id="3" name="Espaço Reservado para Conteúdo 2"/>
          <p:cNvSpPr>
            <a:spLocks noGrp="1"/>
          </p:cNvSpPr>
          <p:nvPr>
            <p:ph idx="1"/>
          </p:nvPr>
        </p:nvSpPr>
        <p:spPr/>
        <p:txBody>
          <a:bodyPr/>
          <a:lstStyle/>
          <a:p>
            <a:endParaRPr lang="pt-BR" dirty="0"/>
          </a:p>
        </p:txBody>
      </p:sp>
      <p:pic>
        <p:nvPicPr>
          <p:cNvPr id="7" name="Imagem 6"/>
          <p:cNvPicPr>
            <a:picLocks noChangeAspect="1"/>
          </p:cNvPicPr>
          <p:nvPr/>
        </p:nvPicPr>
        <p:blipFill>
          <a:blip r:embed="rId3"/>
          <a:stretch>
            <a:fillRect/>
          </a:stretch>
        </p:blipFill>
        <p:spPr>
          <a:xfrm>
            <a:off x="749623" y="3689421"/>
            <a:ext cx="7814881" cy="2323200"/>
          </a:xfrm>
          <a:prstGeom prst="rect">
            <a:avLst/>
          </a:prstGeom>
        </p:spPr>
      </p:pic>
      <p:pic>
        <p:nvPicPr>
          <p:cNvPr id="9" name="Imagem 8"/>
          <p:cNvPicPr>
            <a:picLocks noChangeAspect="1"/>
          </p:cNvPicPr>
          <p:nvPr/>
        </p:nvPicPr>
        <p:blipFill>
          <a:blip r:embed="rId4"/>
          <a:stretch>
            <a:fillRect/>
          </a:stretch>
        </p:blipFill>
        <p:spPr>
          <a:xfrm>
            <a:off x="732009" y="1319806"/>
            <a:ext cx="7853761" cy="2352000"/>
          </a:xfrm>
          <a:prstGeom prst="rect">
            <a:avLst/>
          </a:prstGeom>
        </p:spPr>
      </p:pic>
    </p:spTree>
    <p:extLst>
      <p:ext uri="{BB962C8B-B14F-4D97-AF65-F5344CB8AC3E}">
        <p14:creationId xmlns:p14="http://schemas.microsoft.com/office/powerpoint/2010/main" val="15390933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45410" name="Picture 2"/>
          <p:cNvPicPr>
            <a:picLocks noChangeAspect="1" noChangeArrowheads="1"/>
          </p:cNvPicPr>
          <p:nvPr/>
        </p:nvPicPr>
        <p:blipFill>
          <a:blip r:embed="rId3" cstate="print"/>
          <a:srcRect/>
          <a:stretch>
            <a:fillRect/>
          </a:stretch>
        </p:blipFill>
        <p:spPr bwMode="auto">
          <a:xfrm>
            <a:off x="252248" y="283780"/>
            <a:ext cx="8702566" cy="6074980"/>
          </a:xfrm>
          <a:prstGeom prst="rect">
            <a:avLst/>
          </a:prstGeom>
          <a:noFill/>
          <a:ln w="9525">
            <a:noFill/>
            <a:miter lim="800000"/>
            <a:headEnd/>
            <a:tailEnd/>
          </a:ln>
        </p:spPr>
      </p:pic>
      <p:sp>
        <p:nvSpPr>
          <p:cNvPr id="5" name="CaixaDeTexto 4"/>
          <p:cNvSpPr txBox="1"/>
          <p:nvPr/>
        </p:nvSpPr>
        <p:spPr>
          <a:xfrm>
            <a:off x="756745" y="6411310"/>
            <a:ext cx="7819696" cy="261610"/>
          </a:xfrm>
          <a:prstGeom prst="rect">
            <a:avLst/>
          </a:prstGeom>
          <a:noFill/>
        </p:spPr>
        <p:txBody>
          <a:bodyPr wrap="square" rtlCol="0">
            <a:spAutoFit/>
          </a:bodyPr>
          <a:lstStyle/>
          <a:p>
            <a:pPr algn="ctr"/>
            <a:r>
              <a:rPr lang="pt-BR" sz="1100" dirty="0"/>
              <a:t>MENDES, Marcos.  A PEC 241/16 e o Novo Regime Fiscal. Apresentação em Audiência Pública na CAE/SF em 16.08.16</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2525" y="893379"/>
            <a:ext cx="8231571" cy="1944414"/>
          </a:xfrm>
        </p:spPr>
        <p:txBody>
          <a:bodyPr>
            <a:normAutofit fontScale="40000" lnSpcReduction="20000"/>
          </a:bodyPr>
          <a:lstStyle/>
          <a:p>
            <a:r>
              <a:rPr lang="pt-BR" sz="4000" dirty="0"/>
              <a:t>Na Função Saúde, a União despendeu, em 2004, R$ 32,9 bilhões; e, em 2014, R$ 93,9 bilhões. </a:t>
            </a:r>
          </a:p>
          <a:p>
            <a:r>
              <a:rPr lang="pt-BR" sz="4000" dirty="0"/>
              <a:t>Se fosse aplicado nesse período o critério de correção  pelo IPCA, a despesa da União com saúde em 2014 teria sido de apenas R$ 59 bilhões, ou seja, pelo menos R$ 35 bilhões, apenas em 2014, deixariam de ser destinados pela União à saúde pública, como gravíssimo comprometimento de programas nessa área, como o Mais Médicos, Farmácia Popular, Saúde Indígena e a prestação de serviços essenciais no âmbito do Sistema Único de Saúde.</a:t>
            </a:r>
          </a:p>
          <a:p>
            <a:r>
              <a:rPr lang="pt-BR" sz="4000" dirty="0"/>
              <a:t>Nos próximos 20 anos, a estimativa do CONASS é de que R$ 654 bilhões deixem de ser destinados à ações e serviços públicos de saúde (ASPS)</a:t>
            </a:r>
          </a:p>
        </p:txBody>
      </p:sp>
      <p:pic>
        <p:nvPicPr>
          <p:cNvPr id="1026" name="Picture 2"/>
          <p:cNvPicPr>
            <a:picLocks noChangeAspect="1" noChangeArrowheads="1"/>
          </p:cNvPicPr>
          <p:nvPr/>
        </p:nvPicPr>
        <p:blipFill>
          <a:blip r:embed="rId3" cstate="print"/>
          <a:srcRect/>
          <a:stretch>
            <a:fillRect/>
          </a:stretch>
        </p:blipFill>
        <p:spPr bwMode="auto">
          <a:xfrm>
            <a:off x="409904" y="2957216"/>
            <a:ext cx="8418785" cy="3700758"/>
          </a:xfrm>
          <a:prstGeom prst="rect">
            <a:avLst/>
          </a:prstGeom>
          <a:noFill/>
          <a:ln w="9525">
            <a:noFill/>
            <a:miter lim="800000"/>
            <a:headEnd/>
            <a:tailEnd/>
          </a:ln>
        </p:spPr>
      </p:pic>
      <p:sp>
        <p:nvSpPr>
          <p:cNvPr id="5" name="Título 1"/>
          <p:cNvSpPr>
            <a:spLocks noGrp="1"/>
          </p:cNvSpPr>
          <p:nvPr>
            <p:ph type="title"/>
          </p:nvPr>
        </p:nvSpPr>
        <p:spPr>
          <a:xfrm>
            <a:off x="628650" y="40931"/>
            <a:ext cx="7886700" cy="989084"/>
          </a:xfrm>
        </p:spPr>
        <p:txBody>
          <a:bodyPr>
            <a:normAutofit/>
          </a:bodyPr>
          <a:lstStyle/>
          <a:p>
            <a:r>
              <a:rPr lang="pt-BR" sz="4000" b="1" dirty="0"/>
              <a:t>Estimativa do impacto na </a:t>
            </a:r>
            <a:r>
              <a:rPr lang="pt-BR" sz="4000" dirty="0"/>
              <a:t>Sa</a:t>
            </a:r>
            <a:r>
              <a:rPr lang="pt-BR" sz="4000" b="1" dirty="0"/>
              <a:t>úde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ítulo 1"/>
          <p:cNvSpPr>
            <a:spLocks noGrp="1"/>
          </p:cNvSpPr>
          <p:nvPr>
            <p:ph type="title"/>
          </p:nvPr>
        </p:nvSpPr>
        <p:spPr>
          <a:xfrm>
            <a:off x="628650" y="40931"/>
            <a:ext cx="7886700" cy="1062656"/>
          </a:xfrm>
        </p:spPr>
        <p:txBody>
          <a:bodyPr>
            <a:noAutofit/>
          </a:bodyPr>
          <a:lstStyle/>
          <a:p>
            <a:pPr algn="ctr"/>
            <a:r>
              <a:rPr lang="pt-BR" altLang="pt-BR" sz="2400" b="1" dirty="0">
                <a:latin typeface="+mn-lt"/>
              </a:rPr>
              <a:t>Evolução da Despesa com Pessoal da União</a:t>
            </a:r>
            <a:br>
              <a:rPr lang="pt-BR" altLang="pt-BR" sz="2400" b="1" dirty="0">
                <a:latin typeface="+mn-lt"/>
              </a:rPr>
            </a:br>
            <a:r>
              <a:rPr lang="pt-BR" altLang="pt-BR" sz="2400" b="1" dirty="0">
                <a:latin typeface="+mn-lt"/>
              </a:rPr>
              <a:t>% da RCL e do PIB 2000 a 2015</a:t>
            </a:r>
          </a:p>
        </p:txBody>
      </p:sp>
      <p:sp>
        <p:nvSpPr>
          <p:cNvPr id="67588" name="CaixaDeTexto 6"/>
          <p:cNvSpPr txBox="1">
            <a:spLocks noChangeArrowheads="1"/>
          </p:cNvSpPr>
          <p:nvPr/>
        </p:nvSpPr>
        <p:spPr bwMode="auto">
          <a:xfrm>
            <a:off x="1647639" y="5494842"/>
            <a:ext cx="605670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pt-BR" altLang="pt-BR" sz="750" dirty="0"/>
              <a:t>Fonte: 2009/2010: SIAFI/STN;2011-2015: CONORFF/CD</a:t>
            </a:r>
          </a:p>
        </p:txBody>
      </p:sp>
      <p:pic>
        <p:nvPicPr>
          <p:cNvPr id="2054" name="Picture 6"/>
          <p:cNvPicPr>
            <a:picLocks noChangeAspect="1" noChangeArrowheads="1"/>
          </p:cNvPicPr>
          <p:nvPr/>
        </p:nvPicPr>
        <p:blipFill>
          <a:blip r:embed="rId3" cstate="print"/>
          <a:srcRect/>
          <a:stretch>
            <a:fillRect/>
          </a:stretch>
        </p:blipFill>
        <p:spPr bwMode="auto">
          <a:xfrm>
            <a:off x="452482" y="920224"/>
            <a:ext cx="8282140" cy="4566489"/>
          </a:xfrm>
          <a:prstGeom prst="rect">
            <a:avLst/>
          </a:prstGeom>
          <a:noFill/>
          <a:ln w="9525">
            <a:noFill/>
            <a:miter lim="800000"/>
            <a:headEnd/>
            <a:tailEnd/>
          </a:ln>
          <a:effectLst/>
        </p:spPr>
      </p:pic>
      <p:sp>
        <p:nvSpPr>
          <p:cNvPr id="10" name="CaixaDeTexto 9"/>
          <p:cNvSpPr txBox="1"/>
          <p:nvPr/>
        </p:nvSpPr>
        <p:spPr>
          <a:xfrm>
            <a:off x="628650" y="5786368"/>
            <a:ext cx="7886700" cy="830997"/>
          </a:xfrm>
          <a:prstGeom prst="rect">
            <a:avLst/>
          </a:prstGeom>
          <a:noFill/>
        </p:spPr>
        <p:txBody>
          <a:bodyPr wrap="square" rtlCol="0">
            <a:spAutoFit/>
          </a:bodyPr>
          <a:lstStyle/>
          <a:p>
            <a:pPr algn="ctr"/>
            <a:r>
              <a:rPr lang="pt-BR" sz="1600" b="1" dirty="0"/>
              <a:t>Se a Despesa com pessoal de 2004 (R$ 89 bilhões) fosse apenas reajustada pelo IPCA nos últimos 12 anos, em 2015 o gasto seria de apenas </a:t>
            </a:r>
            <a:r>
              <a:rPr lang="pt-BR" sz="1600" b="1" dirty="0">
                <a:solidFill>
                  <a:srgbClr val="FF0000"/>
                </a:solidFill>
              </a:rPr>
              <a:t>R$ 162,9 bilhões</a:t>
            </a:r>
            <a:r>
              <a:rPr lang="pt-BR" sz="1600" b="1" dirty="0"/>
              <a:t>, contra o que foi efetivamente gasto de </a:t>
            </a:r>
            <a:r>
              <a:rPr lang="pt-BR" sz="1600" b="1" dirty="0">
                <a:solidFill>
                  <a:srgbClr val="FF0000"/>
                </a:solidFill>
              </a:rPr>
              <a:t>R$ 235,5 bilhões</a:t>
            </a:r>
          </a:p>
        </p:txBody>
      </p:sp>
    </p:spTree>
    <p:extLst>
      <p:ext uri="{BB962C8B-B14F-4D97-AF65-F5344CB8AC3E}">
        <p14:creationId xmlns:p14="http://schemas.microsoft.com/office/powerpoint/2010/main" val="115404845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40930"/>
            <a:ext cx="7886700" cy="1073167"/>
          </a:xfrm>
        </p:spPr>
        <p:txBody>
          <a:bodyPr/>
          <a:lstStyle/>
          <a:p>
            <a:pPr algn="ctr"/>
            <a:r>
              <a:rPr lang="pt-BR" dirty="0"/>
              <a:t>PLDO 2017</a:t>
            </a:r>
          </a:p>
        </p:txBody>
      </p:sp>
      <p:sp>
        <p:nvSpPr>
          <p:cNvPr id="3" name="Espaço Reservado para Conteúdo 2"/>
          <p:cNvSpPr>
            <a:spLocks noGrp="1"/>
          </p:cNvSpPr>
          <p:nvPr>
            <p:ph idx="1"/>
          </p:nvPr>
        </p:nvSpPr>
        <p:spPr>
          <a:xfrm>
            <a:off x="628650" y="1124607"/>
            <a:ext cx="7886700" cy="5052356"/>
          </a:xfrm>
        </p:spPr>
        <p:txBody>
          <a:bodyPr>
            <a:noAutofit/>
          </a:bodyPr>
          <a:lstStyle/>
          <a:p>
            <a:pPr>
              <a:buNone/>
            </a:pPr>
            <a:r>
              <a:rPr lang="pt-BR" sz="1000" dirty="0"/>
              <a:t>Art. 3º A elaboração e a aprovação do Projeto de Lei Orçamentária de 2017 terão como limite para a despesa primária total dos Orçamentos Fiscal e da Seguridade Social a previsão dos pagamentos desse tipo de despesa a serem efetuados em 2016, corrigida pela estimativa proposta pelo Poder Executivo da variação, para o período de janeiro a dezembro deste mesmo ano, do Índice Nacional de Preços ao Consumidor Amplo – IPCA.</a:t>
            </a:r>
          </a:p>
          <a:p>
            <a:pPr>
              <a:buNone/>
            </a:pPr>
            <a:r>
              <a:rPr lang="pt-BR" sz="1000" dirty="0"/>
              <a:t>............................................................................</a:t>
            </a:r>
          </a:p>
          <a:p>
            <a:pPr>
              <a:buNone/>
            </a:pPr>
            <a:r>
              <a:rPr lang="pt-BR" sz="1100" b="1" dirty="0"/>
              <a:t>§ 2º A execução da lei orçamentária de 2017 terá como limite a despesa primária efetivamente paga em 2016, nela incluídos os restos a pagar pagos, corrigida pela variação acumulada, de janeiro a dezembro de 2016, do IPCA publicado pelo Instituto Brasileiro de Geografia e Estatística – IBGE, assegurado montante mínimo de pagamento das despesas classificadas com o código de grupo de natureza da despesa 4 (GND 4)  [INVESTIMENTOS] em montante igual ao efetivamente pago em 2016, incluídos os restos a pagar, corrigido pela variação do IPCA acumulada de janeiro a dezembro de 2016. </a:t>
            </a:r>
          </a:p>
          <a:p>
            <a:pPr>
              <a:buNone/>
            </a:pPr>
            <a:r>
              <a:rPr lang="pt-BR" sz="1000" dirty="0"/>
              <a:t>§ 3º No cálculo dos limites a que se referem o caput e o § 2º, assim como para fins de verificação do seu cumprimento, não se incluem:</a:t>
            </a:r>
          </a:p>
          <a:p>
            <a:pPr>
              <a:buNone/>
            </a:pPr>
            <a:r>
              <a:rPr lang="pt-BR" sz="1000" dirty="0"/>
              <a:t>I - transferências constitucionais estabelecidas pelos art. 20, § 1º, art. 157 a art. 159 e art. 212, § 6º, e as despesas referentes ao art. 21, caput, inciso XIV, todos da Constituição, e as complementações de que trata o art. 60, caput, inciso V, do Ato das Disposições Constitucionais Transitórias – ADCT; </a:t>
            </a:r>
          </a:p>
          <a:p>
            <a:pPr>
              <a:buNone/>
            </a:pPr>
            <a:r>
              <a:rPr lang="pt-BR" sz="1000" dirty="0"/>
              <a:t>II – despesas extraordinárias pagas pelo Poder Executivo na forma do § 3º do art. 167 da Constituição;</a:t>
            </a:r>
          </a:p>
          <a:p>
            <a:pPr>
              <a:buNone/>
            </a:pPr>
            <a:r>
              <a:rPr lang="pt-BR" sz="1000" dirty="0"/>
              <a:t>III - despesas com a realização de eleições pela justiça eleitoral; </a:t>
            </a:r>
          </a:p>
          <a:p>
            <a:pPr>
              <a:buNone/>
            </a:pPr>
            <a:r>
              <a:rPr lang="pt-BR" sz="1000" dirty="0"/>
              <a:t>IV - outras transferências obrigatórias derivadas de lei que sejam apuradas em função de receita vinculadas; e </a:t>
            </a:r>
          </a:p>
          <a:p>
            <a:pPr>
              <a:buNone/>
            </a:pPr>
            <a:r>
              <a:rPr lang="pt-BR" sz="1000" dirty="0"/>
              <a:t>V - despesas com aumento de capital de empresas estatais não dependentes. </a:t>
            </a:r>
          </a:p>
          <a:p>
            <a:pPr>
              <a:buNone/>
            </a:pPr>
            <a:r>
              <a:rPr lang="pt-BR" sz="1000" dirty="0"/>
              <a:t>§ 4º Caso seja verificado, no relatório de que trata o art. 116, relativo ao segundo quadrimestre, que o déficit primário do exercício de 2017 será inferior à meta dos Orçamentos Fiscal e da Seguridade Social da União referida no art. 2º, a diferença</a:t>
            </a:r>
            <a:r>
              <a:rPr lang="pt-BR" sz="1400" b="1" dirty="0"/>
              <a:t>, vedado o aumento de despesas de custeio</a:t>
            </a:r>
            <a:r>
              <a:rPr lang="pt-BR" sz="1000" dirty="0"/>
              <a:t>, será direcionada para: </a:t>
            </a:r>
          </a:p>
          <a:p>
            <a:pPr>
              <a:buNone/>
            </a:pPr>
            <a:r>
              <a:rPr lang="pt-BR" sz="1400" b="1" dirty="0"/>
              <a:t>I - redução do endividamento público;</a:t>
            </a:r>
          </a:p>
          <a:p>
            <a:pPr>
              <a:buNone/>
            </a:pPr>
            <a:r>
              <a:rPr lang="pt-BR" sz="1000" dirty="0"/>
              <a:t> II - pagamento de restos a pagar de investimentos; e</a:t>
            </a:r>
          </a:p>
          <a:p>
            <a:pPr>
              <a:buNone/>
            </a:pPr>
            <a:r>
              <a:rPr lang="pt-BR" sz="1000" dirty="0"/>
              <a:t> III - transferências previstas no inciso XIV do art. 12 [AUXILIO FINANCEIRO A ESTADOS E MUNICIPIOS PARA FOMENTO A EXPORTAÇÕES], limitadas à variação do índice oficial de inflação acumulado de janeiro a dezembro de 2016.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dirty="0">
                <a:solidFill>
                  <a:srgbClr val="000000"/>
                </a:solidFill>
                <a:latin typeface="Calibri" panose="020F0502020204030204" pitchFamily="34" charset="0"/>
              </a:rPr>
              <a:t>Comparação de Gastos Sociais 2003 a 2015 – Executado - com e sem PEC 241/2016</a:t>
            </a:r>
            <a:endParaRPr lang="pt-BR" sz="2800"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375931960"/>
              </p:ext>
            </p:extLst>
          </p:nvPr>
        </p:nvGraphicFramePr>
        <p:xfrm>
          <a:off x="628650" y="1509827"/>
          <a:ext cx="7886700" cy="4221244"/>
        </p:xfrm>
        <a:graphic>
          <a:graphicData uri="http://schemas.openxmlformats.org/drawingml/2006/table">
            <a:tbl>
              <a:tblPr firstRow="1" bandRow="1">
                <a:tableStyleId>{5C22544A-7EE6-4342-B048-85BDC9FD1C3A}</a:tableStyleId>
              </a:tblPr>
              <a:tblGrid>
                <a:gridCol w="2784401">
                  <a:extLst>
                    <a:ext uri="{9D8B030D-6E8A-4147-A177-3AD203B41FA5}">
                      <a16:colId xmlns:a16="http://schemas.microsoft.com/office/drawing/2014/main" xmlns="" val="1765249188"/>
                    </a:ext>
                  </a:extLst>
                </a:gridCol>
                <a:gridCol w="1786270">
                  <a:extLst>
                    <a:ext uri="{9D8B030D-6E8A-4147-A177-3AD203B41FA5}">
                      <a16:colId xmlns:a16="http://schemas.microsoft.com/office/drawing/2014/main" xmlns="" val="2578007437"/>
                    </a:ext>
                  </a:extLst>
                </a:gridCol>
                <a:gridCol w="1733107">
                  <a:extLst>
                    <a:ext uri="{9D8B030D-6E8A-4147-A177-3AD203B41FA5}">
                      <a16:colId xmlns:a16="http://schemas.microsoft.com/office/drawing/2014/main" xmlns="" val="1089265194"/>
                    </a:ext>
                  </a:extLst>
                </a:gridCol>
                <a:gridCol w="1582922">
                  <a:extLst>
                    <a:ext uri="{9D8B030D-6E8A-4147-A177-3AD203B41FA5}">
                      <a16:colId xmlns:a16="http://schemas.microsoft.com/office/drawing/2014/main" xmlns="" val="2449576746"/>
                    </a:ext>
                  </a:extLst>
                </a:gridCol>
              </a:tblGrid>
              <a:tr h="386953">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3200" b="1" i="0" u="none" strike="noStrike" dirty="0">
                          <a:solidFill>
                            <a:srgbClr val="000000"/>
                          </a:solidFill>
                          <a:effectLst/>
                          <a:latin typeface="Calibri" panose="020F0502020204030204" pitchFamily="34" charset="0"/>
                        </a:rPr>
                        <a:t>Valores agregados de 2003 a 2015</a:t>
                      </a:r>
                    </a:p>
                    <a:p>
                      <a:pPr marL="0" marR="0" lvl="0" indent="0" algn="ctr" defTabSz="914400" rtl="0" eaLnBrk="1" fontAlgn="ctr" latinLnBrk="0" hangingPunct="1">
                        <a:lnSpc>
                          <a:spcPct val="100000"/>
                        </a:lnSpc>
                        <a:spcBef>
                          <a:spcPts val="0"/>
                        </a:spcBef>
                        <a:spcAft>
                          <a:spcPts val="0"/>
                        </a:spcAft>
                        <a:buClrTx/>
                        <a:buSzTx/>
                        <a:buFontTx/>
                        <a:buNone/>
                        <a:tabLst/>
                        <a:defRPr/>
                      </a:pPr>
                      <a:r>
                        <a:rPr lang="pt-BR" sz="3200" b="1" i="0" u="none" strike="noStrike" dirty="0">
                          <a:solidFill>
                            <a:srgbClr val="000000"/>
                          </a:solidFill>
                          <a:effectLst/>
                          <a:latin typeface="Calibri" panose="020F0502020204030204" pitchFamily="34" charset="0"/>
                        </a:rPr>
                        <a:t>em R$ Bilhões</a:t>
                      </a:r>
                    </a:p>
                  </a:txBody>
                  <a:tcPr marL="942975" marR="9525" marT="9525"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3966947584"/>
                  </a:ext>
                </a:extLst>
              </a:tr>
              <a:tr h="534711">
                <a:tc>
                  <a:txBody>
                    <a:bodyPr/>
                    <a:lstStyle/>
                    <a:p>
                      <a:pPr algn="ctr" fontAlgn="ctr"/>
                      <a:r>
                        <a:rPr lang="pt-BR" sz="2000" b="1" i="0" u="none" strike="noStrike" dirty="0">
                          <a:solidFill>
                            <a:srgbClr val="000000"/>
                          </a:solidFill>
                          <a:effectLst/>
                          <a:latin typeface="Calibri" panose="020F0502020204030204" pitchFamily="34" charset="0"/>
                        </a:rPr>
                        <a:t>Áreas</a:t>
                      </a:r>
                    </a:p>
                  </a:txBody>
                  <a:tcPr marL="9525" marR="9525" marT="9525" marB="0" anchor="ctr"/>
                </a:tc>
                <a:tc>
                  <a:txBody>
                    <a:bodyPr/>
                    <a:lstStyle/>
                    <a:p>
                      <a:pPr algn="ctr" fontAlgn="ctr"/>
                      <a:r>
                        <a:rPr lang="pt-BR" sz="2000" b="1" i="0" u="none" strike="noStrike" dirty="0">
                          <a:solidFill>
                            <a:srgbClr val="000000"/>
                          </a:solidFill>
                          <a:effectLst/>
                          <a:latin typeface="Calibri" panose="020F0502020204030204" pitchFamily="34" charset="0"/>
                        </a:rPr>
                        <a:t>Gastos efetivos</a:t>
                      </a:r>
                    </a:p>
                  </a:txBody>
                  <a:tcPr marL="9525" marR="9525" marT="9525" marB="0" anchor="ctr"/>
                </a:tc>
                <a:tc>
                  <a:txBody>
                    <a:bodyPr/>
                    <a:lstStyle/>
                    <a:p>
                      <a:pPr algn="ctr" fontAlgn="ctr"/>
                      <a:r>
                        <a:rPr lang="pt-BR" sz="2000" b="1" i="0" u="none" strike="noStrike" dirty="0">
                          <a:solidFill>
                            <a:srgbClr val="000000"/>
                          </a:solidFill>
                          <a:effectLst/>
                          <a:latin typeface="Calibri" panose="020F0502020204030204" pitchFamily="34" charset="0"/>
                        </a:rPr>
                        <a:t>Simulação com PEC 241</a:t>
                      </a:r>
                    </a:p>
                  </a:txBody>
                  <a:tcPr marL="9525" marR="9525" marT="9525" marB="0" anchor="ctr"/>
                </a:tc>
                <a:tc>
                  <a:txBody>
                    <a:bodyPr/>
                    <a:lstStyle/>
                    <a:p>
                      <a:pPr algn="ctr" fontAlgn="ctr"/>
                      <a:r>
                        <a:rPr lang="pt-BR" sz="2000" b="1" i="0" u="none" strike="noStrike" dirty="0">
                          <a:solidFill>
                            <a:srgbClr val="000000"/>
                          </a:solidFill>
                          <a:effectLst/>
                          <a:latin typeface="Calibri" panose="020F0502020204030204" pitchFamily="34" charset="0"/>
                        </a:rPr>
                        <a:t>Diferença</a:t>
                      </a:r>
                    </a:p>
                  </a:txBody>
                  <a:tcPr marL="9525" marR="9525" marT="9525" marB="0" anchor="ctr"/>
                </a:tc>
                <a:extLst>
                  <a:ext uri="{0D108BD9-81ED-4DB2-BD59-A6C34878D82A}">
                    <a16:rowId xmlns:a16="http://schemas.microsoft.com/office/drawing/2014/main" xmlns="" val="2651697171"/>
                  </a:ext>
                </a:extLst>
              </a:tr>
              <a:tr h="386953">
                <a:tc>
                  <a:txBody>
                    <a:bodyPr/>
                    <a:lstStyle/>
                    <a:p>
                      <a:pPr algn="l" fontAlgn="ctr"/>
                      <a:r>
                        <a:rPr lang="pt-BR" sz="2000" b="0" i="0" u="none" strike="noStrike">
                          <a:solidFill>
                            <a:srgbClr val="000000"/>
                          </a:solidFill>
                          <a:effectLst/>
                          <a:latin typeface="Calibri" panose="020F0502020204030204" pitchFamily="34" charset="0"/>
                        </a:rPr>
                        <a:t>Assistência Social</a:t>
                      </a:r>
                    </a:p>
                  </a:txBody>
                  <a:tcPr marL="9525" marR="9525" marT="9525" marB="0" anchor="ctr"/>
                </a:tc>
                <a:tc>
                  <a:txBody>
                    <a:bodyPr/>
                    <a:lstStyle/>
                    <a:p>
                      <a:pPr algn="ctr" fontAlgn="ctr"/>
                      <a:r>
                        <a:rPr lang="pt-BR" sz="2000" b="0" i="0" u="none" strike="noStrike">
                          <a:solidFill>
                            <a:srgbClr val="000000"/>
                          </a:solidFill>
                          <a:effectLst/>
                          <a:latin typeface="Calibri" panose="020F0502020204030204" pitchFamily="34" charset="0"/>
                        </a:rPr>
                        <a:t>              638,51 </a:t>
                      </a:r>
                    </a:p>
                  </a:txBody>
                  <a:tcPr marL="9525" marR="9525" marT="9525" marB="0" anchor="ctr"/>
                </a:tc>
                <a:tc>
                  <a:txBody>
                    <a:bodyPr/>
                    <a:lstStyle/>
                    <a:p>
                      <a:pPr algn="ctr" fontAlgn="ctr"/>
                      <a:r>
                        <a:rPr lang="pt-BR" sz="2000" b="0" i="0" u="none" strike="noStrike" dirty="0">
                          <a:solidFill>
                            <a:srgbClr val="000000"/>
                          </a:solidFill>
                          <a:effectLst/>
                          <a:latin typeface="Calibri" panose="020F0502020204030204" pitchFamily="34" charset="0"/>
                        </a:rPr>
                        <a:t>         200,83 </a:t>
                      </a:r>
                    </a:p>
                  </a:txBody>
                  <a:tcPr marL="9525" marR="9525" marT="9525" marB="0" anchor="ctr"/>
                </a:tc>
                <a:tc>
                  <a:txBody>
                    <a:bodyPr/>
                    <a:lstStyle/>
                    <a:p>
                      <a:pPr algn="ctr" fontAlgn="ctr"/>
                      <a:r>
                        <a:rPr lang="pt-BR" sz="2000" b="0" i="0" u="none" strike="noStrike">
                          <a:solidFill>
                            <a:srgbClr val="000000"/>
                          </a:solidFill>
                          <a:effectLst/>
                          <a:latin typeface="Calibri" panose="020F0502020204030204" pitchFamily="34" charset="0"/>
                        </a:rPr>
                        <a:t>-68.5%</a:t>
                      </a:r>
                    </a:p>
                  </a:txBody>
                  <a:tcPr marL="9525" marR="9525" marT="9525" marB="0" anchor="ctr"/>
                </a:tc>
                <a:extLst>
                  <a:ext uri="{0D108BD9-81ED-4DB2-BD59-A6C34878D82A}">
                    <a16:rowId xmlns:a16="http://schemas.microsoft.com/office/drawing/2014/main" xmlns="" val="422715971"/>
                  </a:ext>
                </a:extLst>
              </a:tr>
              <a:tr h="534711">
                <a:tc>
                  <a:txBody>
                    <a:bodyPr/>
                    <a:lstStyle/>
                    <a:p>
                      <a:pPr algn="l" fontAlgn="ctr"/>
                      <a:r>
                        <a:rPr lang="pt-BR" sz="2000" b="0" i="0" u="none" strike="noStrike">
                          <a:solidFill>
                            <a:srgbClr val="000000"/>
                          </a:solidFill>
                          <a:effectLst/>
                          <a:latin typeface="Calibri" panose="020F0502020204030204" pitchFamily="34" charset="0"/>
                        </a:rPr>
                        <a:t>Educação e Cultura</a:t>
                      </a:r>
                    </a:p>
                  </a:txBody>
                  <a:tcPr marL="9525" marR="9525" marT="9525" marB="0" anchor="ctr"/>
                </a:tc>
                <a:tc>
                  <a:txBody>
                    <a:bodyPr/>
                    <a:lstStyle/>
                    <a:p>
                      <a:pPr algn="ctr" fontAlgn="ctr"/>
                      <a:r>
                        <a:rPr lang="pt-BR" sz="2000" b="0" i="0" u="none" strike="noStrike">
                          <a:solidFill>
                            <a:srgbClr val="000000"/>
                          </a:solidFill>
                          <a:effectLst/>
                          <a:latin typeface="Calibri" panose="020F0502020204030204" pitchFamily="34" charset="0"/>
                        </a:rPr>
                        <a:t>           1.140,14 </a:t>
                      </a:r>
                    </a:p>
                  </a:txBody>
                  <a:tcPr marL="9525" marR="9525" marT="9525" marB="0" anchor="ctr"/>
                </a:tc>
                <a:tc>
                  <a:txBody>
                    <a:bodyPr/>
                    <a:lstStyle/>
                    <a:p>
                      <a:pPr algn="ctr" fontAlgn="ctr"/>
                      <a:r>
                        <a:rPr lang="pt-BR" sz="2000" b="0" i="0" u="none" strike="noStrike" dirty="0">
                          <a:solidFill>
                            <a:srgbClr val="000000"/>
                          </a:solidFill>
                          <a:effectLst/>
                          <a:latin typeface="Calibri" panose="020F0502020204030204" pitchFamily="34" charset="0"/>
                        </a:rPr>
                        <a:t>         686,20 </a:t>
                      </a:r>
                    </a:p>
                  </a:txBody>
                  <a:tcPr marL="9525" marR="9525" marT="9525" marB="0" anchor="ctr"/>
                </a:tc>
                <a:tc>
                  <a:txBody>
                    <a:bodyPr/>
                    <a:lstStyle/>
                    <a:p>
                      <a:pPr algn="ctr" fontAlgn="ctr"/>
                      <a:r>
                        <a:rPr lang="pt-BR" sz="2000" b="0" i="0" u="none" strike="noStrike">
                          <a:solidFill>
                            <a:srgbClr val="000000"/>
                          </a:solidFill>
                          <a:effectLst/>
                          <a:latin typeface="Calibri" panose="020F0502020204030204" pitchFamily="34" charset="0"/>
                        </a:rPr>
                        <a:t>-39.8%</a:t>
                      </a:r>
                    </a:p>
                  </a:txBody>
                  <a:tcPr marL="9525" marR="9525" marT="9525" marB="0" anchor="ctr"/>
                </a:tc>
                <a:extLst>
                  <a:ext uri="{0D108BD9-81ED-4DB2-BD59-A6C34878D82A}">
                    <a16:rowId xmlns:a16="http://schemas.microsoft.com/office/drawing/2014/main" xmlns="" val="1884872168"/>
                  </a:ext>
                </a:extLst>
              </a:tr>
              <a:tr h="386953">
                <a:tc>
                  <a:txBody>
                    <a:bodyPr/>
                    <a:lstStyle/>
                    <a:p>
                      <a:pPr algn="l" fontAlgn="ctr"/>
                      <a:r>
                        <a:rPr lang="pt-BR" sz="2000" b="0" i="0" u="none" strike="noStrike" dirty="0">
                          <a:solidFill>
                            <a:srgbClr val="000000"/>
                          </a:solidFill>
                          <a:effectLst/>
                          <a:latin typeface="Calibri" panose="020F0502020204030204" pitchFamily="34" charset="0"/>
                        </a:rPr>
                        <a:t>Saúde</a:t>
                      </a:r>
                    </a:p>
                  </a:txBody>
                  <a:tcPr marL="9525" marR="9525" marT="9525" marB="0" anchor="ctr"/>
                </a:tc>
                <a:tc>
                  <a:txBody>
                    <a:bodyPr/>
                    <a:lstStyle/>
                    <a:p>
                      <a:pPr algn="ctr" fontAlgn="ctr"/>
                      <a:r>
                        <a:rPr lang="pt-BR" sz="2000" b="0" i="0" u="none" strike="noStrike">
                          <a:solidFill>
                            <a:srgbClr val="000000"/>
                          </a:solidFill>
                          <a:effectLst/>
                          <a:latin typeface="Calibri" panose="020F0502020204030204" pitchFamily="34" charset="0"/>
                        </a:rPr>
                        <a:t>              955,08 </a:t>
                      </a:r>
                    </a:p>
                  </a:txBody>
                  <a:tcPr marL="9525" marR="9525" marT="9525" marB="0" anchor="ctr"/>
                </a:tc>
                <a:tc>
                  <a:txBody>
                    <a:bodyPr/>
                    <a:lstStyle/>
                    <a:p>
                      <a:pPr algn="ctr" fontAlgn="ctr"/>
                      <a:r>
                        <a:rPr lang="pt-BR" sz="2000" b="0" i="0" u="none" strike="noStrike" dirty="0">
                          <a:solidFill>
                            <a:srgbClr val="000000"/>
                          </a:solidFill>
                          <a:effectLst/>
                          <a:latin typeface="Calibri" panose="020F0502020204030204" pitchFamily="34" charset="0"/>
                        </a:rPr>
                        <a:t>         701,60 </a:t>
                      </a:r>
                    </a:p>
                  </a:txBody>
                  <a:tcPr marL="9525" marR="9525" marT="9525" marB="0" anchor="ctr"/>
                </a:tc>
                <a:tc>
                  <a:txBody>
                    <a:bodyPr/>
                    <a:lstStyle/>
                    <a:p>
                      <a:pPr algn="ctr" fontAlgn="ctr"/>
                      <a:r>
                        <a:rPr lang="pt-BR" sz="2000" b="0" i="0" u="none" strike="noStrike" dirty="0">
                          <a:solidFill>
                            <a:srgbClr val="000000"/>
                          </a:solidFill>
                          <a:effectLst/>
                          <a:latin typeface="Calibri" panose="020F0502020204030204" pitchFamily="34" charset="0"/>
                        </a:rPr>
                        <a:t>-26.5%</a:t>
                      </a:r>
                    </a:p>
                  </a:txBody>
                  <a:tcPr marL="9525" marR="9525" marT="9525" marB="0" anchor="ctr"/>
                </a:tc>
                <a:extLst>
                  <a:ext uri="{0D108BD9-81ED-4DB2-BD59-A6C34878D82A}">
                    <a16:rowId xmlns:a16="http://schemas.microsoft.com/office/drawing/2014/main" xmlns="" val="2433403087"/>
                  </a:ext>
                </a:extLst>
              </a:tr>
              <a:tr h="386953">
                <a:tc>
                  <a:txBody>
                    <a:bodyPr/>
                    <a:lstStyle/>
                    <a:p>
                      <a:pPr algn="l" fontAlgn="ctr"/>
                      <a:r>
                        <a:rPr lang="pt-BR" sz="2000" b="0" i="0" u="none" strike="noStrike">
                          <a:solidFill>
                            <a:srgbClr val="000000"/>
                          </a:solidFill>
                          <a:effectLst/>
                          <a:latin typeface="Calibri" panose="020F0502020204030204" pitchFamily="34" charset="0"/>
                        </a:rPr>
                        <a:t>Previdência</a:t>
                      </a:r>
                    </a:p>
                  </a:txBody>
                  <a:tcPr marL="9525" marR="9525" marT="9525" marB="0" anchor="ctr"/>
                </a:tc>
                <a:tc>
                  <a:txBody>
                    <a:bodyPr/>
                    <a:lstStyle/>
                    <a:p>
                      <a:pPr algn="ctr" fontAlgn="ctr"/>
                      <a:r>
                        <a:rPr lang="pt-BR" sz="2000" b="0" i="0" u="none" strike="noStrike">
                          <a:solidFill>
                            <a:srgbClr val="000000"/>
                          </a:solidFill>
                          <a:effectLst/>
                          <a:latin typeface="Calibri" panose="020F0502020204030204" pitchFamily="34" charset="0"/>
                        </a:rPr>
                        <a:t>           5.220,90 </a:t>
                      </a:r>
                    </a:p>
                  </a:txBody>
                  <a:tcPr marL="9525" marR="9525" marT="9525" marB="0" anchor="ctr"/>
                </a:tc>
                <a:tc>
                  <a:txBody>
                    <a:bodyPr/>
                    <a:lstStyle/>
                    <a:p>
                      <a:pPr algn="ctr" fontAlgn="ctr"/>
                      <a:r>
                        <a:rPr lang="pt-BR" sz="2000" b="0" i="0" u="none" strike="noStrike">
                          <a:solidFill>
                            <a:srgbClr val="000000"/>
                          </a:solidFill>
                          <a:effectLst/>
                          <a:latin typeface="Calibri" panose="020F0502020204030204" pitchFamily="34" charset="0"/>
                        </a:rPr>
                        <a:t>     3.519,11 </a:t>
                      </a:r>
                    </a:p>
                  </a:txBody>
                  <a:tcPr marL="9525" marR="9525" marT="9525" marB="0" anchor="ctr"/>
                </a:tc>
                <a:tc>
                  <a:txBody>
                    <a:bodyPr/>
                    <a:lstStyle/>
                    <a:p>
                      <a:pPr algn="ctr" fontAlgn="ctr"/>
                      <a:r>
                        <a:rPr lang="pt-BR" sz="2000" b="0" i="0" u="none" strike="noStrike" dirty="0">
                          <a:solidFill>
                            <a:srgbClr val="000000"/>
                          </a:solidFill>
                          <a:effectLst/>
                          <a:latin typeface="Calibri" panose="020F0502020204030204" pitchFamily="34" charset="0"/>
                        </a:rPr>
                        <a:t>-32.6%</a:t>
                      </a:r>
                    </a:p>
                  </a:txBody>
                  <a:tcPr marL="9525" marR="9525" marT="9525" marB="0" anchor="ctr"/>
                </a:tc>
                <a:extLst>
                  <a:ext uri="{0D108BD9-81ED-4DB2-BD59-A6C34878D82A}">
                    <a16:rowId xmlns:a16="http://schemas.microsoft.com/office/drawing/2014/main" xmlns="" val="3867760157"/>
                  </a:ext>
                </a:extLst>
              </a:tr>
              <a:tr h="534711">
                <a:tc>
                  <a:txBody>
                    <a:bodyPr/>
                    <a:lstStyle/>
                    <a:p>
                      <a:pPr algn="l" fontAlgn="ctr"/>
                      <a:r>
                        <a:rPr lang="pt-BR" sz="2000" b="0" i="0" u="none" strike="noStrike" dirty="0">
                          <a:solidFill>
                            <a:srgbClr val="000000"/>
                          </a:solidFill>
                          <a:effectLst/>
                          <a:latin typeface="Calibri" panose="020F0502020204030204" pitchFamily="34" charset="0"/>
                        </a:rPr>
                        <a:t>Gasto Social Federal Total</a:t>
                      </a:r>
                    </a:p>
                  </a:txBody>
                  <a:tcPr marL="9525" marR="9525" marT="9525" marB="0" anchor="ctr"/>
                </a:tc>
                <a:tc>
                  <a:txBody>
                    <a:bodyPr/>
                    <a:lstStyle/>
                    <a:p>
                      <a:pPr algn="ctr" fontAlgn="ctr"/>
                      <a:r>
                        <a:rPr lang="pt-BR" sz="2000" b="0" i="0" u="none" strike="noStrike">
                          <a:solidFill>
                            <a:srgbClr val="000000"/>
                          </a:solidFill>
                          <a:effectLst/>
                          <a:latin typeface="Calibri" panose="020F0502020204030204" pitchFamily="34" charset="0"/>
                        </a:rPr>
                        <a:t>           8.689,98 </a:t>
                      </a:r>
                    </a:p>
                  </a:txBody>
                  <a:tcPr marL="9525" marR="9525" marT="9525" marB="0" anchor="ctr"/>
                </a:tc>
                <a:tc>
                  <a:txBody>
                    <a:bodyPr/>
                    <a:lstStyle/>
                    <a:p>
                      <a:pPr algn="ctr" fontAlgn="ctr"/>
                      <a:r>
                        <a:rPr lang="pt-BR" sz="2000" b="0" i="0" u="none" strike="noStrike">
                          <a:solidFill>
                            <a:srgbClr val="000000"/>
                          </a:solidFill>
                          <a:effectLst/>
                          <a:latin typeface="Calibri" panose="020F0502020204030204" pitchFamily="34" charset="0"/>
                        </a:rPr>
                        <a:t>     5.481,39 </a:t>
                      </a:r>
                    </a:p>
                  </a:txBody>
                  <a:tcPr marL="9525" marR="9525" marT="9525" marB="0" anchor="ctr"/>
                </a:tc>
                <a:tc>
                  <a:txBody>
                    <a:bodyPr/>
                    <a:lstStyle/>
                    <a:p>
                      <a:pPr algn="ctr" fontAlgn="ctr"/>
                      <a:r>
                        <a:rPr lang="pt-BR" sz="2000" b="0" i="0" u="none" strike="noStrike" dirty="0">
                          <a:solidFill>
                            <a:srgbClr val="000000"/>
                          </a:solidFill>
                          <a:effectLst/>
                          <a:latin typeface="Calibri" panose="020F0502020204030204" pitchFamily="34" charset="0"/>
                        </a:rPr>
                        <a:t>-36.9%</a:t>
                      </a:r>
                    </a:p>
                  </a:txBody>
                  <a:tcPr marL="9525" marR="9525" marT="9525" marB="0" anchor="ctr"/>
                </a:tc>
                <a:extLst>
                  <a:ext uri="{0D108BD9-81ED-4DB2-BD59-A6C34878D82A}">
                    <a16:rowId xmlns:a16="http://schemas.microsoft.com/office/drawing/2014/main" xmlns="" val="14246992"/>
                  </a:ext>
                </a:extLst>
              </a:tr>
              <a:tr h="386953">
                <a:tc>
                  <a:txBody>
                    <a:bodyPr/>
                    <a:lstStyle/>
                    <a:p>
                      <a:pPr algn="l" rtl="0" fontAlgn="ctr"/>
                      <a:r>
                        <a:rPr lang="pt-BR" sz="2000" b="0" i="0" u="none" strike="noStrike" dirty="0" err="1">
                          <a:solidFill>
                            <a:srgbClr val="000000"/>
                          </a:solidFill>
                          <a:effectLst/>
                          <a:latin typeface="Calibri" panose="020F0502020204030204" pitchFamily="34" charset="0"/>
                        </a:rPr>
                        <a:t>Fonte:STN</a:t>
                      </a:r>
                      <a:r>
                        <a:rPr lang="pt-BR" sz="2000" b="0" i="0" u="none" strike="noStrike" dirty="0">
                          <a:solidFill>
                            <a:srgbClr val="000000"/>
                          </a:solidFill>
                          <a:effectLst/>
                          <a:latin typeface="Calibri" panose="020F0502020204030204" pitchFamily="34" charset="0"/>
                        </a:rPr>
                        <a:t>/MF</a:t>
                      </a:r>
                    </a:p>
                  </a:txBody>
                  <a:tcPr marL="9525" marR="9525" marT="9525" marB="0" anchor="ctr"/>
                </a:tc>
                <a:tc>
                  <a:txBody>
                    <a:bodyPr/>
                    <a:lstStyle/>
                    <a:p>
                      <a:pPr algn="ctr" fontAlgn="b"/>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pt-B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pt-B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291184701"/>
                  </a:ext>
                </a:extLst>
              </a:tr>
            </a:tbl>
          </a:graphicData>
        </a:graphic>
      </p:graphicFrame>
    </p:spTree>
    <p:extLst>
      <p:ext uri="{BB962C8B-B14F-4D97-AF65-F5344CB8AC3E}">
        <p14:creationId xmlns:p14="http://schemas.microsoft.com/office/powerpoint/2010/main" val="29895278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42338" name="Picture 2"/>
          <p:cNvPicPr>
            <a:picLocks noChangeAspect="1" noChangeArrowheads="1"/>
          </p:cNvPicPr>
          <p:nvPr/>
        </p:nvPicPr>
        <p:blipFill>
          <a:blip r:embed="rId3" cstate="print"/>
          <a:srcRect/>
          <a:stretch>
            <a:fillRect/>
          </a:stretch>
        </p:blipFill>
        <p:spPr bwMode="auto">
          <a:xfrm>
            <a:off x="0" y="136635"/>
            <a:ext cx="8820150" cy="5543550"/>
          </a:xfrm>
          <a:prstGeom prst="rect">
            <a:avLst/>
          </a:prstGeom>
          <a:noFill/>
          <a:ln w="9525">
            <a:noFill/>
            <a:miter lim="800000"/>
            <a:headEnd/>
            <a:tailEnd/>
          </a:ln>
        </p:spPr>
      </p:pic>
      <p:sp>
        <p:nvSpPr>
          <p:cNvPr id="5" name="CaixaDeTexto 4"/>
          <p:cNvSpPr txBox="1"/>
          <p:nvPr/>
        </p:nvSpPr>
        <p:spPr>
          <a:xfrm>
            <a:off x="1292773" y="6369269"/>
            <a:ext cx="6337738" cy="307777"/>
          </a:xfrm>
          <a:prstGeom prst="rect">
            <a:avLst/>
          </a:prstGeom>
          <a:noFill/>
        </p:spPr>
        <p:txBody>
          <a:bodyPr wrap="square" rtlCol="0">
            <a:spAutoFit/>
          </a:bodyPr>
          <a:lstStyle/>
          <a:p>
            <a:r>
              <a:rPr lang="pt-BR" sz="1400" dirty="0"/>
              <a:t>FONTE: ROSSI, Pedro.  Apresentação em Audiência Pública na CAE/SF em 16.08.2016.</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Enquanto isso...</a:t>
            </a:r>
          </a:p>
        </p:txBody>
      </p:sp>
      <p:sp>
        <p:nvSpPr>
          <p:cNvPr id="3" name="Espaço Reservado para Conteúdo 2"/>
          <p:cNvSpPr>
            <a:spLocks noGrp="1"/>
          </p:cNvSpPr>
          <p:nvPr>
            <p:ph idx="1"/>
          </p:nvPr>
        </p:nvSpPr>
        <p:spPr/>
        <p:txBody>
          <a:bodyPr/>
          <a:lstStyle/>
          <a:p>
            <a:endParaRPr lang="pt-BR"/>
          </a:p>
        </p:txBody>
      </p:sp>
      <p:pic>
        <p:nvPicPr>
          <p:cNvPr id="143362" name="Picture 2"/>
          <p:cNvPicPr>
            <a:picLocks noChangeAspect="1" noChangeArrowheads="1"/>
          </p:cNvPicPr>
          <p:nvPr/>
        </p:nvPicPr>
        <p:blipFill>
          <a:blip r:embed="rId3" cstate="print"/>
          <a:srcRect/>
          <a:stretch>
            <a:fillRect/>
          </a:stretch>
        </p:blipFill>
        <p:spPr bwMode="auto">
          <a:xfrm>
            <a:off x="493986" y="1116419"/>
            <a:ext cx="8019393" cy="5063664"/>
          </a:xfrm>
          <a:prstGeom prst="rect">
            <a:avLst/>
          </a:prstGeom>
          <a:noFill/>
          <a:ln w="9525">
            <a:noFill/>
            <a:miter lim="800000"/>
            <a:headEnd/>
            <a:tailEnd/>
          </a:ln>
        </p:spPr>
      </p:pic>
      <p:sp>
        <p:nvSpPr>
          <p:cNvPr id="5" name="CaixaDeTexto 4"/>
          <p:cNvSpPr txBox="1"/>
          <p:nvPr/>
        </p:nvSpPr>
        <p:spPr>
          <a:xfrm>
            <a:off x="756745" y="6411310"/>
            <a:ext cx="7819696" cy="261610"/>
          </a:xfrm>
          <a:prstGeom prst="rect">
            <a:avLst/>
          </a:prstGeom>
          <a:noFill/>
        </p:spPr>
        <p:txBody>
          <a:bodyPr wrap="square" rtlCol="0">
            <a:spAutoFit/>
          </a:bodyPr>
          <a:lstStyle/>
          <a:p>
            <a:pPr algn="ctr"/>
            <a:r>
              <a:rPr lang="pt-BR" sz="1100" dirty="0"/>
              <a:t>MENDES, Marcos.  A PEC 241/16 e o Novo Regime Fiscal. Apresentação em Audiência Pública na CAE/SF em 16.08.16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Gestão fiscal e confiança pública</a:t>
            </a:r>
          </a:p>
        </p:txBody>
      </p:sp>
      <p:sp>
        <p:nvSpPr>
          <p:cNvPr id="3" name="Espaço Reservado para Conteúdo 2"/>
          <p:cNvSpPr>
            <a:spLocks noGrp="1"/>
          </p:cNvSpPr>
          <p:nvPr>
            <p:ph idx="1"/>
          </p:nvPr>
        </p:nvSpPr>
        <p:spPr>
          <a:xfrm>
            <a:off x="457200" y="1412776"/>
            <a:ext cx="8229600" cy="4713387"/>
          </a:xfrm>
        </p:spPr>
        <p:txBody>
          <a:bodyPr>
            <a:noAutofit/>
          </a:bodyPr>
          <a:lstStyle/>
          <a:p>
            <a:pPr marL="0" indent="0">
              <a:buNone/>
            </a:pPr>
            <a:r>
              <a:rPr lang="pt-BR" sz="2100" dirty="0"/>
              <a:t>“</a:t>
            </a:r>
            <a:r>
              <a:rPr lang="pt-BR" sz="2100" b="1" dirty="0"/>
              <a:t>Os últimos anos têm demonstrado que a boa gestão fiscal é um parâmetro essencial para manter a confiança</a:t>
            </a:r>
            <a:r>
              <a:rPr lang="pt-BR" sz="2100" dirty="0"/>
              <a:t>. O processo orçamentário é um dos principais domínios em que a confiança pública é testada. A crise fiscal colocou os holofotes sobre a política fiscal sustentável  tanto do ponto de vista das despesas (reduzindo o custo e escopo de ação do governo) e da receita (equilíbrio entre a necessidade de manter as receitas com a estimulação da economia). Isso resultou em uma maior confiança nas regras fiscais para evitar  incertezas de “altos e baixos" nas finanças públicas, bem como o estabelecimento de instituições fiscais, ou outros acordos semelhantes, para sustentar a confiança na qualidade das previsões econômicas , para verificar que "regras fiscais" técnicas estão sendo cumpridas, e para avaliar de forma independente a prudência da política fiscal."</a:t>
            </a:r>
            <a:endParaRPr lang="en-US" sz="2100" dirty="0"/>
          </a:p>
          <a:p>
            <a:endParaRPr lang="en-US" sz="2600" dirty="0"/>
          </a:p>
          <a:p>
            <a:pPr marL="0" indent="0">
              <a:buNone/>
            </a:pPr>
            <a:r>
              <a:rPr lang="en-US" sz="1600" dirty="0"/>
              <a:t>PUBLIC GOVERNANCE FOR INCLUSIVE GROWTH: TOWARDS A NEW VISION FOR THE PUBLIC SECTOR . Meeting on Public Governance at Ministerial level 28 October 2015 Helsinki, Finland.</a:t>
            </a:r>
          </a:p>
        </p:txBody>
      </p:sp>
    </p:spTree>
    <p:extLst>
      <p:ext uri="{BB962C8B-B14F-4D97-AF65-F5344CB8AC3E}">
        <p14:creationId xmlns:p14="http://schemas.microsoft.com/office/powerpoint/2010/main" val="17622073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2.camara.leg.br/camaranoticias/imagens/imgNoticiaUpload1472063134172.jpg"/>
          <p:cNvPicPr>
            <a:picLocks noChangeAspect="1" noChangeArrowheads="1"/>
          </p:cNvPicPr>
          <p:nvPr/>
        </p:nvPicPr>
        <p:blipFill>
          <a:blip r:embed="rId3" cstate="print"/>
          <a:srcRect/>
          <a:stretch>
            <a:fillRect/>
          </a:stretch>
        </p:blipFill>
        <p:spPr bwMode="auto">
          <a:xfrm>
            <a:off x="1324304" y="0"/>
            <a:ext cx="6579475" cy="6766927"/>
          </a:xfrm>
          <a:prstGeom prst="rect">
            <a:avLst/>
          </a:prstGeom>
          <a:noFill/>
        </p:spPr>
      </p:pic>
    </p:spTree>
    <p:extLst>
      <p:ext uri="{BB962C8B-B14F-4D97-AF65-F5344CB8AC3E}">
        <p14:creationId xmlns:p14="http://schemas.microsoft.com/office/powerpoint/2010/main" val="20912211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a:p>
        </p:txBody>
      </p:sp>
      <p:pic>
        <p:nvPicPr>
          <p:cNvPr id="5" name="Imagem 4"/>
          <p:cNvPicPr>
            <a:picLocks noChangeAspect="1"/>
          </p:cNvPicPr>
          <p:nvPr/>
        </p:nvPicPr>
        <p:blipFill>
          <a:blip r:embed="rId3"/>
          <a:stretch>
            <a:fillRect/>
          </a:stretch>
        </p:blipFill>
        <p:spPr>
          <a:xfrm>
            <a:off x="190962" y="494950"/>
            <a:ext cx="8762075" cy="5430343"/>
          </a:xfrm>
          <a:prstGeom prst="rect">
            <a:avLst/>
          </a:prstGeom>
        </p:spPr>
      </p:pic>
      <p:sp>
        <p:nvSpPr>
          <p:cNvPr id="6" name="CaixaDeTexto 5"/>
          <p:cNvSpPr txBox="1"/>
          <p:nvPr/>
        </p:nvSpPr>
        <p:spPr>
          <a:xfrm>
            <a:off x="1610686" y="5956183"/>
            <a:ext cx="5998129" cy="261610"/>
          </a:xfrm>
          <a:prstGeom prst="rect">
            <a:avLst/>
          </a:prstGeom>
          <a:noFill/>
        </p:spPr>
        <p:txBody>
          <a:bodyPr wrap="square" rtlCol="0">
            <a:spAutoFit/>
          </a:bodyPr>
          <a:lstStyle/>
          <a:p>
            <a:pPr algn="ctr"/>
            <a:r>
              <a:rPr lang="pt-BR" sz="1050" dirty="0"/>
              <a:t>FONTE: BANCO CENTRAL DO BRASIL</a:t>
            </a:r>
          </a:p>
        </p:txBody>
      </p:sp>
    </p:spTree>
    <p:extLst>
      <p:ext uri="{BB962C8B-B14F-4D97-AF65-F5344CB8AC3E}">
        <p14:creationId xmlns:p14="http://schemas.microsoft.com/office/powerpoint/2010/main" val="228275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9671" y="0"/>
            <a:ext cx="7886700" cy="1325563"/>
          </a:xfrm>
        </p:spPr>
        <p:txBody>
          <a:bodyPr>
            <a:normAutofit/>
          </a:bodyPr>
          <a:lstStyle/>
          <a:p>
            <a:r>
              <a:rPr lang="pt-BR" sz="3200" dirty="0"/>
              <a:t>Relação dívida x </a:t>
            </a:r>
            <a:r>
              <a:rPr lang="pt-BR" sz="3200" dirty="0" err="1"/>
              <a:t>Pib</a:t>
            </a:r>
            <a:r>
              <a:rPr lang="pt-BR" sz="3200" dirty="0"/>
              <a:t> e Taxas de Juros Anual </a:t>
            </a:r>
            <a:r>
              <a:rPr lang="pt-BR" sz="2000" dirty="0"/>
              <a:t>(Dez 2015)</a:t>
            </a:r>
            <a:endParaRPr lang="pt-BR" sz="3200" dirty="0"/>
          </a:p>
        </p:txBody>
      </p:sp>
      <p:graphicFrame>
        <p:nvGraphicFramePr>
          <p:cNvPr id="5" name="Espaço Reservado para Conteúdo 4"/>
          <p:cNvGraphicFramePr>
            <a:graphicFrameLocks noGrp="1"/>
          </p:cNvGraphicFramePr>
          <p:nvPr>
            <p:ph idx="1"/>
          </p:nvPr>
        </p:nvGraphicFramePr>
        <p:xfrm>
          <a:off x="649671" y="1019668"/>
          <a:ext cx="7886700" cy="50342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20000"/>
                    </a:ext>
                  </a:extLst>
                </a:gridCol>
                <a:gridCol w="2628900">
                  <a:extLst>
                    <a:ext uri="{9D8B030D-6E8A-4147-A177-3AD203B41FA5}">
                      <a16:colId xmlns:a16="http://schemas.microsoft.com/office/drawing/2014/main" xmlns="" val="20001"/>
                    </a:ext>
                  </a:extLst>
                </a:gridCol>
                <a:gridCol w="2628900">
                  <a:extLst>
                    <a:ext uri="{9D8B030D-6E8A-4147-A177-3AD203B41FA5}">
                      <a16:colId xmlns:a16="http://schemas.microsoft.com/office/drawing/2014/main" xmlns="" val="20002"/>
                    </a:ext>
                  </a:extLst>
                </a:gridCol>
              </a:tblGrid>
              <a:tr h="370840">
                <a:tc>
                  <a:txBody>
                    <a:bodyPr/>
                    <a:lstStyle/>
                    <a:p>
                      <a:pPr algn="ctr" fontAlgn="b"/>
                      <a:r>
                        <a:rPr lang="pt-BR" sz="1800" b="1" i="0" u="none" strike="noStrike" dirty="0">
                          <a:solidFill>
                            <a:schemeClr val="bg1"/>
                          </a:solidFill>
                          <a:latin typeface="Calibri"/>
                        </a:rPr>
                        <a:t>País</a:t>
                      </a:r>
                    </a:p>
                  </a:txBody>
                  <a:tcPr marL="0" marR="0" marT="0" marB="0" anchor="b"/>
                </a:tc>
                <a:tc>
                  <a:txBody>
                    <a:bodyPr/>
                    <a:lstStyle/>
                    <a:p>
                      <a:pPr algn="ctr" fontAlgn="b"/>
                      <a:r>
                        <a:rPr lang="pt-BR" sz="1800" b="1" i="0" u="none" strike="noStrike" dirty="0">
                          <a:solidFill>
                            <a:schemeClr val="bg1"/>
                          </a:solidFill>
                          <a:latin typeface="Calibri"/>
                        </a:rPr>
                        <a:t> TAXA JUROS  % (ANUAL)</a:t>
                      </a:r>
                    </a:p>
                  </a:txBody>
                  <a:tcPr marL="0" marR="0" marT="0" marB="0" anchor="b"/>
                </a:tc>
                <a:tc>
                  <a:txBody>
                    <a:bodyPr/>
                    <a:lstStyle/>
                    <a:p>
                      <a:pPr algn="ctr" fontAlgn="b"/>
                      <a:r>
                        <a:rPr lang="pt-BR" sz="1800" b="1" i="0" u="none" strike="noStrike" dirty="0">
                          <a:solidFill>
                            <a:schemeClr val="bg1"/>
                          </a:solidFill>
                          <a:latin typeface="Calibri"/>
                        </a:rPr>
                        <a:t>DIVIDA EM % PIB </a:t>
                      </a:r>
                    </a:p>
                  </a:txBody>
                  <a:tcPr marL="0" marR="0" marT="0" marB="0" anchor="b"/>
                </a:tc>
                <a:extLst>
                  <a:ext uri="{0D108BD9-81ED-4DB2-BD59-A6C34878D82A}">
                    <a16:rowId xmlns:a16="http://schemas.microsoft.com/office/drawing/2014/main" xmlns="" val="10000"/>
                  </a:ext>
                </a:extLst>
              </a:tr>
              <a:tr h="217575">
                <a:tc>
                  <a:txBody>
                    <a:bodyPr/>
                    <a:lstStyle/>
                    <a:p>
                      <a:pPr algn="l" fontAlgn="t"/>
                      <a:r>
                        <a:rPr lang="pt-BR" sz="1800" b="0" i="0" u="sng" strike="noStrike">
                          <a:solidFill>
                            <a:srgbClr val="0563C1"/>
                          </a:solidFill>
                          <a:latin typeface="Calibri"/>
                          <a:hlinkClick r:id="rId3"/>
                        </a:rPr>
                        <a:t>Brasil</a:t>
                      </a:r>
                      <a:endParaRPr lang="pt-BR" sz="1800" b="0" i="0" u="sng" strike="noStrike">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14,25 </a:t>
                      </a:r>
                    </a:p>
                  </a:txBody>
                  <a:tcPr marL="0" marR="0" marT="0" marB="0"/>
                </a:tc>
                <a:tc>
                  <a:txBody>
                    <a:bodyPr/>
                    <a:lstStyle/>
                    <a:p>
                      <a:pPr algn="ctr" fontAlgn="t"/>
                      <a:r>
                        <a:rPr lang="pt-BR" sz="1800" b="0" i="0" u="none" strike="noStrike">
                          <a:solidFill>
                            <a:srgbClr val="333333"/>
                          </a:solidFill>
                          <a:latin typeface="Arial"/>
                        </a:rPr>
                        <a:t>           66,23 </a:t>
                      </a:r>
                    </a:p>
                  </a:txBody>
                  <a:tcPr marL="0" marR="0" marT="0" marB="0"/>
                </a:tc>
                <a:extLst>
                  <a:ext uri="{0D108BD9-81ED-4DB2-BD59-A6C34878D82A}">
                    <a16:rowId xmlns:a16="http://schemas.microsoft.com/office/drawing/2014/main" xmlns="" val="10001"/>
                  </a:ext>
                </a:extLst>
              </a:tr>
              <a:tr h="193576">
                <a:tc>
                  <a:txBody>
                    <a:bodyPr/>
                    <a:lstStyle/>
                    <a:p>
                      <a:pPr algn="l" fontAlgn="t"/>
                      <a:r>
                        <a:rPr lang="pt-BR" sz="1800" b="0" i="0" u="sng" strike="noStrike" dirty="0">
                          <a:solidFill>
                            <a:srgbClr val="0563C1"/>
                          </a:solidFill>
                          <a:latin typeface="Calibri"/>
                          <a:hlinkClick r:id="rId4"/>
                        </a:rPr>
                        <a:t>Rússia</a:t>
                      </a:r>
                      <a:endParaRPr lang="pt-BR" sz="1800" b="0" i="0" u="sng" strike="noStrike" dirty="0">
                        <a:solidFill>
                          <a:srgbClr val="0563C1"/>
                        </a:solidFill>
                        <a:latin typeface="Calibri"/>
                      </a:endParaRPr>
                    </a:p>
                  </a:txBody>
                  <a:tcPr marL="85725" marR="0" marT="0" marB="0"/>
                </a:tc>
                <a:tc>
                  <a:txBody>
                    <a:bodyPr/>
                    <a:lstStyle/>
                    <a:p>
                      <a:pPr algn="ctr" fontAlgn="b"/>
                      <a:r>
                        <a:rPr lang="pt-BR" sz="1800" b="0" i="0" u="none" strike="noStrike" dirty="0">
                          <a:solidFill>
                            <a:srgbClr val="000000"/>
                          </a:solidFill>
                          <a:latin typeface="Calibri"/>
                        </a:rPr>
                        <a:t>10,50 </a:t>
                      </a:r>
                    </a:p>
                  </a:txBody>
                  <a:tcPr marL="0" marR="0" marT="0" marB="0" anchor="b"/>
                </a:tc>
                <a:tc>
                  <a:txBody>
                    <a:bodyPr/>
                    <a:lstStyle/>
                    <a:p>
                      <a:pPr algn="ctr" fontAlgn="t"/>
                      <a:r>
                        <a:rPr lang="pt-BR" sz="1800" b="0" i="0" u="none" strike="noStrike">
                          <a:solidFill>
                            <a:srgbClr val="333333"/>
                          </a:solidFill>
                          <a:latin typeface="Arial"/>
                        </a:rPr>
                        <a:t>           17,70 </a:t>
                      </a:r>
                    </a:p>
                  </a:txBody>
                  <a:tcPr marL="0" marR="0" marT="0" marB="0"/>
                </a:tc>
                <a:extLst>
                  <a:ext uri="{0D108BD9-81ED-4DB2-BD59-A6C34878D82A}">
                    <a16:rowId xmlns:a16="http://schemas.microsoft.com/office/drawing/2014/main" xmlns="" val="10002"/>
                  </a:ext>
                </a:extLst>
              </a:tr>
              <a:tr h="163775">
                <a:tc>
                  <a:txBody>
                    <a:bodyPr/>
                    <a:lstStyle/>
                    <a:p>
                      <a:pPr algn="l" fontAlgn="t"/>
                      <a:r>
                        <a:rPr lang="pt-BR" sz="1800" b="0" i="0" u="sng" strike="noStrike">
                          <a:solidFill>
                            <a:srgbClr val="0563C1"/>
                          </a:solidFill>
                          <a:latin typeface="Calibri"/>
                          <a:hlinkClick r:id="rId5"/>
                        </a:rPr>
                        <a:t>Índia</a:t>
                      </a:r>
                      <a:endParaRPr lang="pt-BR" sz="1800" b="0" i="0" u="sng" strike="noStrike">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6,50 </a:t>
                      </a:r>
                    </a:p>
                  </a:txBody>
                  <a:tcPr marL="0" marR="0" marT="0" marB="0"/>
                </a:tc>
                <a:tc>
                  <a:txBody>
                    <a:bodyPr/>
                    <a:lstStyle/>
                    <a:p>
                      <a:pPr algn="ctr" fontAlgn="t"/>
                      <a:r>
                        <a:rPr lang="pt-BR" sz="1800" b="0" i="0" u="none" strike="noStrike">
                          <a:solidFill>
                            <a:srgbClr val="333333"/>
                          </a:solidFill>
                          <a:latin typeface="Arial"/>
                        </a:rPr>
                        <a:t>           67,20 </a:t>
                      </a:r>
                    </a:p>
                  </a:txBody>
                  <a:tcPr marL="0" marR="0" marT="0" marB="0"/>
                </a:tc>
                <a:extLst>
                  <a:ext uri="{0D108BD9-81ED-4DB2-BD59-A6C34878D82A}">
                    <a16:rowId xmlns:a16="http://schemas.microsoft.com/office/drawing/2014/main" xmlns="" val="10003"/>
                  </a:ext>
                </a:extLst>
              </a:tr>
              <a:tr h="185322">
                <a:tc>
                  <a:txBody>
                    <a:bodyPr/>
                    <a:lstStyle/>
                    <a:p>
                      <a:pPr algn="l" fontAlgn="t"/>
                      <a:r>
                        <a:rPr lang="pt-BR" sz="1800" b="0" i="0" u="sng" strike="noStrike">
                          <a:solidFill>
                            <a:srgbClr val="0563C1"/>
                          </a:solidFill>
                          <a:latin typeface="Calibri"/>
                          <a:hlinkClick r:id="rId6"/>
                        </a:rPr>
                        <a:t>Indonésia</a:t>
                      </a:r>
                      <a:endParaRPr lang="pt-BR" sz="1800" b="0" i="0" u="sng" strike="noStrike">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6,50 </a:t>
                      </a:r>
                    </a:p>
                  </a:txBody>
                  <a:tcPr marL="0" marR="0" marT="0" marB="0"/>
                </a:tc>
                <a:tc>
                  <a:txBody>
                    <a:bodyPr/>
                    <a:lstStyle/>
                    <a:p>
                      <a:pPr algn="ctr" fontAlgn="t"/>
                      <a:r>
                        <a:rPr lang="pt-BR" sz="1800" b="0" i="0" u="none" strike="noStrike">
                          <a:solidFill>
                            <a:srgbClr val="333333"/>
                          </a:solidFill>
                          <a:latin typeface="Arial"/>
                        </a:rPr>
                        <a:t>           27,00 </a:t>
                      </a:r>
                    </a:p>
                  </a:txBody>
                  <a:tcPr marL="0" marR="0" marT="0" marB="0"/>
                </a:tc>
                <a:extLst>
                  <a:ext uri="{0D108BD9-81ED-4DB2-BD59-A6C34878D82A}">
                    <a16:rowId xmlns:a16="http://schemas.microsoft.com/office/drawing/2014/main" xmlns="" val="10004"/>
                  </a:ext>
                </a:extLst>
              </a:tr>
              <a:tr h="199696">
                <a:tc>
                  <a:txBody>
                    <a:bodyPr/>
                    <a:lstStyle/>
                    <a:p>
                      <a:pPr algn="l" fontAlgn="t"/>
                      <a:r>
                        <a:rPr lang="pt-BR" sz="1800" b="0" i="0" u="sng" strike="noStrike">
                          <a:solidFill>
                            <a:srgbClr val="0563C1"/>
                          </a:solidFill>
                          <a:latin typeface="Calibri"/>
                          <a:hlinkClick r:id="rId7"/>
                        </a:rPr>
                        <a:t>China</a:t>
                      </a:r>
                      <a:endParaRPr lang="pt-BR" sz="1800" b="0" i="0" u="sng" strike="noStrike">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4,35 </a:t>
                      </a:r>
                    </a:p>
                  </a:txBody>
                  <a:tcPr marL="0" marR="0" marT="0" marB="0"/>
                </a:tc>
                <a:tc>
                  <a:txBody>
                    <a:bodyPr/>
                    <a:lstStyle/>
                    <a:p>
                      <a:pPr algn="ctr" fontAlgn="t"/>
                      <a:r>
                        <a:rPr lang="pt-BR" sz="1800" b="0" i="0" u="none" strike="noStrike">
                          <a:solidFill>
                            <a:srgbClr val="333333"/>
                          </a:solidFill>
                          <a:latin typeface="Arial"/>
                        </a:rPr>
                        <a:t>           43,90 </a:t>
                      </a:r>
                    </a:p>
                  </a:txBody>
                  <a:tcPr marL="0" marR="0" marT="0" marB="0"/>
                </a:tc>
                <a:extLst>
                  <a:ext uri="{0D108BD9-81ED-4DB2-BD59-A6C34878D82A}">
                    <a16:rowId xmlns:a16="http://schemas.microsoft.com/office/drawing/2014/main" xmlns="" val="10005"/>
                  </a:ext>
                </a:extLst>
              </a:tr>
              <a:tr h="178676">
                <a:tc>
                  <a:txBody>
                    <a:bodyPr/>
                    <a:lstStyle/>
                    <a:p>
                      <a:pPr algn="l" fontAlgn="t"/>
                      <a:r>
                        <a:rPr lang="pt-BR" sz="1800" b="0" i="0" u="sng" strike="noStrike">
                          <a:solidFill>
                            <a:srgbClr val="0563C1"/>
                          </a:solidFill>
                          <a:latin typeface="Calibri"/>
                          <a:hlinkClick r:id="rId8"/>
                        </a:rPr>
                        <a:t>México</a:t>
                      </a:r>
                      <a:endParaRPr lang="pt-BR" sz="1800" b="0" i="0" u="sng" strike="noStrike">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4,25 </a:t>
                      </a:r>
                    </a:p>
                  </a:txBody>
                  <a:tcPr marL="0" marR="0" marT="0" marB="0"/>
                </a:tc>
                <a:tc>
                  <a:txBody>
                    <a:bodyPr/>
                    <a:lstStyle/>
                    <a:p>
                      <a:pPr algn="ctr" fontAlgn="t"/>
                      <a:r>
                        <a:rPr lang="pt-BR" sz="1800" b="0" i="0" u="none" strike="noStrike">
                          <a:solidFill>
                            <a:srgbClr val="333333"/>
                          </a:solidFill>
                          <a:latin typeface="Arial"/>
                        </a:rPr>
                        <a:t>           43,20 </a:t>
                      </a:r>
                    </a:p>
                  </a:txBody>
                  <a:tcPr marL="0" marR="0" marT="0" marB="0"/>
                </a:tc>
                <a:extLst>
                  <a:ext uri="{0D108BD9-81ED-4DB2-BD59-A6C34878D82A}">
                    <a16:rowId xmlns:a16="http://schemas.microsoft.com/office/drawing/2014/main" xmlns="" val="10006"/>
                  </a:ext>
                </a:extLst>
              </a:tr>
              <a:tr h="220717">
                <a:tc>
                  <a:txBody>
                    <a:bodyPr/>
                    <a:lstStyle/>
                    <a:p>
                      <a:pPr algn="l" fontAlgn="t"/>
                      <a:r>
                        <a:rPr lang="pt-BR" sz="1800" b="0" i="0" u="sng" strike="noStrike">
                          <a:solidFill>
                            <a:srgbClr val="0563C1"/>
                          </a:solidFill>
                          <a:latin typeface="Calibri"/>
                          <a:hlinkClick r:id="rId9"/>
                        </a:rPr>
                        <a:t>Austrália</a:t>
                      </a:r>
                      <a:endParaRPr lang="pt-BR" sz="1800" b="0" i="0" u="sng" strike="noStrike">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1,50 </a:t>
                      </a:r>
                    </a:p>
                  </a:txBody>
                  <a:tcPr marL="0" marR="0" marT="0" marB="0"/>
                </a:tc>
                <a:tc>
                  <a:txBody>
                    <a:bodyPr/>
                    <a:lstStyle/>
                    <a:p>
                      <a:pPr algn="ctr" fontAlgn="t"/>
                      <a:r>
                        <a:rPr lang="pt-BR" sz="1800" b="0" i="0" u="none" strike="noStrike">
                          <a:solidFill>
                            <a:srgbClr val="333333"/>
                          </a:solidFill>
                          <a:latin typeface="Arial"/>
                        </a:rPr>
                        <a:t>           36,80 </a:t>
                      </a:r>
                    </a:p>
                  </a:txBody>
                  <a:tcPr marL="0" marR="0" marT="0" marB="0"/>
                </a:tc>
                <a:extLst>
                  <a:ext uri="{0D108BD9-81ED-4DB2-BD59-A6C34878D82A}">
                    <a16:rowId xmlns:a16="http://schemas.microsoft.com/office/drawing/2014/main" xmlns="" val="10007"/>
                  </a:ext>
                </a:extLst>
              </a:tr>
              <a:tr h="168166">
                <a:tc>
                  <a:txBody>
                    <a:bodyPr/>
                    <a:lstStyle/>
                    <a:p>
                      <a:pPr algn="l" fontAlgn="t"/>
                      <a:r>
                        <a:rPr lang="pt-BR" sz="1800" b="0" i="0" u="sng" strike="noStrike">
                          <a:solidFill>
                            <a:srgbClr val="0563C1"/>
                          </a:solidFill>
                          <a:latin typeface="Calibri"/>
                          <a:hlinkClick r:id="rId10"/>
                        </a:rPr>
                        <a:t>Coréia Do Sul</a:t>
                      </a:r>
                      <a:endParaRPr lang="pt-BR" sz="1800" b="0" i="0" u="sng" strike="noStrike">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1,25 </a:t>
                      </a:r>
                    </a:p>
                  </a:txBody>
                  <a:tcPr marL="0" marR="0" marT="0" marB="0"/>
                </a:tc>
                <a:tc>
                  <a:txBody>
                    <a:bodyPr/>
                    <a:lstStyle/>
                    <a:p>
                      <a:pPr algn="ctr" fontAlgn="t"/>
                      <a:r>
                        <a:rPr lang="pt-BR" sz="1800" b="0" i="0" u="none" strike="noStrike">
                          <a:solidFill>
                            <a:srgbClr val="333333"/>
                          </a:solidFill>
                          <a:latin typeface="Arial"/>
                        </a:rPr>
                        <a:t>           35,12 </a:t>
                      </a:r>
                    </a:p>
                  </a:txBody>
                  <a:tcPr marL="0" marR="0" marT="0" marB="0"/>
                </a:tc>
                <a:extLst>
                  <a:ext uri="{0D108BD9-81ED-4DB2-BD59-A6C34878D82A}">
                    <a16:rowId xmlns:a16="http://schemas.microsoft.com/office/drawing/2014/main" xmlns="" val="10008"/>
                  </a:ext>
                </a:extLst>
              </a:tr>
              <a:tr h="210207">
                <a:tc>
                  <a:txBody>
                    <a:bodyPr/>
                    <a:lstStyle/>
                    <a:p>
                      <a:pPr algn="l" fontAlgn="t"/>
                      <a:r>
                        <a:rPr lang="pt-BR" sz="1800" b="0" i="0" u="sng" strike="noStrike">
                          <a:solidFill>
                            <a:srgbClr val="0563C1"/>
                          </a:solidFill>
                          <a:latin typeface="Calibri"/>
                          <a:hlinkClick r:id="rId11"/>
                        </a:rPr>
                        <a:t>Canadá</a:t>
                      </a:r>
                      <a:endParaRPr lang="pt-BR" sz="1800" b="0" i="0" u="sng" strike="noStrike">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0,50 </a:t>
                      </a:r>
                    </a:p>
                  </a:txBody>
                  <a:tcPr marL="0" marR="0" marT="0" marB="0"/>
                </a:tc>
                <a:tc>
                  <a:txBody>
                    <a:bodyPr/>
                    <a:lstStyle/>
                    <a:p>
                      <a:pPr algn="ctr" fontAlgn="t"/>
                      <a:r>
                        <a:rPr lang="pt-BR" sz="1800" b="0" i="0" u="none" strike="noStrike">
                          <a:solidFill>
                            <a:srgbClr val="333333"/>
                          </a:solidFill>
                          <a:latin typeface="Arial"/>
                        </a:rPr>
                        <a:t>           91,50 </a:t>
                      </a:r>
                    </a:p>
                  </a:txBody>
                  <a:tcPr marL="0" marR="0" marT="0" marB="0"/>
                </a:tc>
                <a:extLst>
                  <a:ext uri="{0D108BD9-81ED-4DB2-BD59-A6C34878D82A}">
                    <a16:rowId xmlns:a16="http://schemas.microsoft.com/office/drawing/2014/main" xmlns="" val="10009"/>
                  </a:ext>
                </a:extLst>
              </a:tr>
              <a:tr h="168165">
                <a:tc>
                  <a:txBody>
                    <a:bodyPr/>
                    <a:lstStyle/>
                    <a:p>
                      <a:pPr algn="l" fontAlgn="t"/>
                      <a:r>
                        <a:rPr lang="pt-BR" sz="1800" b="0" i="0" u="sng" strike="noStrike">
                          <a:solidFill>
                            <a:srgbClr val="0563C1"/>
                          </a:solidFill>
                          <a:latin typeface="Calibri"/>
                          <a:hlinkClick r:id="rId12"/>
                        </a:rPr>
                        <a:t>Estados Unidos</a:t>
                      </a:r>
                      <a:endParaRPr lang="pt-BR" sz="1800" b="0" i="0" u="sng" strike="noStrike">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0,25 </a:t>
                      </a:r>
                    </a:p>
                  </a:txBody>
                  <a:tcPr marL="0" marR="0" marT="0" marB="0"/>
                </a:tc>
                <a:tc>
                  <a:txBody>
                    <a:bodyPr/>
                    <a:lstStyle/>
                    <a:p>
                      <a:pPr algn="ctr" fontAlgn="t"/>
                      <a:r>
                        <a:rPr lang="pt-BR" sz="1800" b="0" i="0" u="none" strike="noStrike">
                          <a:solidFill>
                            <a:srgbClr val="333333"/>
                          </a:solidFill>
                          <a:latin typeface="Arial"/>
                        </a:rPr>
                        <a:t>         104,17 </a:t>
                      </a:r>
                    </a:p>
                  </a:txBody>
                  <a:tcPr marL="0" marR="0" marT="0" marB="0"/>
                </a:tc>
                <a:extLst>
                  <a:ext uri="{0D108BD9-81ED-4DB2-BD59-A6C34878D82A}">
                    <a16:rowId xmlns:a16="http://schemas.microsoft.com/office/drawing/2014/main" xmlns="" val="10010"/>
                  </a:ext>
                </a:extLst>
              </a:tr>
              <a:tr h="210207">
                <a:tc>
                  <a:txBody>
                    <a:bodyPr/>
                    <a:lstStyle/>
                    <a:p>
                      <a:pPr algn="l" fontAlgn="t"/>
                      <a:r>
                        <a:rPr lang="pt-BR" sz="1800" b="0" i="0" u="sng" strike="noStrike">
                          <a:solidFill>
                            <a:srgbClr val="0563C1"/>
                          </a:solidFill>
                          <a:latin typeface="Calibri"/>
                          <a:hlinkClick r:id="rId13"/>
                        </a:rPr>
                        <a:t>Reino Unido</a:t>
                      </a:r>
                      <a:endParaRPr lang="pt-BR" sz="1800" b="0" i="0" u="sng" strike="noStrike">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0,25 </a:t>
                      </a:r>
                    </a:p>
                  </a:txBody>
                  <a:tcPr marL="0" marR="0" marT="0" marB="0"/>
                </a:tc>
                <a:tc>
                  <a:txBody>
                    <a:bodyPr/>
                    <a:lstStyle/>
                    <a:p>
                      <a:pPr algn="ctr" fontAlgn="t"/>
                      <a:r>
                        <a:rPr lang="pt-BR" sz="1800" b="0" i="0" u="none" strike="noStrike">
                          <a:solidFill>
                            <a:srgbClr val="333333"/>
                          </a:solidFill>
                          <a:latin typeface="Arial"/>
                        </a:rPr>
                        <a:t>           89,20 </a:t>
                      </a:r>
                    </a:p>
                  </a:txBody>
                  <a:tcPr marL="0" marR="0" marT="0" marB="0"/>
                </a:tc>
                <a:extLst>
                  <a:ext uri="{0D108BD9-81ED-4DB2-BD59-A6C34878D82A}">
                    <a16:rowId xmlns:a16="http://schemas.microsoft.com/office/drawing/2014/main" xmlns="" val="10011"/>
                  </a:ext>
                </a:extLst>
              </a:tr>
              <a:tr h="189186">
                <a:tc>
                  <a:txBody>
                    <a:bodyPr/>
                    <a:lstStyle/>
                    <a:p>
                      <a:pPr algn="l" fontAlgn="t"/>
                      <a:r>
                        <a:rPr lang="pt-BR" sz="1800" b="0" i="0" u="sng" strike="noStrike">
                          <a:solidFill>
                            <a:srgbClr val="0563C1"/>
                          </a:solidFill>
                          <a:latin typeface="Calibri"/>
                          <a:hlinkClick r:id="rId14"/>
                        </a:rPr>
                        <a:t>Itália</a:t>
                      </a:r>
                      <a:endParaRPr lang="pt-BR" sz="1800" b="0" i="0" u="sng" strike="noStrike">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0,00   </a:t>
                      </a:r>
                    </a:p>
                  </a:txBody>
                  <a:tcPr marL="0" marR="0" marT="0" marB="0"/>
                </a:tc>
                <a:tc>
                  <a:txBody>
                    <a:bodyPr/>
                    <a:lstStyle/>
                    <a:p>
                      <a:pPr algn="ctr" fontAlgn="t"/>
                      <a:r>
                        <a:rPr lang="pt-BR" sz="1800" b="0" i="0" u="none" strike="noStrike">
                          <a:solidFill>
                            <a:srgbClr val="333333"/>
                          </a:solidFill>
                          <a:latin typeface="Arial"/>
                        </a:rPr>
                        <a:t>           71,20 </a:t>
                      </a:r>
                    </a:p>
                  </a:txBody>
                  <a:tcPr marL="0" marR="0" marT="0" marB="0"/>
                </a:tc>
                <a:extLst>
                  <a:ext uri="{0D108BD9-81ED-4DB2-BD59-A6C34878D82A}">
                    <a16:rowId xmlns:a16="http://schemas.microsoft.com/office/drawing/2014/main" xmlns="" val="10012"/>
                  </a:ext>
                </a:extLst>
              </a:tr>
              <a:tr h="210207">
                <a:tc>
                  <a:txBody>
                    <a:bodyPr/>
                    <a:lstStyle/>
                    <a:p>
                      <a:pPr algn="l" fontAlgn="t"/>
                      <a:r>
                        <a:rPr lang="pt-BR" sz="1800" b="0" i="0" u="sng" strike="noStrike">
                          <a:solidFill>
                            <a:srgbClr val="0563C1"/>
                          </a:solidFill>
                          <a:latin typeface="Calibri"/>
                          <a:hlinkClick r:id="rId15"/>
                        </a:rPr>
                        <a:t>Espanha</a:t>
                      </a:r>
                      <a:endParaRPr lang="pt-BR" sz="1800" b="0" i="0" u="sng" strike="noStrike">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0,00</a:t>
                      </a:r>
                    </a:p>
                  </a:txBody>
                  <a:tcPr marL="0" marR="0" marT="0" marB="0"/>
                </a:tc>
                <a:tc>
                  <a:txBody>
                    <a:bodyPr/>
                    <a:lstStyle/>
                    <a:p>
                      <a:pPr algn="ctr" fontAlgn="t"/>
                      <a:r>
                        <a:rPr lang="pt-BR" sz="1800" b="0" i="0" u="none" strike="noStrike">
                          <a:solidFill>
                            <a:srgbClr val="333333"/>
                          </a:solidFill>
                          <a:latin typeface="Arial"/>
                        </a:rPr>
                        <a:t>           90,70 </a:t>
                      </a:r>
                    </a:p>
                  </a:txBody>
                  <a:tcPr marL="0" marR="0" marT="0" marB="0"/>
                </a:tc>
                <a:extLst>
                  <a:ext uri="{0D108BD9-81ED-4DB2-BD59-A6C34878D82A}">
                    <a16:rowId xmlns:a16="http://schemas.microsoft.com/office/drawing/2014/main" xmlns="" val="10013"/>
                  </a:ext>
                </a:extLst>
              </a:tr>
              <a:tr h="199697">
                <a:tc>
                  <a:txBody>
                    <a:bodyPr/>
                    <a:lstStyle/>
                    <a:p>
                      <a:pPr algn="l" fontAlgn="t"/>
                      <a:r>
                        <a:rPr lang="pt-BR" sz="1800" b="0" i="0" u="sng" strike="noStrike">
                          <a:solidFill>
                            <a:srgbClr val="0563C1"/>
                          </a:solidFill>
                          <a:latin typeface="Calibri"/>
                          <a:hlinkClick r:id="rId16"/>
                        </a:rPr>
                        <a:t>França</a:t>
                      </a:r>
                      <a:endParaRPr lang="pt-BR" sz="1800" b="0" i="0" u="sng" strike="noStrike">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0,00</a:t>
                      </a:r>
                    </a:p>
                  </a:txBody>
                  <a:tcPr marL="0" marR="0" marT="0" marB="0"/>
                </a:tc>
                <a:tc>
                  <a:txBody>
                    <a:bodyPr/>
                    <a:lstStyle/>
                    <a:p>
                      <a:pPr algn="ctr" fontAlgn="t"/>
                      <a:r>
                        <a:rPr lang="pt-BR" sz="1800" b="0" i="0" u="none" strike="noStrike">
                          <a:solidFill>
                            <a:srgbClr val="333333"/>
                          </a:solidFill>
                          <a:latin typeface="Arial"/>
                        </a:rPr>
                        <a:t>           96,10 </a:t>
                      </a:r>
                    </a:p>
                  </a:txBody>
                  <a:tcPr marL="0" marR="0" marT="0" marB="0"/>
                </a:tc>
                <a:extLst>
                  <a:ext uri="{0D108BD9-81ED-4DB2-BD59-A6C34878D82A}">
                    <a16:rowId xmlns:a16="http://schemas.microsoft.com/office/drawing/2014/main" xmlns="" val="10014"/>
                  </a:ext>
                </a:extLst>
              </a:tr>
              <a:tr h="168165">
                <a:tc>
                  <a:txBody>
                    <a:bodyPr/>
                    <a:lstStyle/>
                    <a:p>
                      <a:pPr algn="l" fontAlgn="t"/>
                      <a:r>
                        <a:rPr lang="pt-BR" sz="1800" b="0" i="0" u="sng" strike="noStrike">
                          <a:solidFill>
                            <a:srgbClr val="0563C1"/>
                          </a:solidFill>
                          <a:latin typeface="Calibri"/>
                          <a:hlinkClick r:id="rId17"/>
                        </a:rPr>
                        <a:t>Zona Do Euro</a:t>
                      </a:r>
                      <a:endParaRPr lang="pt-BR" sz="1800" b="0" i="0" u="sng" strike="noStrike">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0,00</a:t>
                      </a:r>
                    </a:p>
                  </a:txBody>
                  <a:tcPr marL="0" marR="0" marT="0" marB="0"/>
                </a:tc>
                <a:tc>
                  <a:txBody>
                    <a:bodyPr/>
                    <a:lstStyle/>
                    <a:p>
                      <a:pPr algn="ctr" fontAlgn="t"/>
                      <a:r>
                        <a:rPr lang="pt-BR" sz="1800" b="0" i="0" u="none" strike="noStrike">
                          <a:solidFill>
                            <a:srgbClr val="333333"/>
                          </a:solidFill>
                          <a:latin typeface="Arial"/>
                        </a:rPr>
                        <a:t>         132,70 </a:t>
                      </a:r>
                    </a:p>
                  </a:txBody>
                  <a:tcPr marL="0" marR="0" marT="0" marB="0"/>
                </a:tc>
                <a:extLst>
                  <a:ext uri="{0D108BD9-81ED-4DB2-BD59-A6C34878D82A}">
                    <a16:rowId xmlns:a16="http://schemas.microsoft.com/office/drawing/2014/main" xmlns="" val="10015"/>
                  </a:ext>
                </a:extLst>
              </a:tr>
              <a:tr h="168166">
                <a:tc>
                  <a:txBody>
                    <a:bodyPr/>
                    <a:lstStyle/>
                    <a:p>
                      <a:pPr algn="l" fontAlgn="t"/>
                      <a:r>
                        <a:rPr lang="pt-BR" sz="1800" b="0" i="0" u="sng" strike="noStrike">
                          <a:solidFill>
                            <a:srgbClr val="0563C1"/>
                          </a:solidFill>
                          <a:latin typeface="Calibri"/>
                          <a:hlinkClick r:id="rId18"/>
                        </a:rPr>
                        <a:t>Alemanha</a:t>
                      </a:r>
                      <a:endParaRPr lang="pt-BR" sz="1800" b="0" i="0" u="sng" strike="noStrike">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0,00</a:t>
                      </a:r>
                    </a:p>
                  </a:txBody>
                  <a:tcPr marL="0" marR="0" marT="0" marB="0"/>
                </a:tc>
                <a:tc>
                  <a:txBody>
                    <a:bodyPr/>
                    <a:lstStyle/>
                    <a:p>
                      <a:pPr algn="ctr" fontAlgn="t"/>
                      <a:r>
                        <a:rPr lang="pt-BR" sz="1800" b="0" i="0" u="none" strike="noStrike">
                          <a:solidFill>
                            <a:srgbClr val="333333"/>
                          </a:solidFill>
                          <a:latin typeface="Arial"/>
                        </a:rPr>
                        <a:t>           99,20 </a:t>
                      </a:r>
                    </a:p>
                  </a:txBody>
                  <a:tcPr marL="0" marR="0" marT="0" marB="0"/>
                </a:tc>
                <a:extLst>
                  <a:ext uri="{0D108BD9-81ED-4DB2-BD59-A6C34878D82A}">
                    <a16:rowId xmlns:a16="http://schemas.microsoft.com/office/drawing/2014/main" xmlns="" val="10016"/>
                  </a:ext>
                </a:extLst>
              </a:tr>
              <a:tr h="189186">
                <a:tc>
                  <a:txBody>
                    <a:bodyPr/>
                    <a:lstStyle/>
                    <a:p>
                      <a:pPr algn="l" fontAlgn="t"/>
                      <a:r>
                        <a:rPr lang="pt-BR" sz="1800" b="0" i="0" u="sng" strike="noStrike" dirty="0">
                          <a:solidFill>
                            <a:srgbClr val="0563C1"/>
                          </a:solidFill>
                          <a:latin typeface="Calibri"/>
                          <a:hlinkClick r:id="rId19"/>
                        </a:rPr>
                        <a:t>Japão</a:t>
                      </a:r>
                      <a:endParaRPr lang="pt-BR" sz="1800" b="0" i="0" u="sng" strike="noStrike" dirty="0">
                        <a:solidFill>
                          <a:srgbClr val="0563C1"/>
                        </a:solidFill>
                        <a:latin typeface="Calibri"/>
                      </a:endParaRPr>
                    </a:p>
                  </a:txBody>
                  <a:tcPr marL="85725" marR="0" marT="0" marB="0"/>
                </a:tc>
                <a:tc>
                  <a:txBody>
                    <a:bodyPr/>
                    <a:lstStyle/>
                    <a:p>
                      <a:pPr algn="ctr" fontAlgn="t"/>
                      <a:r>
                        <a:rPr lang="pt-BR" sz="1800" b="0" i="0" u="none" strike="noStrike" dirty="0">
                          <a:solidFill>
                            <a:srgbClr val="333333"/>
                          </a:solidFill>
                          <a:latin typeface="Arial"/>
                        </a:rPr>
                        <a:t>- 0,10 </a:t>
                      </a:r>
                    </a:p>
                  </a:txBody>
                  <a:tcPr marL="0" marR="0" marT="0" marB="0"/>
                </a:tc>
                <a:tc>
                  <a:txBody>
                    <a:bodyPr/>
                    <a:lstStyle/>
                    <a:p>
                      <a:pPr algn="ctr" fontAlgn="t"/>
                      <a:r>
                        <a:rPr lang="pt-BR" sz="1800" b="0" i="0" u="none" strike="noStrike" dirty="0">
                          <a:solidFill>
                            <a:srgbClr val="333333"/>
                          </a:solidFill>
                          <a:latin typeface="Arial"/>
                        </a:rPr>
                        <a:t>         229,20 </a:t>
                      </a:r>
                    </a:p>
                  </a:txBody>
                  <a:tcPr marL="0" marR="0" marT="0" marB="0"/>
                </a:tc>
                <a:extLst>
                  <a:ext uri="{0D108BD9-81ED-4DB2-BD59-A6C34878D82A}">
                    <a16:rowId xmlns:a16="http://schemas.microsoft.com/office/drawing/2014/main" xmlns="" val="10017"/>
                  </a:ext>
                </a:extLst>
              </a:tr>
            </a:tbl>
          </a:graphicData>
        </a:graphic>
      </p:graphicFrame>
      <p:graphicFrame>
        <p:nvGraphicFramePr>
          <p:cNvPr id="6" name="Tabela 5"/>
          <p:cNvGraphicFramePr>
            <a:graphicFrameLocks noGrp="1"/>
          </p:cNvGraphicFramePr>
          <p:nvPr/>
        </p:nvGraphicFramePr>
        <p:xfrm>
          <a:off x="612884" y="6283609"/>
          <a:ext cx="7868963" cy="381000"/>
        </p:xfrm>
        <a:graphic>
          <a:graphicData uri="http://schemas.openxmlformats.org/drawingml/2006/table">
            <a:tbl>
              <a:tblPr/>
              <a:tblGrid>
                <a:gridCol w="7868963">
                  <a:extLst>
                    <a:ext uri="{9D8B030D-6E8A-4147-A177-3AD203B41FA5}">
                      <a16:colId xmlns:a16="http://schemas.microsoft.com/office/drawing/2014/main" xmlns="" val="20000"/>
                    </a:ext>
                  </a:extLst>
                </a:gridCol>
              </a:tblGrid>
              <a:tr h="190500">
                <a:tc>
                  <a:txBody>
                    <a:bodyPr/>
                    <a:lstStyle/>
                    <a:p>
                      <a:pPr algn="l" fontAlgn="b"/>
                      <a:r>
                        <a:rPr lang="pt-BR" sz="1100" b="0" i="0" u="none" strike="noStrike">
                          <a:solidFill>
                            <a:srgbClr val="000000"/>
                          </a:solidFill>
                          <a:latin typeface="Calibri"/>
                        </a:rPr>
                        <a:t>http://www.tradingeconomics.com/country-list/interest-rate</a:t>
                      </a:r>
                    </a:p>
                  </a:txBody>
                  <a:tcPr marL="0" marR="0" marT="0" marB="0" anchor="b">
                    <a:lnL>
                      <a:noFill/>
                    </a:lnL>
                    <a:lnR>
                      <a:noFill/>
                    </a:lnR>
                    <a:lnT>
                      <a:noFill/>
                    </a:lnT>
                    <a:lnB>
                      <a:noFill/>
                    </a:lnB>
                  </a:tcPr>
                </a:tc>
                <a:extLst>
                  <a:ext uri="{0D108BD9-81ED-4DB2-BD59-A6C34878D82A}">
                    <a16:rowId xmlns:a16="http://schemas.microsoft.com/office/drawing/2014/main" xmlns="" val="10000"/>
                  </a:ext>
                </a:extLst>
              </a:tr>
              <a:tr h="190500">
                <a:tc>
                  <a:txBody>
                    <a:bodyPr/>
                    <a:lstStyle/>
                    <a:p>
                      <a:pPr algn="l" fontAlgn="b"/>
                      <a:r>
                        <a:rPr lang="pt-BR" sz="1100" b="0" i="0" u="none" strike="noStrike" dirty="0">
                          <a:solidFill>
                            <a:srgbClr val="000000"/>
                          </a:solidFill>
                          <a:latin typeface="Calibri"/>
                        </a:rPr>
                        <a:t>http://www.tradingeconomics.com/country-list/government-debt-to-gdp</a:t>
                      </a:r>
                    </a:p>
                  </a:txBody>
                  <a:tcPr marL="0" marR="0" marT="0" marB="0" anchor="b">
                    <a:lnL>
                      <a:noFill/>
                    </a:lnL>
                    <a:lnR>
                      <a:noFill/>
                    </a:lnR>
                    <a:lnT>
                      <a:noFill/>
                    </a:lnT>
                    <a:lnB>
                      <a:noFill/>
                    </a:lnB>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5" name="Imagem 4"/>
          <p:cNvPicPr>
            <a:picLocks noChangeAspect="1"/>
          </p:cNvPicPr>
          <p:nvPr/>
        </p:nvPicPr>
        <p:blipFill>
          <a:blip r:embed="rId3"/>
          <a:stretch>
            <a:fillRect/>
          </a:stretch>
        </p:blipFill>
        <p:spPr>
          <a:xfrm>
            <a:off x="0" y="551353"/>
            <a:ext cx="9144000" cy="5625610"/>
          </a:xfrm>
          <a:prstGeom prst="rect">
            <a:avLst/>
          </a:prstGeom>
        </p:spPr>
      </p:pic>
      <p:sp>
        <p:nvSpPr>
          <p:cNvPr id="6" name="Elipse 5"/>
          <p:cNvSpPr/>
          <p:nvPr/>
        </p:nvSpPr>
        <p:spPr>
          <a:xfrm>
            <a:off x="8086987" y="3959604"/>
            <a:ext cx="93117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7" name="Tabela 6"/>
          <p:cNvGraphicFramePr>
            <a:graphicFrameLocks noGrp="1"/>
          </p:cNvGraphicFramePr>
          <p:nvPr/>
        </p:nvGraphicFramePr>
        <p:xfrm>
          <a:off x="612884" y="6283609"/>
          <a:ext cx="7868963" cy="381000"/>
        </p:xfrm>
        <a:graphic>
          <a:graphicData uri="http://schemas.openxmlformats.org/drawingml/2006/table">
            <a:tbl>
              <a:tblPr/>
              <a:tblGrid>
                <a:gridCol w="7868963">
                  <a:extLst>
                    <a:ext uri="{9D8B030D-6E8A-4147-A177-3AD203B41FA5}">
                      <a16:colId xmlns:a16="http://schemas.microsoft.com/office/drawing/2014/main" xmlns="" val="20000"/>
                    </a:ext>
                  </a:extLst>
                </a:gridCol>
              </a:tblGrid>
              <a:tr h="190500">
                <a:tc>
                  <a:txBody>
                    <a:bodyPr/>
                    <a:lstStyle/>
                    <a:p>
                      <a:pPr algn="l" fontAlgn="b"/>
                      <a:r>
                        <a:rPr lang="pt-BR" sz="1100" b="0" i="0" u="none" strike="noStrike">
                          <a:solidFill>
                            <a:srgbClr val="000000"/>
                          </a:solidFill>
                          <a:latin typeface="Calibri"/>
                        </a:rPr>
                        <a:t>http://www.tradingeconomics.com/country-list/interest-rate</a:t>
                      </a:r>
                    </a:p>
                  </a:txBody>
                  <a:tcPr marL="0" marR="0" marT="0" marB="0" anchor="b">
                    <a:lnL>
                      <a:noFill/>
                    </a:lnL>
                    <a:lnR>
                      <a:noFill/>
                    </a:lnR>
                    <a:lnT>
                      <a:noFill/>
                    </a:lnT>
                    <a:lnB>
                      <a:noFill/>
                    </a:lnB>
                  </a:tcPr>
                </a:tc>
                <a:extLst>
                  <a:ext uri="{0D108BD9-81ED-4DB2-BD59-A6C34878D82A}">
                    <a16:rowId xmlns:a16="http://schemas.microsoft.com/office/drawing/2014/main" xmlns="" val="10000"/>
                  </a:ext>
                </a:extLst>
              </a:tr>
              <a:tr h="190500">
                <a:tc>
                  <a:txBody>
                    <a:bodyPr/>
                    <a:lstStyle/>
                    <a:p>
                      <a:pPr algn="l" fontAlgn="b"/>
                      <a:r>
                        <a:rPr lang="pt-BR" sz="1100" b="0" i="0" u="none" strike="noStrike" dirty="0">
                          <a:solidFill>
                            <a:srgbClr val="000000"/>
                          </a:solidFill>
                          <a:latin typeface="Calibri"/>
                        </a:rPr>
                        <a:t>http://www.tradingeconomics.com/country-list/government-debt-to-gdp</a:t>
                      </a:r>
                    </a:p>
                  </a:txBody>
                  <a:tcPr marL="0" marR="0" marT="0" marB="0" anchor="b">
                    <a:lnL>
                      <a:noFill/>
                    </a:lnL>
                    <a:lnR>
                      <a:noFill/>
                    </a:lnR>
                    <a:lnT>
                      <a:noFill/>
                    </a:lnT>
                    <a:lnB>
                      <a:noFill/>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0945167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5" name="Imagem 4"/>
          <p:cNvPicPr>
            <a:picLocks noChangeAspect="1"/>
          </p:cNvPicPr>
          <p:nvPr/>
        </p:nvPicPr>
        <p:blipFill>
          <a:blip r:embed="rId3"/>
          <a:stretch>
            <a:fillRect/>
          </a:stretch>
        </p:blipFill>
        <p:spPr>
          <a:xfrm>
            <a:off x="385368" y="327171"/>
            <a:ext cx="8218543" cy="5419289"/>
          </a:xfrm>
          <a:prstGeom prst="rect">
            <a:avLst/>
          </a:prstGeom>
        </p:spPr>
      </p:pic>
      <p:sp>
        <p:nvSpPr>
          <p:cNvPr id="6" name="CaixaDeTexto 5"/>
          <p:cNvSpPr txBox="1"/>
          <p:nvPr/>
        </p:nvSpPr>
        <p:spPr>
          <a:xfrm>
            <a:off x="427839" y="5956183"/>
            <a:ext cx="8196044" cy="684803"/>
          </a:xfrm>
          <a:prstGeom prst="rect">
            <a:avLst/>
          </a:prstGeom>
          <a:noFill/>
        </p:spPr>
        <p:txBody>
          <a:bodyPr wrap="square" rtlCol="0">
            <a:spAutoFit/>
          </a:bodyPr>
          <a:lstStyle/>
          <a:p>
            <a:pPr algn="ctr"/>
            <a:r>
              <a:rPr lang="pt-BR" sz="2800" b="1" dirty="0">
                <a:solidFill>
                  <a:srgbClr val="FF0000"/>
                </a:solidFill>
              </a:rPr>
              <a:t>TOTAL 2002-2015: R$ 2,91 TRILHÕES</a:t>
            </a:r>
          </a:p>
          <a:p>
            <a:pPr algn="ctr"/>
            <a:r>
              <a:rPr lang="pt-BR" sz="1050" dirty="0"/>
              <a:t>Fonte: BANCO CENTRAL DO BRASIL</a:t>
            </a:r>
          </a:p>
        </p:txBody>
      </p:sp>
    </p:spTree>
    <p:extLst>
      <p:ext uri="{BB962C8B-B14F-4D97-AF65-F5344CB8AC3E}">
        <p14:creationId xmlns:p14="http://schemas.microsoft.com/office/powerpoint/2010/main" val="14136542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9" name="CaixaDeTexto 8"/>
          <p:cNvSpPr txBox="1"/>
          <p:nvPr/>
        </p:nvSpPr>
        <p:spPr>
          <a:xfrm>
            <a:off x="2097248" y="6350466"/>
            <a:ext cx="5478011" cy="307777"/>
          </a:xfrm>
          <a:prstGeom prst="rect">
            <a:avLst/>
          </a:prstGeom>
          <a:noFill/>
        </p:spPr>
        <p:txBody>
          <a:bodyPr wrap="square" rtlCol="0">
            <a:spAutoFit/>
          </a:bodyPr>
          <a:lstStyle/>
          <a:p>
            <a:r>
              <a:rPr lang="pt-BR" sz="1400" dirty="0"/>
              <a:t>Fonte: FIESP, 25.08.2016. https://www.jurometro.com.br/</a:t>
            </a:r>
          </a:p>
        </p:txBody>
      </p:sp>
      <p:pic>
        <p:nvPicPr>
          <p:cNvPr id="4" name="Imagem 3"/>
          <p:cNvPicPr>
            <a:picLocks noChangeAspect="1"/>
          </p:cNvPicPr>
          <p:nvPr/>
        </p:nvPicPr>
        <p:blipFill rotWithShape="1">
          <a:blip r:embed="rId3"/>
          <a:srcRect l="24037" t="8565" r="25321" b="7390"/>
          <a:stretch/>
        </p:blipFill>
        <p:spPr>
          <a:xfrm>
            <a:off x="1203820" y="62082"/>
            <a:ext cx="6736360" cy="6288384"/>
          </a:xfrm>
          <a:prstGeom prst="rect">
            <a:avLst/>
          </a:prstGeom>
        </p:spPr>
      </p:pic>
    </p:spTree>
    <p:extLst>
      <p:ext uri="{BB962C8B-B14F-4D97-AF65-F5344CB8AC3E}">
        <p14:creationId xmlns:p14="http://schemas.microsoft.com/office/powerpoint/2010/main" val="37283812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a:t>Tramitação da PEC 241 na Câmara dos Deputados</a:t>
            </a:r>
          </a:p>
        </p:txBody>
      </p:sp>
      <p:sp>
        <p:nvSpPr>
          <p:cNvPr id="3" name="Espaço Reservado para Conteúdo 2"/>
          <p:cNvSpPr>
            <a:spLocks noGrp="1"/>
          </p:cNvSpPr>
          <p:nvPr>
            <p:ph idx="1"/>
          </p:nvPr>
        </p:nvSpPr>
        <p:spPr>
          <a:xfrm>
            <a:off x="628650" y="1452303"/>
            <a:ext cx="7886700" cy="4977072"/>
          </a:xfrm>
        </p:spPr>
        <p:txBody>
          <a:bodyPr>
            <a:normAutofit fontScale="62500" lnSpcReduction="20000"/>
          </a:bodyPr>
          <a:lstStyle/>
          <a:p>
            <a:r>
              <a:rPr lang="pt-BR" b="1" dirty="0"/>
              <a:t>Tramitação atual: </a:t>
            </a:r>
          </a:p>
          <a:p>
            <a:pPr lvl="1"/>
            <a:r>
              <a:rPr lang="pt-BR" sz="2600" dirty="0"/>
              <a:t>29/07: apresentado parecer pela admissibilidade da PEC na CCJC da Câmara</a:t>
            </a:r>
          </a:p>
          <a:p>
            <a:pPr lvl="1"/>
            <a:r>
              <a:rPr lang="pt-BR" sz="2600" dirty="0"/>
              <a:t>Pedido de vistas coletivas</a:t>
            </a:r>
          </a:p>
          <a:p>
            <a:pPr lvl="1"/>
            <a:r>
              <a:rPr lang="pt-BR" sz="2600" dirty="0"/>
              <a:t>Aprovada admissibilidade em 09/08</a:t>
            </a:r>
          </a:p>
          <a:p>
            <a:pPr lvl="1"/>
            <a:r>
              <a:rPr lang="pt-BR" sz="2600" dirty="0"/>
              <a:t>Próxima etapa: Comissão Especial para receber emendas e examinar mérito (32 Deputados)</a:t>
            </a:r>
          </a:p>
          <a:p>
            <a:pPr lvl="1"/>
            <a:r>
              <a:rPr lang="pt-BR" sz="2600" b="1" u="sng" dirty="0"/>
              <a:t>Comissão Especial instalada em 11.08.2016 </a:t>
            </a:r>
            <a:r>
              <a:rPr lang="pt-BR" sz="2600" dirty="0"/>
              <a:t>– Rel. Dep. </a:t>
            </a:r>
            <a:r>
              <a:rPr lang="pt-BR" sz="2600" dirty="0" err="1"/>
              <a:t>Darcisio</a:t>
            </a:r>
            <a:r>
              <a:rPr lang="pt-BR" sz="2600" dirty="0"/>
              <a:t> </a:t>
            </a:r>
            <a:r>
              <a:rPr lang="pt-BR" sz="2600" dirty="0" err="1"/>
              <a:t>Perondi</a:t>
            </a:r>
            <a:r>
              <a:rPr lang="pt-BR" sz="2600" dirty="0"/>
              <a:t> (PMDB-RS)</a:t>
            </a:r>
          </a:p>
          <a:p>
            <a:pPr lvl="1"/>
            <a:r>
              <a:rPr lang="pt-BR" sz="2600" dirty="0"/>
              <a:t>Prazo mínimo de 10 sessões para receber emendas (a partir de 12.08.2016)</a:t>
            </a:r>
          </a:p>
          <a:p>
            <a:pPr lvl="2"/>
            <a:r>
              <a:rPr lang="pt-BR" sz="2600" dirty="0"/>
              <a:t>Sessões já decorridas até 26.08 = 5 sessões</a:t>
            </a:r>
          </a:p>
          <a:p>
            <a:pPr lvl="1"/>
            <a:r>
              <a:rPr lang="pt-BR" sz="2600" dirty="0"/>
              <a:t>Prazo total na Comissão: mínimo 10 sessões; máximo 40 sessões</a:t>
            </a:r>
          </a:p>
          <a:p>
            <a:pPr lvl="1"/>
            <a:r>
              <a:rPr lang="pt-BR" sz="2600" dirty="0"/>
              <a:t>Previsão de apresentação do Parecer: 19 de setembro</a:t>
            </a:r>
          </a:p>
          <a:p>
            <a:pPr lvl="1"/>
            <a:r>
              <a:rPr lang="pt-BR" sz="2600" dirty="0"/>
              <a:t>Plenário: dois turnos de votação, com exigência de 3/5 dos deputados para aprovação</a:t>
            </a:r>
          </a:p>
          <a:p>
            <a:pPr lvl="1"/>
            <a:r>
              <a:rPr lang="pt-BR" sz="2600" dirty="0"/>
              <a:t>Reexame pelo Senado</a:t>
            </a:r>
          </a:p>
          <a:p>
            <a:r>
              <a:rPr lang="pt-BR" b="1" dirty="0"/>
              <a:t>Prioridade Máxima do Governo – aprovação até o final de 2016</a:t>
            </a:r>
          </a:p>
          <a:p>
            <a:r>
              <a:rPr lang="pt-BR" b="1" dirty="0"/>
              <a:t>Resistências no Congresso: Bancada da Saúde, Bancada da Educação, Nova Oposição e parte da Nova Situação – apenas 7 Líderes apoiam (</a:t>
            </a:r>
            <a:r>
              <a:rPr lang="pt-BR" b="1"/>
              <a:t>220 deputados) (OESP, 29.08.16)</a:t>
            </a:r>
          </a:p>
          <a:p>
            <a:r>
              <a:rPr lang="pt-BR" b="1" dirty="0"/>
              <a:t>Vinculação com a Reforma da Previdência</a:t>
            </a:r>
          </a:p>
          <a:p>
            <a:r>
              <a:rPr lang="pt-BR" dirty="0"/>
              <a:t>Replicação nos Estados pelos governadores (e.g. RS)</a:t>
            </a:r>
          </a:p>
        </p:txBody>
      </p:sp>
    </p:spTree>
    <p:extLst>
      <p:ext uri="{BB962C8B-B14F-4D97-AF65-F5344CB8AC3E}">
        <p14:creationId xmlns:p14="http://schemas.microsoft.com/office/powerpoint/2010/main" val="23845968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bandeira_brasil_simulada">
            <a:hlinkClick r:id="rId3"/>
          </p:cNvPr>
          <p:cNvPicPr>
            <a:picLocks noChangeAspect="1" noChangeArrowheads="1"/>
          </p:cNvPicPr>
          <p:nvPr/>
        </p:nvPicPr>
        <p:blipFill>
          <a:blip r:embed="rId4" cstate="print"/>
          <a:srcRect/>
          <a:stretch>
            <a:fillRect/>
          </a:stretch>
        </p:blipFill>
        <p:spPr bwMode="auto">
          <a:xfrm>
            <a:off x="1835696" y="528890"/>
            <a:ext cx="5381843" cy="4048389"/>
          </a:xfrm>
          <a:prstGeom prst="rect">
            <a:avLst/>
          </a:prstGeom>
          <a:noFill/>
          <a:ln w="9525">
            <a:noFill/>
            <a:miter lim="800000"/>
            <a:headEnd/>
            <a:tailEnd/>
          </a:ln>
        </p:spPr>
      </p:pic>
      <p:sp>
        <p:nvSpPr>
          <p:cNvPr id="2" name="Retângulo 1"/>
          <p:cNvSpPr/>
          <p:nvPr/>
        </p:nvSpPr>
        <p:spPr>
          <a:xfrm>
            <a:off x="1206381" y="4653136"/>
            <a:ext cx="6605979" cy="1661993"/>
          </a:xfrm>
          <a:prstGeom prst="rect">
            <a:avLst/>
          </a:prstGeom>
        </p:spPr>
        <p:txBody>
          <a:bodyPr wrap="square">
            <a:spAutoFit/>
          </a:bodyPr>
          <a:lstStyle/>
          <a:p>
            <a:pPr algn="ctr"/>
            <a:r>
              <a:rPr lang="pt-BR" sz="2800" b="1" dirty="0">
                <a:latin typeface="+mj-lt"/>
              </a:rPr>
              <a:t>Obrigado !</a:t>
            </a:r>
          </a:p>
          <a:p>
            <a:pPr algn="ctr"/>
            <a:endParaRPr lang="pt-BR" sz="2800" b="1" dirty="0">
              <a:latin typeface="+mj-lt"/>
            </a:endParaRPr>
          </a:p>
          <a:p>
            <a:pPr algn="ctr"/>
            <a:r>
              <a:rPr lang="pt-BR" sz="2800" dirty="0">
                <a:latin typeface="+mj-lt"/>
                <a:hlinkClick r:id="rId5"/>
              </a:rPr>
              <a:t>Luiz.alb.santos@gmail.com</a:t>
            </a:r>
            <a:endParaRPr lang="pt-BR" sz="2800" dirty="0">
              <a:latin typeface="+mj-lt"/>
            </a:endParaRPr>
          </a:p>
          <a:p>
            <a:pPr algn="ctr"/>
            <a:r>
              <a:rPr lang="pt-BR" sz="1800" dirty="0">
                <a:latin typeface="+mj-lt"/>
              </a:rPr>
              <a:t>https://politicapublica.wordpress.com/author/politicapublica/</a:t>
            </a:r>
          </a:p>
        </p:txBody>
      </p:sp>
    </p:spTree>
    <p:extLst>
      <p:ext uri="{BB962C8B-B14F-4D97-AF65-F5344CB8AC3E}">
        <p14:creationId xmlns:p14="http://schemas.microsoft.com/office/powerpoint/2010/main" val="1101413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Gestão fiscal e regime tributário</a:t>
            </a:r>
          </a:p>
        </p:txBody>
      </p:sp>
      <p:sp>
        <p:nvSpPr>
          <p:cNvPr id="3" name="Espaço Reservado para Conteúdo 2"/>
          <p:cNvSpPr>
            <a:spLocks noGrp="1"/>
          </p:cNvSpPr>
          <p:nvPr>
            <p:ph idx="1"/>
          </p:nvPr>
        </p:nvSpPr>
        <p:spPr>
          <a:xfrm>
            <a:off x="457200" y="1340768"/>
            <a:ext cx="8229600" cy="4785395"/>
          </a:xfrm>
        </p:spPr>
        <p:txBody>
          <a:bodyPr>
            <a:noAutofit/>
          </a:bodyPr>
          <a:lstStyle/>
          <a:p>
            <a:r>
              <a:rPr lang="pt-BR" sz="1800" dirty="0"/>
              <a:t>“</a:t>
            </a:r>
            <a:r>
              <a:rPr lang="pt-BR" sz="2000" b="1" dirty="0"/>
              <a:t>A boa gestão fiscal também depende de um regime tributário confiável. O sistema tributário é uma das bases da relação </a:t>
            </a:r>
            <a:r>
              <a:rPr lang="pt-BR" sz="2000" b="1" dirty="0" err="1"/>
              <a:t>cidadão-Estado</a:t>
            </a:r>
            <a:r>
              <a:rPr lang="pt-BR" sz="2000" b="1" dirty="0"/>
              <a:t>. </a:t>
            </a:r>
            <a:r>
              <a:rPr lang="pt-BR" sz="1800" dirty="0"/>
              <a:t>Escolher uma </a:t>
            </a:r>
            <a:r>
              <a:rPr lang="pt-BR" sz="2000" b="1" dirty="0"/>
              <a:t>boa política tributária </a:t>
            </a:r>
            <a:r>
              <a:rPr lang="pt-BR" sz="1800" dirty="0"/>
              <a:t>e gestão pode ser uma </a:t>
            </a:r>
            <a:r>
              <a:rPr lang="pt-BR" sz="2000" dirty="0"/>
              <a:t>i</a:t>
            </a:r>
            <a:r>
              <a:rPr lang="pt-BR" sz="2000" b="1" dirty="0"/>
              <a:t>mportante alavanca </a:t>
            </a:r>
            <a:r>
              <a:rPr lang="pt-BR" sz="1800" b="1" dirty="0"/>
              <a:t>para melhorar a confiança dos cidadãos nas instituições públicas. </a:t>
            </a:r>
            <a:r>
              <a:rPr lang="pt-BR" sz="1800" dirty="0"/>
              <a:t>O apoio público para o governo e suas instituições irá produzir maior cumprimento das obrigações fiscais do que a fiscalização apenas. No entanto, uma falha em gerar confiança pode corroer o cumprimento das obrigações tributárias e, consequentemente, as receitas. A </a:t>
            </a:r>
            <a:r>
              <a:rPr lang="pt-BR" sz="1800" b="1" dirty="0"/>
              <a:t>moral fiscal </a:t>
            </a:r>
            <a:r>
              <a:rPr lang="pt-BR" sz="1800" dirty="0"/>
              <a:t>- a motivação dos cidadãos para pagar os seus impostos para além da obrigação legal de fazê-lo - é um barômetro de quão bem um governo alcança isso. A erosão da base e transferência de lucros ( BEPS ) constitui um risco grave para a moral fiscal. </a:t>
            </a:r>
            <a:r>
              <a:rPr lang="pt-BR" sz="2000" b="1" dirty="0"/>
              <a:t>Se outros contribuintes (incluindo indivíduos comuns) pensam que as empresas multinacionais podem legalmente evitar pagar imposto de renda isso irá minar a confiança no sistema fiscal </a:t>
            </a:r>
            <a:r>
              <a:rPr lang="pt-BR" sz="1800" dirty="0"/>
              <a:t>e reduzir o cumprimento voluntário por todos os contribuintes, dos quais a administração fiscal moderna depende.“</a:t>
            </a:r>
          </a:p>
          <a:p>
            <a:pPr marL="0" indent="0">
              <a:buNone/>
            </a:pPr>
            <a:endParaRPr lang="pt-BR" sz="1800" dirty="0"/>
          </a:p>
          <a:p>
            <a:pPr marL="0" indent="0">
              <a:buNone/>
            </a:pPr>
            <a:r>
              <a:rPr lang="en-US" sz="1400" dirty="0"/>
              <a:t>OECD. PUBLIC GOVERNANCE FOR INCLUSIVE GROWTH: TOWARDS A NEW VISION FOR THE PUBLIC SECTOR . Meeting on Public Governance at Ministerial level 28 October 2015 Helsinki, Finland.</a:t>
            </a:r>
          </a:p>
        </p:txBody>
      </p:sp>
    </p:spTree>
    <p:extLst>
      <p:ext uri="{BB962C8B-B14F-4D97-AF65-F5344CB8AC3E}">
        <p14:creationId xmlns:p14="http://schemas.microsoft.com/office/powerpoint/2010/main" val="1601901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1853951"/>
            <a:ext cx="8640960" cy="4308872"/>
          </a:xfrm>
          <a:prstGeom prst="rect">
            <a:avLst/>
          </a:prstGeom>
        </p:spPr>
        <p:txBody>
          <a:bodyPr wrap="square">
            <a:spAutoFit/>
          </a:bodyPr>
          <a:lstStyle/>
          <a:p>
            <a:r>
              <a:rPr lang="pt-BR" sz="2000" dirty="0">
                <a:latin typeface="+mj-lt"/>
              </a:rPr>
              <a:t>“</a:t>
            </a:r>
            <a:r>
              <a:rPr lang="pt-BR" sz="2000" b="1" dirty="0">
                <a:latin typeface="+mj-lt"/>
              </a:rPr>
              <a:t>O forte crescimento do emprego é fundamental para assegurar que o crescimento beneficie todos os segmentos da sociedade, mas não é suficiente</a:t>
            </a:r>
            <a:r>
              <a:rPr lang="pt-BR" sz="2000" dirty="0">
                <a:latin typeface="+mj-lt"/>
              </a:rPr>
              <a:t>. Em vários países, uma parcela grande e crescente dos benefícios de crescimento foram apropriados por famílias de alta renda, enquanto a renda na parte inferior está estagnado por muitos anos. No Reino Unido e em particular os Estados Unidos, as reformas para proporcionar um melhor acesso à educação de alta qualidade para estudantes de meios desfavorecidos</a:t>
            </a:r>
            <a:r>
              <a:rPr lang="pt-BR" sz="3200" dirty="0">
                <a:latin typeface="+mj-lt"/>
              </a:rPr>
              <a:t>, </a:t>
            </a:r>
            <a:r>
              <a:rPr lang="pt-BR" sz="3200" b="1" dirty="0">
                <a:latin typeface="+mj-lt"/>
              </a:rPr>
              <a:t>combinados com medidas para tornar o sistema fiscal mais eficiente e equitativo </a:t>
            </a:r>
            <a:r>
              <a:rPr lang="pt-BR" sz="2000" dirty="0">
                <a:latin typeface="+mj-lt"/>
              </a:rPr>
              <a:t>podem ajudar a tornar o crescimento mais inclusivo“. </a:t>
            </a:r>
          </a:p>
          <a:p>
            <a:endParaRPr lang="en-US" sz="2000" dirty="0">
              <a:latin typeface="+mj-lt"/>
            </a:endParaRPr>
          </a:p>
          <a:p>
            <a:endParaRPr lang="en-US" dirty="0">
              <a:latin typeface="+mj-lt"/>
            </a:endParaRPr>
          </a:p>
          <a:p>
            <a:pPr algn="r"/>
            <a:r>
              <a:rPr lang="en-US" sz="1600" dirty="0">
                <a:latin typeface="+mj-lt"/>
              </a:rPr>
              <a:t>OECD (2016), </a:t>
            </a:r>
            <a:r>
              <a:rPr lang="en-US" sz="1600" i="1" dirty="0">
                <a:latin typeface="+mj-lt"/>
              </a:rPr>
              <a:t>Economic Policy Reforms 2016: Going for Growth Interim Report</a:t>
            </a:r>
            <a:r>
              <a:rPr lang="en-US" sz="1600" dirty="0">
                <a:latin typeface="+mj-lt"/>
              </a:rPr>
              <a:t>, OECD Publishing, Paris. </a:t>
            </a:r>
            <a:r>
              <a:rPr lang="pt-BR" sz="1600" i="1" dirty="0">
                <a:latin typeface="+mj-lt"/>
              </a:rPr>
              <a:t>http://dx.doi.org/10.1787/growth-2016-en</a:t>
            </a:r>
            <a:endParaRPr lang="pt-BR" sz="1600" dirty="0">
              <a:latin typeface="+mj-lt"/>
            </a:endParaRPr>
          </a:p>
        </p:txBody>
      </p:sp>
      <p:sp>
        <p:nvSpPr>
          <p:cNvPr id="3" name="CaixaDeTexto 2"/>
          <p:cNvSpPr txBox="1"/>
          <p:nvPr/>
        </p:nvSpPr>
        <p:spPr>
          <a:xfrm>
            <a:off x="323528" y="188640"/>
            <a:ext cx="8640960" cy="1200329"/>
          </a:xfrm>
          <a:prstGeom prst="rect">
            <a:avLst/>
          </a:prstGeom>
          <a:noFill/>
        </p:spPr>
        <p:txBody>
          <a:bodyPr wrap="square" rtlCol="0">
            <a:spAutoFit/>
          </a:bodyPr>
          <a:lstStyle/>
          <a:p>
            <a:r>
              <a:rPr lang="pt-BR" sz="3600" b="1" dirty="0"/>
              <a:t>Sistema Tributário Eficiente e Crescimento Econômico</a:t>
            </a:r>
          </a:p>
        </p:txBody>
      </p:sp>
    </p:spTree>
    <p:extLst>
      <p:ext uri="{BB962C8B-B14F-4D97-AF65-F5344CB8AC3E}">
        <p14:creationId xmlns:p14="http://schemas.microsoft.com/office/powerpoint/2010/main" val="821260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69002" y="164491"/>
            <a:ext cx="8671418" cy="1200329"/>
          </a:xfrm>
          <a:prstGeom prst="rect">
            <a:avLst/>
          </a:prstGeom>
          <a:noFill/>
        </p:spPr>
        <p:txBody>
          <a:bodyPr wrap="square" rtlCol="0">
            <a:spAutoFit/>
          </a:bodyPr>
          <a:lstStyle/>
          <a:p>
            <a:r>
              <a:rPr lang="pt-BR" sz="3600" b="1" dirty="0"/>
              <a:t>O impacto das reformas estruturais no sistema tributário</a:t>
            </a:r>
          </a:p>
        </p:txBody>
      </p:sp>
      <p:sp>
        <p:nvSpPr>
          <p:cNvPr id="6" name="Retângulo 5"/>
          <p:cNvSpPr/>
          <p:nvPr/>
        </p:nvSpPr>
        <p:spPr>
          <a:xfrm>
            <a:off x="267071" y="1298623"/>
            <a:ext cx="8496300" cy="4647426"/>
          </a:xfrm>
          <a:prstGeom prst="rect">
            <a:avLst/>
          </a:prstGeom>
        </p:spPr>
        <p:txBody>
          <a:bodyPr wrap="square">
            <a:spAutoFit/>
          </a:bodyPr>
          <a:lstStyle/>
          <a:p>
            <a:pPr algn="just"/>
            <a:r>
              <a:rPr lang="pt-BR" sz="2000" dirty="0">
                <a:latin typeface="+mj-lt"/>
              </a:rPr>
              <a:t>“</a:t>
            </a:r>
            <a:r>
              <a:rPr lang="pt-BR" sz="3200" dirty="0">
                <a:latin typeface="+mj-lt"/>
              </a:rPr>
              <a:t>Os sistemas tributários eficazes são um alicerce fundamental para uma maior mobilização de recursos internos, que é essencial para o desenvolvimento sustentável, promover a autossuficiência, a boa governança, crescimento e estabilidade, com particular relevância para os países em desenvolvimento “</a:t>
            </a:r>
          </a:p>
          <a:p>
            <a:pPr algn="r"/>
            <a:endParaRPr lang="en-US" sz="1600" dirty="0">
              <a:latin typeface="+mj-lt"/>
            </a:endParaRPr>
          </a:p>
          <a:p>
            <a:pPr algn="r"/>
            <a:r>
              <a:rPr lang="en-US" sz="1600" dirty="0">
                <a:latin typeface="+mj-lt"/>
              </a:rPr>
              <a:t>OECD (2016), </a:t>
            </a:r>
            <a:r>
              <a:rPr lang="en-US" sz="1600" i="1" dirty="0">
                <a:latin typeface="+mj-lt"/>
              </a:rPr>
              <a:t>Tax Administrations and Capacity Building: A Collective Challenge</a:t>
            </a:r>
            <a:r>
              <a:rPr lang="en-US" sz="1600" dirty="0">
                <a:latin typeface="+mj-lt"/>
              </a:rPr>
              <a:t>, OECD Publishing, Paris.</a:t>
            </a:r>
          </a:p>
          <a:p>
            <a:pPr algn="r"/>
            <a:r>
              <a:rPr lang="pt-BR" sz="1600" i="1" dirty="0">
                <a:latin typeface="+mj-lt"/>
              </a:rPr>
              <a:t>http://dx.doi.org/10.1787/9789264256637-en</a:t>
            </a:r>
            <a:endParaRPr lang="pt-BR" sz="1600" dirty="0">
              <a:latin typeface="+mj-lt"/>
            </a:endParaRPr>
          </a:p>
        </p:txBody>
      </p:sp>
    </p:spTree>
    <p:extLst>
      <p:ext uri="{BB962C8B-B14F-4D97-AF65-F5344CB8AC3E}">
        <p14:creationId xmlns:p14="http://schemas.microsoft.com/office/powerpoint/2010/main" val="2933215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1699</TotalTime>
  <Words>7358</Words>
  <Application>Microsoft Office PowerPoint</Application>
  <PresentationFormat>Apresentação na tela (4:3)</PresentationFormat>
  <Paragraphs>633</Paragraphs>
  <Slides>67</Slides>
  <Notes>66</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67</vt:i4>
      </vt:variant>
    </vt:vector>
  </HeadingPairs>
  <TitlesOfParts>
    <vt:vector size="73" baseType="lpstr">
      <vt:lpstr>Arial</vt:lpstr>
      <vt:lpstr>Calibri</vt:lpstr>
      <vt:lpstr>Calibri Light</vt:lpstr>
      <vt:lpstr>Segoe UI</vt:lpstr>
      <vt:lpstr>Times New Roman</vt:lpstr>
      <vt:lpstr>Tema do Office</vt:lpstr>
      <vt:lpstr>Reforma Fiscal e Tributária sob a perspectiva do Ajuste Fiscal O Projeto de Lei Complementar nº 257/2016 e a PEC 241/2016 e seu impacto no serviço público</vt:lpstr>
      <vt:lpstr>Apresentação do PowerPoint</vt:lpstr>
      <vt:lpstr>Apresentação do PowerPoint</vt:lpstr>
      <vt:lpstr>Apresentação do PowerPoint</vt:lpstr>
      <vt:lpstr>Apresentação do PowerPoint</vt:lpstr>
      <vt:lpstr>Gestão fiscal e confiança pública</vt:lpstr>
      <vt:lpstr>Gestão fiscal e regime tributário</vt:lpstr>
      <vt:lpstr>Apresentação do PowerPoint</vt:lpstr>
      <vt:lpstr>Apresentação do PowerPoint</vt:lpstr>
      <vt:lpstr>Apresentação do PowerPoint</vt:lpstr>
      <vt:lpstr>Apresentação do PowerPoint</vt:lpstr>
      <vt:lpstr>Apresentação do PowerPoint</vt:lpstr>
      <vt:lpstr>Justiça Fiscal: falhas a corrigir</vt:lpstr>
      <vt:lpstr>Apresentação do PowerPoint</vt:lpstr>
      <vt:lpstr>Isenção de tributação sobre lucros e dividendos</vt:lpstr>
      <vt:lpstr>Apresentação do PowerPoint</vt:lpstr>
      <vt:lpstr>Propostas corretivas</vt:lpstr>
      <vt:lpstr>Propostas corretivas</vt:lpstr>
      <vt:lpstr>Propostas corretivas</vt:lpstr>
      <vt:lpstr>Apresentação do PowerPoint</vt:lpstr>
      <vt:lpstr>Limites de Gastos Públicos - Histórico</vt:lpstr>
      <vt:lpstr>Leis Complementares</vt:lpstr>
      <vt:lpstr>Lei de Responsabilidade Fiscal – Lei Complementar nº 101, de 4 de maio de 2000</vt:lpstr>
      <vt:lpstr>Excesso de Gasto - Medidas Corretivas</vt:lpstr>
      <vt:lpstr>Governo Lula: o PLP 1, de 2007</vt:lpstr>
      <vt:lpstr>Ajuste Fiscal: a reprise! </vt:lpstr>
      <vt:lpstr>Superávit e Déficit Primário – Setor Público – 1995/2017 em % do PIB (2017=ESTIMATIVA LDO)</vt:lpstr>
      <vt:lpstr>Despesa com Pessoal x RCL - 2015</vt:lpstr>
      <vt:lpstr>Apresentação do PowerPoint</vt:lpstr>
      <vt:lpstr>O PLP 257, de 2016</vt:lpstr>
      <vt:lpstr>Condição para assinar aditivos:</vt:lpstr>
      <vt:lpstr>Apresentação do PowerPoint</vt:lpstr>
      <vt:lpstr>Alterações na LRF  (impacto na União, Estados, DF e Municípios)</vt:lpstr>
      <vt:lpstr>Apresentação do PowerPoint</vt:lpstr>
      <vt:lpstr>Apresentação do PowerPoint</vt:lpstr>
      <vt:lpstr>Apresentação do PowerPoint</vt:lpstr>
      <vt:lpstr>Apresentação do PowerPoint</vt:lpstr>
      <vt:lpstr>Apresentação do PowerPoint</vt:lpstr>
      <vt:lpstr>O Substitutivo do Governo Temer/Relator Amin (09.08.2016)</vt:lpstr>
      <vt:lpstr>O Substitutivo do Governo Temer/Relator Amin (09.08.2016)</vt:lpstr>
      <vt:lpstr>Limitadores da despesa mantidos no Substitutivo ao PLP 257</vt:lpstr>
      <vt:lpstr>Tramitação do PLP 257</vt:lpstr>
      <vt:lpstr>A PEC 241/2016</vt:lpstr>
      <vt:lpstr>Apresentação do PowerPoint</vt:lpstr>
      <vt:lpstr>Limite Anual de Gastos e sua correção</vt:lpstr>
      <vt:lpstr>O que não entra no cálculo do limite</vt:lpstr>
      <vt:lpstr>Medidas em caso de descumprimento</vt:lpstr>
      <vt:lpstr>Impactos e Contradições</vt:lpstr>
      <vt:lpstr>Exemplo do impacto na Educação</vt:lpstr>
      <vt:lpstr>Apresentação do PowerPoint</vt:lpstr>
      <vt:lpstr>Exemplo do impacto na Saúde</vt:lpstr>
      <vt:lpstr>Estimativa da perda acumulada na saúde 2003-2015  a preços de 2015: R$ 315,245 bilhões</vt:lpstr>
      <vt:lpstr>Apresentação do PowerPoint</vt:lpstr>
      <vt:lpstr>Estimativa do impacto na Saúde</vt:lpstr>
      <vt:lpstr>Evolução da Despesa com Pessoal da União % da RCL e do PIB 2000 a 2015</vt:lpstr>
      <vt:lpstr>PLDO 2017</vt:lpstr>
      <vt:lpstr>Comparação de Gastos Sociais 2003 a 2015 – Executado - com e sem PEC 241/2016</vt:lpstr>
      <vt:lpstr>Apresentação do PowerPoint</vt:lpstr>
      <vt:lpstr>Enquanto isso...</vt:lpstr>
      <vt:lpstr>Apresentação do PowerPoint</vt:lpstr>
      <vt:lpstr>Apresentação do PowerPoint</vt:lpstr>
      <vt:lpstr>Relação dívida x Pib e Taxas de Juros Anual (Dez 2015)</vt:lpstr>
      <vt:lpstr>Apresentação do PowerPoint</vt:lpstr>
      <vt:lpstr>Apresentação do PowerPoint</vt:lpstr>
      <vt:lpstr>Apresentação do PowerPoint</vt:lpstr>
      <vt:lpstr>Tramitação da PEC 241 na Câmara dos Deputados</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Limites de Gastos Públicos e Ajuste Fiscal O Projeto de Lei Complementar nº 257/2016 e a PEC 242/2016 e seu impacto no serviço público</dc:title>
  <dc:creator>Luiz Alberto dos Santos</dc:creator>
  <cp:lastModifiedBy>Click 11</cp:lastModifiedBy>
  <cp:revision>168</cp:revision>
  <cp:lastPrinted>2016-08-04T14:36:07Z</cp:lastPrinted>
  <dcterms:created xsi:type="dcterms:W3CDTF">2016-08-03T14:05:22Z</dcterms:created>
  <dcterms:modified xsi:type="dcterms:W3CDTF">2016-08-29T15:27:20Z</dcterms:modified>
</cp:coreProperties>
</file>