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320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9" r:id="rId43"/>
    <p:sldId id="297" r:id="rId44"/>
    <p:sldId id="300" r:id="rId45"/>
    <p:sldId id="301" r:id="rId46"/>
    <p:sldId id="302" r:id="rId47"/>
    <p:sldId id="303" r:id="rId48"/>
    <p:sldId id="304" r:id="rId49"/>
    <p:sldId id="305" r:id="rId50"/>
    <p:sldId id="321" r:id="rId51"/>
    <p:sldId id="322" r:id="rId52"/>
    <p:sldId id="306" r:id="rId53"/>
    <p:sldId id="323" r:id="rId54"/>
    <p:sldId id="307" r:id="rId55"/>
    <p:sldId id="308" r:id="rId56"/>
    <p:sldId id="327" r:id="rId57"/>
    <p:sldId id="328" r:id="rId58"/>
    <p:sldId id="329" r:id="rId59"/>
    <p:sldId id="330" r:id="rId60"/>
    <p:sldId id="331" r:id="rId61"/>
    <p:sldId id="332" r:id="rId62"/>
    <p:sldId id="309" r:id="rId63"/>
    <p:sldId id="310" r:id="rId64"/>
    <p:sldId id="311" r:id="rId65"/>
    <p:sldId id="312" r:id="rId66"/>
    <p:sldId id="313" r:id="rId67"/>
    <p:sldId id="314" r:id="rId68"/>
    <p:sldId id="315" r:id="rId69"/>
    <p:sldId id="316" r:id="rId70"/>
    <p:sldId id="319" r:id="rId71"/>
    <p:sldId id="317" r:id="rId72"/>
    <p:sldId id="325" r:id="rId73"/>
    <p:sldId id="326" r:id="rId7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8BE85-819E-40EF-B433-D5676DB01F4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B6ACB60-0834-4F59-9F22-0AE43B652139}">
      <dgm:prSet phldrT="[Texto]"/>
      <dgm:spPr/>
      <dgm:t>
        <a:bodyPr/>
        <a:lstStyle/>
        <a:p>
          <a:r>
            <a:rPr lang="pt-BR" dirty="0" smtClean="0"/>
            <a:t>VOZ DA IGREJA</a:t>
          </a:r>
          <a:endParaRPr lang="pt-BR" dirty="0"/>
        </a:p>
      </dgm:t>
    </dgm:pt>
    <dgm:pt modelId="{9D4D237F-E44C-477E-A0D2-65CB1DF61B60}" type="parTrans" cxnId="{30ADBCDE-FBF7-403E-8BD0-71ECCB5FE485}">
      <dgm:prSet/>
      <dgm:spPr/>
      <dgm:t>
        <a:bodyPr/>
        <a:lstStyle/>
        <a:p>
          <a:endParaRPr lang="pt-BR"/>
        </a:p>
      </dgm:t>
    </dgm:pt>
    <dgm:pt modelId="{E77DB759-3B13-472C-83A4-107CDE7D2300}" type="sibTrans" cxnId="{30ADBCDE-FBF7-403E-8BD0-71ECCB5FE485}">
      <dgm:prSet/>
      <dgm:spPr/>
      <dgm:t>
        <a:bodyPr/>
        <a:lstStyle/>
        <a:p>
          <a:endParaRPr lang="pt-BR"/>
        </a:p>
      </dgm:t>
    </dgm:pt>
    <dgm:pt modelId="{57AB2B82-D98D-49B4-934F-919D0E79E51F}">
      <dgm:prSet phldrT="[Texto]"/>
      <dgm:spPr/>
      <dgm:t>
        <a:bodyPr/>
        <a:lstStyle/>
        <a:p>
          <a:r>
            <a:rPr lang="pt-BR" dirty="0" smtClean="0"/>
            <a:t>VOZ DO GRANDE CAPITAL</a:t>
          </a:r>
          <a:endParaRPr lang="pt-BR" dirty="0"/>
        </a:p>
      </dgm:t>
    </dgm:pt>
    <dgm:pt modelId="{49689D06-97DB-4112-9FB5-BD75A30F027B}" type="parTrans" cxnId="{6086E1CF-EB1A-4B68-A2D6-BCD5BEF636EE}">
      <dgm:prSet/>
      <dgm:spPr/>
      <dgm:t>
        <a:bodyPr/>
        <a:lstStyle/>
        <a:p>
          <a:endParaRPr lang="pt-BR"/>
        </a:p>
      </dgm:t>
    </dgm:pt>
    <dgm:pt modelId="{A2FEC308-F641-4A7A-A923-1640428EC0F3}" type="sibTrans" cxnId="{6086E1CF-EB1A-4B68-A2D6-BCD5BEF636EE}">
      <dgm:prSet/>
      <dgm:spPr/>
      <dgm:t>
        <a:bodyPr/>
        <a:lstStyle/>
        <a:p>
          <a:endParaRPr lang="pt-BR"/>
        </a:p>
      </dgm:t>
    </dgm:pt>
    <dgm:pt modelId="{7CA2A3AF-3642-4A46-A09F-C8D473C9407F}">
      <dgm:prSet phldrT="[Texto]"/>
      <dgm:spPr/>
      <dgm:t>
        <a:bodyPr/>
        <a:lstStyle/>
        <a:p>
          <a:r>
            <a:rPr lang="pt-BR" dirty="0" smtClean="0"/>
            <a:t>VOZ DA TECNOCRACIA</a:t>
          </a:r>
          <a:endParaRPr lang="pt-BR" dirty="0"/>
        </a:p>
      </dgm:t>
    </dgm:pt>
    <dgm:pt modelId="{DBADA874-E07A-46A5-9E43-551160546D37}" type="parTrans" cxnId="{786A05FE-1BF2-45BE-8299-15B2D74EEE5F}">
      <dgm:prSet/>
      <dgm:spPr/>
      <dgm:t>
        <a:bodyPr/>
        <a:lstStyle/>
        <a:p>
          <a:endParaRPr lang="pt-BR"/>
        </a:p>
      </dgm:t>
    </dgm:pt>
    <dgm:pt modelId="{93EE9894-51E7-403E-9D2F-4F3F3723F116}" type="sibTrans" cxnId="{786A05FE-1BF2-45BE-8299-15B2D74EEE5F}">
      <dgm:prSet/>
      <dgm:spPr/>
      <dgm:t>
        <a:bodyPr/>
        <a:lstStyle/>
        <a:p>
          <a:endParaRPr lang="pt-BR"/>
        </a:p>
      </dgm:t>
    </dgm:pt>
    <dgm:pt modelId="{7230D75B-E447-441D-83DA-A4EB2921D90E}">
      <dgm:prSet phldrT="[Texto]"/>
      <dgm:spPr/>
      <dgm:t>
        <a:bodyPr/>
        <a:lstStyle/>
        <a:p>
          <a:r>
            <a:rPr lang="pt-BR" dirty="0" smtClean="0"/>
            <a:t>VOZ DA PSICOLOGIA</a:t>
          </a:r>
          <a:endParaRPr lang="pt-BR" dirty="0"/>
        </a:p>
      </dgm:t>
    </dgm:pt>
    <dgm:pt modelId="{AD97562D-7DD7-424C-AEC2-BBBAE8A8F898}" type="parTrans" cxnId="{2254B118-942D-4CC5-8752-A1F9DEF22194}">
      <dgm:prSet/>
      <dgm:spPr/>
      <dgm:t>
        <a:bodyPr/>
        <a:lstStyle/>
        <a:p>
          <a:endParaRPr lang="pt-BR"/>
        </a:p>
      </dgm:t>
    </dgm:pt>
    <dgm:pt modelId="{52056585-E28C-4D1E-A253-D1B422353B1A}" type="sibTrans" cxnId="{2254B118-942D-4CC5-8752-A1F9DEF22194}">
      <dgm:prSet/>
      <dgm:spPr/>
      <dgm:t>
        <a:bodyPr/>
        <a:lstStyle/>
        <a:p>
          <a:endParaRPr lang="pt-BR"/>
        </a:p>
      </dgm:t>
    </dgm:pt>
    <dgm:pt modelId="{FD1A65F7-F3C9-4B06-AF59-E0A8EBBDA181}">
      <dgm:prSet phldrT="[Texto]"/>
      <dgm:spPr/>
      <dgm:t>
        <a:bodyPr/>
        <a:lstStyle/>
        <a:p>
          <a:r>
            <a:rPr lang="pt-BR" dirty="0" smtClean="0"/>
            <a:t>VOZ DOS MOVIMENTOS SOCIAIS </a:t>
          </a:r>
          <a:endParaRPr lang="pt-BR" dirty="0"/>
        </a:p>
      </dgm:t>
    </dgm:pt>
    <dgm:pt modelId="{873CA117-1072-44D5-AEBE-6A5FA9DE7D48}" type="parTrans" cxnId="{A77E40FA-AB6B-49D5-8805-2CC24FE71F5A}">
      <dgm:prSet/>
      <dgm:spPr/>
      <dgm:t>
        <a:bodyPr/>
        <a:lstStyle/>
        <a:p>
          <a:endParaRPr lang="pt-BR"/>
        </a:p>
      </dgm:t>
    </dgm:pt>
    <dgm:pt modelId="{380A915C-AFD6-41BE-9EF7-20F571071311}" type="sibTrans" cxnId="{A77E40FA-AB6B-49D5-8805-2CC24FE71F5A}">
      <dgm:prSet/>
      <dgm:spPr/>
      <dgm:t>
        <a:bodyPr/>
        <a:lstStyle/>
        <a:p>
          <a:endParaRPr lang="pt-BR"/>
        </a:p>
      </dgm:t>
    </dgm:pt>
    <dgm:pt modelId="{D41EBF90-7E09-49CA-B4ED-91DA2431A2D4}">
      <dgm:prSet phldrT="[Texto]"/>
      <dgm:spPr/>
      <dgm:t>
        <a:bodyPr/>
        <a:lstStyle/>
        <a:p>
          <a:r>
            <a:rPr lang="pt-BR" dirty="0" smtClean="0"/>
            <a:t>VOZ DOS EDUCADORES</a:t>
          </a:r>
          <a:endParaRPr lang="pt-BR" dirty="0"/>
        </a:p>
      </dgm:t>
    </dgm:pt>
    <dgm:pt modelId="{8EC5FABF-7A63-43E4-B537-9A5D841FE0E7}" type="parTrans" cxnId="{4148531C-9F67-418F-AAA3-138BB9C413EB}">
      <dgm:prSet/>
      <dgm:spPr/>
      <dgm:t>
        <a:bodyPr/>
        <a:lstStyle/>
        <a:p>
          <a:endParaRPr lang="pt-BR"/>
        </a:p>
      </dgm:t>
    </dgm:pt>
    <dgm:pt modelId="{AA358AE1-BA8B-4F2B-8C84-4210EADAD89C}" type="sibTrans" cxnId="{4148531C-9F67-418F-AAA3-138BB9C413EB}">
      <dgm:prSet/>
      <dgm:spPr/>
      <dgm:t>
        <a:bodyPr/>
        <a:lstStyle/>
        <a:p>
          <a:endParaRPr lang="pt-BR"/>
        </a:p>
      </dgm:t>
    </dgm:pt>
    <dgm:pt modelId="{3711F565-EB6B-4D56-90DF-7E34FA1CED8A}">
      <dgm:prSet phldrT="[Texto]"/>
      <dgm:spPr/>
      <dgm:t>
        <a:bodyPr/>
        <a:lstStyle/>
        <a:p>
          <a:r>
            <a:rPr lang="pt-BR" dirty="0" smtClean="0"/>
            <a:t>VOZ DOS ESTUDANTES</a:t>
          </a:r>
          <a:endParaRPr lang="pt-BR" dirty="0"/>
        </a:p>
      </dgm:t>
    </dgm:pt>
    <dgm:pt modelId="{48B3DE89-3CEE-4794-8BCC-D2C48A6EED19}" type="parTrans" cxnId="{7BF29C72-A57E-4568-B988-4BB8437DE33D}">
      <dgm:prSet/>
      <dgm:spPr/>
      <dgm:t>
        <a:bodyPr/>
        <a:lstStyle/>
        <a:p>
          <a:endParaRPr lang="pt-BR"/>
        </a:p>
      </dgm:t>
    </dgm:pt>
    <dgm:pt modelId="{3714308D-EEB2-401A-AF6C-95464FE9ABEF}" type="sibTrans" cxnId="{7BF29C72-A57E-4568-B988-4BB8437DE33D}">
      <dgm:prSet/>
      <dgm:spPr/>
      <dgm:t>
        <a:bodyPr/>
        <a:lstStyle/>
        <a:p>
          <a:endParaRPr lang="pt-BR"/>
        </a:p>
      </dgm:t>
    </dgm:pt>
    <dgm:pt modelId="{865A46EB-2C19-47D3-A192-8AD8C255F39F}">
      <dgm:prSet phldrT="[Texto]"/>
      <dgm:spPr/>
      <dgm:t>
        <a:bodyPr/>
        <a:lstStyle/>
        <a:p>
          <a:r>
            <a:rPr lang="pt-BR" dirty="0" smtClean="0"/>
            <a:t>VOZ DAS FAMILIAS</a:t>
          </a:r>
          <a:endParaRPr lang="pt-BR" dirty="0"/>
        </a:p>
      </dgm:t>
    </dgm:pt>
    <dgm:pt modelId="{EF12ABCE-0E16-40D1-B5DF-D60D18E93122}" type="parTrans" cxnId="{C97E6BD0-6145-4B84-A600-BEF40029859E}">
      <dgm:prSet/>
      <dgm:spPr/>
      <dgm:t>
        <a:bodyPr/>
        <a:lstStyle/>
        <a:p>
          <a:endParaRPr lang="pt-BR"/>
        </a:p>
      </dgm:t>
    </dgm:pt>
    <dgm:pt modelId="{5D20D2DD-CD6B-4351-961B-0D567484AE48}" type="sibTrans" cxnId="{C97E6BD0-6145-4B84-A600-BEF40029859E}">
      <dgm:prSet/>
      <dgm:spPr/>
      <dgm:t>
        <a:bodyPr/>
        <a:lstStyle/>
        <a:p>
          <a:endParaRPr lang="pt-BR"/>
        </a:p>
      </dgm:t>
    </dgm:pt>
    <dgm:pt modelId="{FAFF75F3-95CD-4F0A-80A0-C8B6225116EA}">
      <dgm:prSet phldrT="[Texto]"/>
      <dgm:spPr/>
      <dgm:t>
        <a:bodyPr/>
        <a:lstStyle/>
        <a:p>
          <a:r>
            <a:rPr lang="pt-BR" dirty="0" smtClean="0"/>
            <a:t>VOZ DA SAÚDE</a:t>
          </a:r>
          <a:endParaRPr lang="pt-BR" dirty="0"/>
        </a:p>
      </dgm:t>
    </dgm:pt>
    <dgm:pt modelId="{F449CAC0-2433-45C8-8471-10FF96AB403A}" type="parTrans" cxnId="{099452E0-8C93-4422-9B79-99CDCEEB0D0D}">
      <dgm:prSet/>
      <dgm:spPr/>
      <dgm:t>
        <a:bodyPr/>
        <a:lstStyle/>
        <a:p>
          <a:endParaRPr lang="pt-BR"/>
        </a:p>
      </dgm:t>
    </dgm:pt>
    <dgm:pt modelId="{D5230FDE-ACAC-4B21-8E09-C315284B56C6}" type="sibTrans" cxnId="{099452E0-8C93-4422-9B79-99CDCEEB0D0D}">
      <dgm:prSet/>
      <dgm:spPr/>
      <dgm:t>
        <a:bodyPr/>
        <a:lstStyle/>
        <a:p>
          <a:endParaRPr lang="pt-BR"/>
        </a:p>
      </dgm:t>
    </dgm:pt>
    <dgm:pt modelId="{23D1CF5B-05BE-4AC7-AD31-C6D32B16ECA2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673DDEC1-7296-4152-9DF6-771E20D62B86}" type="parTrans" cxnId="{F56F397E-408C-49DC-AD3B-92B50DEA791B}">
      <dgm:prSet/>
      <dgm:spPr/>
      <dgm:t>
        <a:bodyPr/>
        <a:lstStyle/>
        <a:p>
          <a:endParaRPr lang="pt-BR"/>
        </a:p>
      </dgm:t>
    </dgm:pt>
    <dgm:pt modelId="{09183835-B0A9-4CCA-B3C3-9FF5DC3FEF26}" type="sibTrans" cxnId="{F56F397E-408C-49DC-AD3B-92B50DEA791B}">
      <dgm:prSet/>
      <dgm:spPr/>
      <dgm:t>
        <a:bodyPr/>
        <a:lstStyle/>
        <a:p>
          <a:endParaRPr lang="pt-BR"/>
        </a:p>
      </dgm:t>
    </dgm:pt>
    <dgm:pt modelId="{0C29660C-905A-4E2A-A1D4-CA7A84561F0F}" type="pres">
      <dgm:prSet presAssocID="{6228BE85-819E-40EF-B433-D5676DB01F4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4456588-4B33-4E88-8A85-919B5F491FFA}" type="pres">
      <dgm:prSet presAssocID="{5B6ACB60-0834-4F59-9F22-0AE43B652139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3EC2B4-3E92-4786-B915-5B91E8F40740}" type="pres">
      <dgm:prSet presAssocID="{E77DB759-3B13-472C-83A4-107CDE7D2300}" presName="sibTrans" presStyleCnt="0"/>
      <dgm:spPr/>
    </dgm:pt>
    <dgm:pt modelId="{1F4E9A09-07C0-4922-BC64-277F5AE09EF9}" type="pres">
      <dgm:prSet presAssocID="{57AB2B82-D98D-49B4-934F-919D0E79E51F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CBC2ED-3C4F-48F6-84AF-11DAD303AD20}" type="pres">
      <dgm:prSet presAssocID="{A2FEC308-F641-4A7A-A923-1640428EC0F3}" presName="sibTrans" presStyleCnt="0"/>
      <dgm:spPr/>
    </dgm:pt>
    <dgm:pt modelId="{C54B365D-4E82-4EBC-BCDF-4115A1C1E928}" type="pres">
      <dgm:prSet presAssocID="{7CA2A3AF-3642-4A46-A09F-C8D473C9407F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D4270A-3C2E-4E44-BAFF-A0C084F8B0B5}" type="pres">
      <dgm:prSet presAssocID="{93EE9894-51E7-403E-9D2F-4F3F3723F116}" presName="sibTrans" presStyleCnt="0"/>
      <dgm:spPr/>
    </dgm:pt>
    <dgm:pt modelId="{569E9B6A-6C39-4485-8754-378390B9417A}" type="pres">
      <dgm:prSet presAssocID="{7230D75B-E447-441D-83DA-A4EB2921D90E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E63A92-E71D-4B71-983C-B14615CD2B40}" type="pres">
      <dgm:prSet presAssocID="{52056585-E28C-4D1E-A253-D1B422353B1A}" presName="sibTrans" presStyleCnt="0"/>
      <dgm:spPr/>
    </dgm:pt>
    <dgm:pt modelId="{2B2377B3-7D76-40F8-82C6-ABB7CB34E0A4}" type="pres">
      <dgm:prSet presAssocID="{FD1A65F7-F3C9-4B06-AF59-E0A8EBBDA181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3E27F8-0593-4039-987A-5676FB749360}" type="pres">
      <dgm:prSet presAssocID="{380A915C-AFD6-41BE-9EF7-20F571071311}" presName="sibTrans" presStyleCnt="0"/>
      <dgm:spPr/>
    </dgm:pt>
    <dgm:pt modelId="{022E5BDA-B481-4E86-AABE-F6E09FCBE471}" type="pres">
      <dgm:prSet presAssocID="{D41EBF90-7E09-49CA-B4ED-91DA2431A2D4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87271C8-36C7-4C9E-A048-55EE9D467EB1}" type="pres">
      <dgm:prSet presAssocID="{AA358AE1-BA8B-4F2B-8C84-4210EADAD89C}" presName="sibTrans" presStyleCnt="0"/>
      <dgm:spPr/>
    </dgm:pt>
    <dgm:pt modelId="{0977FD0A-F0F1-4F72-9711-224F6B8D2123}" type="pres">
      <dgm:prSet presAssocID="{3711F565-EB6B-4D56-90DF-7E34FA1CED8A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3A5274-3A25-40BF-97BE-1F819587C7F4}" type="pres">
      <dgm:prSet presAssocID="{3714308D-EEB2-401A-AF6C-95464FE9ABEF}" presName="sibTrans" presStyleCnt="0"/>
      <dgm:spPr/>
    </dgm:pt>
    <dgm:pt modelId="{02F80A24-8074-466C-923E-681421C77FC4}" type="pres">
      <dgm:prSet presAssocID="{865A46EB-2C19-47D3-A192-8AD8C255F39F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DA1BD3-F03D-46B0-8ADB-D149E2639F71}" type="pres">
      <dgm:prSet presAssocID="{5D20D2DD-CD6B-4351-961B-0D567484AE48}" presName="sibTrans" presStyleCnt="0"/>
      <dgm:spPr/>
    </dgm:pt>
    <dgm:pt modelId="{44920FE8-A9D5-4D35-AA79-1F79F7F666CC}" type="pres">
      <dgm:prSet presAssocID="{FAFF75F3-95CD-4F0A-80A0-C8B6225116EA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74F9BB-442B-4566-84DF-E5A8734F00A2}" type="pres">
      <dgm:prSet presAssocID="{D5230FDE-ACAC-4B21-8E09-C315284B56C6}" presName="sibTrans" presStyleCnt="0"/>
      <dgm:spPr/>
    </dgm:pt>
    <dgm:pt modelId="{EE3E3943-55D7-48C7-9CE2-853E0077259F}" type="pres">
      <dgm:prSet presAssocID="{23D1CF5B-05BE-4AC7-AD31-C6D32B16ECA2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77E40FA-AB6B-49D5-8805-2CC24FE71F5A}" srcId="{6228BE85-819E-40EF-B433-D5676DB01F40}" destId="{FD1A65F7-F3C9-4B06-AF59-E0A8EBBDA181}" srcOrd="4" destOrd="0" parTransId="{873CA117-1072-44D5-AEBE-6A5FA9DE7D48}" sibTransId="{380A915C-AFD6-41BE-9EF7-20F571071311}"/>
    <dgm:cxn modelId="{786A05FE-1BF2-45BE-8299-15B2D74EEE5F}" srcId="{6228BE85-819E-40EF-B433-D5676DB01F40}" destId="{7CA2A3AF-3642-4A46-A09F-C8D473C9407F}" srcOrd="2" destOrd="0" parTransId="{DBADA874-E07A-46A5-9E43-551160546D37}" sibTransId="{93EE9894-51E7-403E-9D2F-4F3F3723F116}"/>
    <dgm:cxn modelId="{F56F397E-408C-49DC-AD3B-92B50DEA791B}" srcId="{6228BE85-819E-40EF-B433-D5676DB01F40}" destId="{23D1CF5B-05BE-4AC7-AD31-C6D32B16ECA2}" srcOrd="9" destOrd="0" parTransId="{673DDEC1-7296-4152-9DF6-771E20D62B86}" sibTransId="{09183835-B0A9-4CCA-B3C3-9FF5DC3FEF26}"/>
    <dgm:cxn modelId="{D248AC1E-5ABB-49E4-B624-97A2D211F5FA}" type="presOf" srcId="{23D1CF5B-05BE-4AC7-AD31-C6D32B16ECA2}" destId="{EE3E3943-55D7-48C7-9CE2-853E0077259F}" srcOrd="0" destOrd="0" presId="urn:microsoft.com/office/officeart/2005/8/layout/default"/>
    <dgm:cxn modelId="{FA065B2B-5C4E-4CF9-A368-8E67F4654F78}" type="presOf" srcId="{57AB2B82-D98D-49B4-934F-919D0E79E51F}" destId="{1F4E9A09-07C0-4922-BC64-277F5AE09EF9}" srcOrd="0" destOrd="0" presId="urn:microsoft.com/office/officeart/2005/8/layout/default"/>
    <dgm:cxn modelId="{8EECF8DA-04AB-41F9-AC3B-2B26464CF443}" type="presOf" srcId="{3711F565-EB6B-4D56-90DF-7E34FA1CED8A}" destId="{0977FD0A-F0F1-4F72-9711-224F6B8D2123}" srcOrd="0" destOrd="0" presId="urn:microsoft.com/office/officeart/2005/8/layout/default"/>
    <dgm:cxn modelId="{C97E6BD0-6145-4B84-A600-BEF40029859E}" srcId="{6228BE85-819E-40EF-B433-D5676DB01F40}" destId="{865A46EB-2C19-47D3-A192-8AD8C255F39F}" srcOrd="7" destOrd="0" parTransId="{EF12ABCE-0E16-40D1-B5DF-D60D18E93122}" sibTransId="{5D20D2DD-CD6B-4351-961B-0D567484AE48}"/>
    <dgm:cxn modelId="{6FED6FEE-CB26-4E39-A349-7189BB0E0897}" type="presOf" srcId="{6228BE85-819E-40EF-B433-D5676DB01F40}" destId="{0C29660C-905A-4E2A-A1D4-CA7A84561F0F}" srcOrd="0" destOrd="0" presId="urn:microsoft.com/office/officeart/2005/8/layout/default"/>
    <dgm:cxn modelId="{6086E1CF-EB1A-4B68-A2D6-BCD5BEF636EE}" srcId="{6228BE85-819E-40EF-B433-D5676DB01F40}" destId="{57AB2B82-D98D-49B4-934F-919D0E79E51F}" srcOrd="1" destOrd="0" parTransId="{49689D06-97DB-4112-9FB5-BD75A30F027B}" sibTransId="{A2FEC308-F641-4A7A-A923-1640428EC0F3}"/>
    <dgm:cxn modelId="{A6AD4E0B-A1E3-4A15-98A9-903C7B6208F3}" type="presOf" srcId="{FD1A65F7-F3C9-4B06-AF59-E0A8EBBDA181}" destId="{2B2377B3-7D76-40F8-82C6-ABB7CB34E0A4}" srcOrd="0" destOrd="0" presId="urn:microsoft.com/office/officeart/2005/8/layout/default"/>
    <dgm:cxn modelId="{AEDA1708-3D1E-47C7-B3A3-C5E70591D150}" type="presOf" srcId="{7230D75B-E447-441D-83DA-A4EB2921D90E}" destId="{569E9B6A-6C39-4485-8754-378390B9417A}" srcOrd="0" destOrd="0" presId="urn:microsoft.com/office/officeart/2005/8/layout/default"/>
    <dgm:cxn modelId="{72BA070C-8A96-463B-9249-ABEEF35EB421}" type="presOf" srcId="{FAFF75F3-95CD-4F0A-80A0-C8B6225116EA}" destId="{44920FE8-A9D5-4D35-AA79-1F79F7F666CC}" srcOrd="0" destOrd="0" presId="urn:microsoft.com/office/officeart/2005/8/layout/default"/>
    <dgm:cxn modelId="{099452E0-8C93-4422-9B79-99CDCEEB0D0D}" srcId="{6228BE85-819E-40EF-B433-D5676DB01F40}" destId="{FAFF75F3-95CD-4F0A-80A0-C8B6225116EA}" srcOrd="8" destOrd="0" parTransId="{F449CAC0-2433-45C8-8471-10FF96AB403A}" sibTransId="{D5230FDE-ACAC-4B21-8E09-C315284B56C6}"/>
    <dgm:cxn modelId="{30ADBCDE-FBF7-403E-8BD0-71ECCB5FE485}" srcId="{6228BE85-819E-40EF-B433-D5676DB01F40}" destId="{5B6ACB60-0834-4F59-9F22-0AE43B652139}" srcOrd="0" destOrd="0" parTransId="{9D4D237F-E44C-477E-A0D2-65CB1DF61B60}" sibTransId="{E77DB759-3B13-472C-83A4-107CDE7D2300}"/>
    <dgm:cxn modelId="{7DAC8C20-6D00-4C28-BDC7-3B5F8C5509DD}" type="presOf" srcId="{D41EBF90-7E09-49CA-B4ED-91DA2431A2D4}" destId="{022E5BDA-B481-4E86-AABE-F6E09FCBE471}" srcOrd="0" destOrd="0" presId="urn:microsoft.com/office/officeart/2005/8/layout/default"/>
    <dgm:cxn modelId="{039BEF3F-2D0C-4A6C-ACEB-28F20A68B829}" type="presOf" srcId="{5B6ACB60-0834-4F59-9F22-0AE43B652139}" destId="{C4456588-4B33-4E88-8A85-919B5F491FFA}" srcOrd="0" destOrd="0" presId="urn:microsoft.com/office/officeart/2005/8/layout/default"/>
    <dgm:cxn modelId="{7BF29C72-A57E-4568-B988-4BB8437DE33D}" srcId="{6228BE85-819E-40EF-B433-D5676DB01F40}" destId="{3711F565-EB6B-4D56-90DF-7E34FA1CED8A}" srcOrd="6" destOrd="0" parTransId="{48B3DE89-3CEE-4794-8BCC-D2C48A6EED19}" sibTransId="{3714308D-EEB2-401A-AF6C-95464FE9ABEF}"/>
    <dgm:cxn modelId="{4148531C-9F67-418F-AAA3-138BB9C413EB}" srcId="{6228BE85-819E-40EF-B433-D5676DB01F40}" destId="{D41EBF90-7E09-49CA-B4ED-91DA2431A2D4}" srcOrd="5" destOrd="0" parTransId="{8EC5FABF-7A63-43E4-B537-9A5D841FE0E7}" sibTransId="{AA358AE1-BA8B-4F2B-8C84-4210EADAD89C}"/>
    <dgm:cxn modelId="{0E57AF7D-7B13-4113-932E-2A4C50D5D647}" type="presOf" srcId="{7CA2A3AF-3642-4A46-A09F-C8D473C9407F}" destId="{C54B365D-4E82-4EBC-BCDF-4115A1C1E928}" srcOrd="0" destOrd="0" presId="urn:microsoft.com/office/officeart/2005/8/layout/default"/>
    <dgm:cxn modelId="{2254B118-942D-4CC5-8752-A1F9DEF22194}" srcId="{6228BE85-819E-40EF-B433-D5676DB01F40}" destId="{7230D75B-E447-441D-83DA-A4EB2921D90E}" srcOrd="3" destOrd="0" parTransId="{AD97562D-7DD7-424C-AEC2-BBBAE8A8F898}" sibTransId="{52056585-E28C-4D1E-A253-D1B422353B1A}"/>
    <dgm:cxn modelId="{BA404021-A174-4BA6-BE84-43D5481B37C6}" type="presOf" srcId="{865A46EB-2C19-47D3-A192-8AD8C255F39F}" destId="{02F80A24-8074-466C-923E-681421C77FC4}" srcOrd="0" destOrd="0" presId="urn:microsoft.com/office/officeart/2005/8/layout/default"/>
    <dgm:cxn modelId="{F0880082-C687-49D5-AF13-FFB88FD52EC7}" type="presParOf" srcId="{0C29660C-905A-4E2A-A1D4-CA7A84561F0F}" destId="{C4456588-4B33-4E88-8A85-919B5F491FFA}" srcOrd="0" destOrd="0" presId="urn:microsoft.com/office/officeart/2005/8/layout/default"/>
    <dgm:cxn modelId="{66F80BB6-29F2-4D3A-AACF-5013F5F4D226}" type="presParOf" srcId="{0C29660C-905A-4E2A-A1D4-CA7A84561F0F}" destId="{063EC2B4-3E92-4786-B915-5B91E8F40740}" srcOrd="1" destOrd="0" presId="urn:microsoft.com/office/officeart/2005/8/layout/default"/>
    <dgm:cxn modelId="{FF855ADB-354A-49F0-8ECA-AFC4067B2A86}" type="presParOf" srcId="{0C29660C-905A-4E2A-A1D4-CA7A84561F0F}" destId="{1F4E9A09-07C0-4922-BC64-277F5AE09EF9}" srcOrd="2" destOrd="0" presId="urn:microsoft.com/office/officeart/2005/8/layout/default"/>
    <dgm:cxn modelId="{45C432CA-5FE6-437A-BC98-35328C26EDBE}" type="presParOf" srcId="{0C29660C-905A-4E2A-A1D4-CA7A84561F0F}" destId="{1DCBC2ED-3C4F-48F6-84AF-11DAD303AD20}" srcOrd="3" destOrd="0" presId="urn:microsoft.com/office/officeart/2005/8/layout/default"/>
    <dgm:cxn modelId="{3D5A8945-7694-4936-90D6-8A48B8A2EF13}" type="presParOf" srcId="{0C29660C-905A-4E2A-A1D4-CA7A84561F0F}" destId="{C54B365D-4E82-4EBC-BCDF-4115A1C1E928}" srcOrd="4" destOrd="0" presId="urn:microsoft.com/office/officeart/2005/8/layout/default"/>
    <dgm:cxn modelId="{5FE497C4-66AB-4B4A-BF7E-FCD73C30E7AC}" type="presParOf" srcId="{0C29660C-905A-4E2A-A1D4-CA7A84561F0F}" destId="{3AD4270A-3C2E-4E44-BAFF-A0C084F8B0B5}" srcOrd="5" destOrd="0" presId="urn:microsoft.com/office/officeart/2005/8/layout/default"/>
    <dgm:cxn modelId="{FAB525B7-620F-430D-B0B1-4EAB5541ECC7}" type="presParOf" srcId="{0C29660C-905A-4E2A-A1D4-CA7A84561F0F}" destId="{569E9B6A-6C39-4485-8754-378390B9417A}" srcOrd="6" destOrd="0" presId="urn:microsoft.com/office/officeart/2005/8/layout/default"/>
    <dgm:cxn modelId="{800153D4-823E-4108-9C25-C3ED280394F1}" type="presParOf" srcId="{0C29660C-905A-4E2A-A1D4-CA7A84561F0F}" destId="{51E63A92-E71D-4B71-983C-B14615CD2B40}" srcOrd="7" destOrd="0" presId="urn:microsoft.com/office/officeart/2005/8/layout/default"/>
    <dgm:cxn modelId="{DD1708DE-24EB-4999-976C-58D598D08A2E}" type="presParOf" srcId="{0C29660C-905A-4E2A-A1D4-CA7A84561F0F}" destId="{2B2377B3-7D76-40F8-82C6-ABB7CB34E0A4}" srcOrd="8" destOrd="0" presId="urn:microsoft.com/office/officeart/2005/8/layout/default"/>
    <dgm:cxn modelId="{8700496B-203B-403A-99BC-31EE06EF8728}" type="presParOf" srcId="{0C29660C-905A-4E2A-A1D4-CA7A84561F0F}" destId="{C13E27F8-0593-4039-987A-5676FB749360}" srcOrd="9" destOrd="0" presId="urn:microsoft.com/office/officeart/2005/8/layout/default"/>
    <dgm:cxn modelId="{D21328FA-C870-4D8E-84B3-6C274120E1DC}" type="presParOf" srcId="{0C29660C-905A-4E2A-A1D4-CA7A84561F0F}" destId="{022E5BDA-B481-4E86-AABE-F6E09FCBE471}" srcOrd="10" destOrd="0" presId="urn:microsoft.com/office/officeart/2005/8/layout/default"/>
    <dgm:cxn modelId="{A6D1C7E9-67AA-4FF9-AED4-534E70F6FA3C}" type="presParOf" srcId="{0C29660C-905A-4E2A-A1D4-CA7A84561F0F}" destId="{987271C8-36C7-4C9E-A048-55EE9D467EB1}" srcOrd="11" destOrd="0" presId="urn:microsoft.com/office/officeart/2005/8/layout/default"/>
    <dgm:cxn modelId="{1554D10A-25D6-4F3B-8A5F-1BB948DDCCAC}" type="presParOf" srcId="{0C29660C-905A-4E2A-A1D4-CA7A84561F0F}" destId="{0977FD0A-F0F1-4F72-9711-224F6B8D2123}" srcOrd="12" destOrd="0" presId="urn:microsoft.com/office/officeart/2005/8/layout/default"/>
    <dgm:cxn modelId="{02334292-9520-4C16-9762-03FEC1ADE9F1}" type="presParOf" srcId="{0C29660C-905A-4E2A-A1D4-CA7A84561F0F}" destId="{553A5274-3A25-40BF-97BE-1F819587C7F4}" srcOrd="13" destOrd="0" presId="urn:microsoft.com/office/officeart/2005/8/layout/default"/>
    <dgm:cxn modelId="{E2F337BE-F7EF-44B1-822E-A870AFDFE34E}" type="presParOf" srcId="{0C29660C-905A-4E2A-A1D4-CA7A84561F0F}" destId="{02F80A24-8074-466C-923E-681421C77FC4}" srcOrd="14" destOrd="0" presId="urn:microsoft.com/office/officeart/2005/8/layout/default"/>
    <dgm:cxn modelId="{8F38D450-03BD-45A4-A6A9-28DBAA63E889}" type="presParOf" srcId="{0C29660C-905A-4E2A-A1D4-CA7A84561F0F}" destId="{40DA1BD3-F03D-46B0-8ADB-D149E2639F71}" srcOrd="15" destOrd="0" presId="urn:microsoft.com/office/officeart/2005/8/layout/default"/>
    <dgm:cxn modelId="{2A51AAE0-A979-47AE-8A99-140552B14034}" type="presParOf" srcId="{0C29660C-905A-4E2A-A1D4-CA7A84561F0F}" destId="{44920FE8-A9D5-4D35-AA79-1F79F7F666CC}" srcOrd="16" destOrd="0" presId="urn:microsoft.com/office/officeart/2005/8/layout/default"/>
    <dgm:cxn modelId="{9468C8A6-C92E-4212-B0E4-59DF2A94F40E}" type="presParOf" srcId="{0C29660C-905A-4E2A-A1D4-CA7A84561F0F}" destId="{7574F9BB-442B-4566-84DF-E5A8734F00A2}" srcOrd="17" destOrd="0" presId="urn:microsoft.com/office/officeart/2005/8/layout/default"/>
    <dgm:cxn modelId="{861E55BA-0FCD-47B3-809A-93F79D75E8A4}" type="presParOf" srcId="{0C29660C-905A-4E2A-A1D4-CA7A84561F0F}" destId="{EE3E3943-55D7-48C7-9CE2-853E0077259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2FE664-223E-4601-BDCF-38649E66C316}" type="doc">
      <dgm:prSet loTypeId="urn:microsoft.com/office/officeart/2005/8/layout/hChevron3" loCatId="process" qsTypeId="urn:microsoft.com/office/officeart/2005/8/quickstyle/simple1" qsCatId="simple" csTypeId="urn:microsoft.com/office/officeart/2005/8/colors/accent2_1" csCatId="accent2" phldr="1"/>
      <dgm:spPr/>
    </dgm:pt>
    <dgm:pt modelId="{7C375D72-8D85-49F6-9A29-51658E4D75CC}">
      <dgm:prSet phldrT="[Texto]" custT="1"/>
      <dgm:spPr/>
      <dgm:t>
        <a:bodyPr/>
        <a:lstStyle/>
        <a:p>
          <a:r>
            <a:rPr lang="pt-BR" sz="1800" dirty="0" smtClean="0"/>
            <a:t>DEMANDA</a:t>
          </a:r>
          <a:endParaRPr lang="pt-BR" sz="1800" dirty="0"/>
        </a:p>
      </dgm:t>
    </dgm:pt>
    <dgm:pt modelId="{1E485FFA-A9FE-4DB2-8F92-2D786D2B3AB7}" type="parTrans" cxnId="{219B0F8F-8FF4-415F-8044-4888281C0718}">
      <dgm:prSet/>
      <dgm:spPr/>
      <dgm:t>
        <a:bodyPr/>
        <a:lstStyle/>
        <a:p>
          <a:endParaRPr lang="pt-BR"/>
        </a:p>
      </dgm:t>
    </dgm:pt>
    <dgm:pt modelId="{718AE57C-E213-46F0-B885-311BB3FFF49D}" type="sibTrans" cxnId="{219B0F8F-8FF4-415F-8044-4888281C0718}">
      <dgm:prSet/>
      <dgm:spPr/>
      <dgm:t>
        <a:bodyPr/>
        <a:lstStyle/>
        <a:p>
          <a:endParaRPr lang="pt-BR"/>
        </a:p>
      </dgm:t>
    </dgm:pt>
    <dgm:pt modelId="{891E3F25-276B-4BA0-B1AC-F89461078856}">
      <dgm:prSet phldrT="[Texto]" custT="1"/>
      <dgm:spPr/>
      <dgm:t>
        <a:bodyPr/>
        <a:lstStyle/>
        <a:p>
          <a:r>
            <a:rPr lang="pt-BR" sz="1600" dirty="0" smtClean="0"/>
            <a:t>AGENDAMENTO</a:t>
          </a:r>
          <a:endParaRPr lang="pt-BR" sz="1600" dirty="0"/>
        </a:p>
      </dgm:t>
    </dgm:pt>
    <dgm:pt modelId="{E30C233F-B0A2-469E-A792-B0F68F7A230D}" type="parTrans" cxnId="{D81ECA8D-96DA-4261-A06A-162879BA9D2C}">
      <dgm:prSet/>
      <dgm:spPr/>
      <dgm:t>
        <a:bodyPr/>
        <a:lstStyle/>
        <a:p>
          <a:endParaRPr lang="pt-BR"/>
        </a:p>
      </dgm:t>
    </dgm:pt>
    <dgm:pt modelId="{F40A845C-3494-44B4-AAE1-5FC67D019695}" type="sibTrans" cxnId="{D81ECA8D-96DA-4261-A06A-162879BA9D2C}">
      <dgm:prSet/>
      <dgm:spPr/>
      <dgm:t>
        <a:bodyPr/>
        <a:lstStyle/>
        <a:p>
          <a:endParaRPr lang="pt-BR"/>
        </a:p>
      </dgm:t>
    </dgm:pt>
    <dgm:pt modelId="{8EAC2406-7B18-4597-B0EA-CAC1B0257B60}">
      <dgm:prSet phldrT="[Texto]" custT="1"/>
      <dgm:spPr/>
      <dgm:t>
        <a:bodyPr/>
        <a:lstStyle/>
        <a:p>
          <a:r>
            <a:rPr lang="pt-BR" sz="1600" dirty="0" smtClean="0"/>
            <a:t>FORMULAÇÃO</a:t>
          </a:r>
          <a:endParaRPr lang="pt-BR" sz="1600" dirty="0"/>
        </a:p>
      </dgm:t>
    </dgm:pt>
    <dgm:pt modelId="{409288D1-4E5B-4E81-B8BE-87339987828E}" type="parTrans" cxnId="{115AFF2F-056D-4978-8988-55E0A8B91697}">
      <dgm:prSet/>
      <dgm:spPr/>
      <dgm:t>
        <a:bodyPr/>
        <a:lstStyle/>
        <a:p>
          <a:endParaRPr lang="pt-BR"/>
        </a:p>
      </dgm:t>
    </dgm:pt>
    <dgm:pt modelId="{3776C1F2-52B5-473D-9D85-B3090E349C2C}" type="sibTrans" cxnId="{115AFF2F-056D-4978-8988-55E0A8B91697}">
      <dgm:prSet/>
      <dgm:spPr/>
      <dgm:t>
        <a:bodyPr/>
        <a:lstStyle/>
        <a:p>
          <a:endParaRPr lang="pt-BR"/>
        </a:p>
      </dgm:t>
    </dgm:pt>
    <dgm:pt modelId="{6361DD19-7321-49B0-AB1C-EFB1A3C36FF3}">
      <dgm:prSet custT="1"/>
      <dgm:spPr/>
      <dgm:t>
        <a:bodyPr/>
        <a:lstStyle/>
        <a:p>
          <a:r>
            <a:rPr lang="pt-BR" sz="1600" dirty="0" smtClean="0"/>
            <a:t>IMPLEMENTAÇÃO</a:t>
          </a:r>
          <a:endParaRPr lang="pt-BR" sz="1600" dirty="0"/>
        </a:p>
      </dgm:t>
    </dgm:pt>
    <dgm:pt modelId="{C68041BD-3E09-4B43-BDFC-57E66612FF4B}" type="parTrans" cxnId="{17E14560-FA0F-487F-B681-32FDE6386A4F}">
      <dgm:prSet/>
      <dgm:spPr/>
      <dgm:t>
        <a:bodyPr/>
        <a:lstStyle/>
        <a:p>
          <a:endParaRPr lang="pt-BR"/>
        </a:p>
      </dgm:t>
    </dgm:pt>
    <dgm:pt modelId="{2530BB62-7F53-46A9-950E-F58F6DC3F7CA}" type="sibTrans" cxnId="{17E14560-FA0F-487F-B681-32FDE6386A4F}">
      <dgm:prSet/>
      <dgm:spPr/>
      <dgm:t>
        <a:bodyPr/>
        <a:lstStyle/>
        <a:p>
          <a:endParaRPr lang="pt-BR"/>
        </a:p>
      </dgm:t>
    </dgm:pt>
    <dgm:pt modelId="{CA89B05C-C2E5-4B6E-8A2E-EE236734AF23}">
      <dgm:prSet custT="1"/>
      <dgm:spPr/>
      <dgm:t>
        <a:bodyPr/>
        <a:lstStyle/>
        <a:p>
          <a:r>
            <a:rPr lang="pt-BR" sz="1600" dirty="0" smtClean="0"/>
            <a:t>MONITORAMENTO</a:t>
          </a:r>
          <a:endParaRPr lang="pt-BR" sz="1600" dirty="0"/>
        </a:p>
      </dgm:t>
    </dgm:pt>
    <dgm:pt modelId="{D482CA08-277B-431E-90C8-145F69DFBA14}" type="parTrans" cxnId="{C56CA982-D3A4-42D7-B337-53C077812FEC}">
      <dgm:prSet/>
      <dgm:spPr/>
      <dgm:t>
        <a:bodyPr/>
        <a:lstStyle/>
        <a:p>
          <a:endParaRPr lang="pt-BR"/>
        </a:p>
      </dgm:t>
    </dgm:pt>
    <dgm:pt modelId="{67536FCA-4D28-40F7-8A84-97F9328947B9}" type="sibTrans" cxnId="{C56CA982-D3A4-42D7-B337-53C077812FEC}">
      <dgm:prSet/>
      <dgm:spPr/>
      <dgm:t>
        <a:bodyPr/>
        <a:lstStyle/>
        <a:p>
          <a:endParaRPr lang="pt-BR"/>
        </a:p>
      </dgm:t>
    </dgm:pt>
    <dgm:pt modelId="{9C302B25-833D-49DF-8AC0-52C91C6C4656}">
      <dgm:prSet custT="1"/>
      <dgm:spPr/>
      <dgm:t>
        <a:bodyPr/>
        <a:lstStyle/>
        <a:p>
          <a:r>
            <a:rPr lang="pt-BR" sz="1600" dirty="0" smtClean="0"/>
            <a:t>AVALIAÇÃO</a:t>
          </a:r>
          <a:endParaRPr lang="pt-BR" sz="1600" dirty="0"/>
        </a:p>
      </dgm:t>
    </dgm:pt>
    <dgm:pt modelId="{B1A69C59-1F2E-4F0B-9D0F-156D0A1E2B61}" type="parTrans" cxnId="{B9651532-4922-44B8-B06E-DC07E7EFABAD}">
      <dgm:prSet/>
      <dgm:spPr/>
      <dgm:t>
        <a:bodyPr/>
        <a:lstStyle/>
        <a:p>
          <a:endParaRPr lang="pt-BR"/>
        </a:p>
      </dgm:t>
    </dgm:pt>
    <dgm:pt modelId="{EC0E328C-A3BD-41E2-BE7A-8C3218D639DE}" type="sibTrans" cxnId="{B9651532-4922-44B8-B06E-DC07E7EFABAD}">
      <dgm:prSet/>
      <dgm:spPr/>
      <dgm:t>
        <a:bodyPr/>
        <a:lstStyle/>
        <a:p>
          <a:endParaRPr lang="pt-BR"/>
        </a:p>
      </dgm:t>
    </dgm:pt>
    <dgm:pt modelId="{48F2C410-F938-428F-9FD6-FCA3D021E9D7}" type="pres">
      <dgm:prSet presAssocID="{322FE664-223E-4601-BDCF-38649E66C316}" presName="Name0" presStyleCnt="0">
        <dgm:presLayoutVars>
          <dgm:dir/>
          <dgm:resizeHandles val="exact"/>
        </dgm:presLayoutVars>
      </dgm:prSet>
      <dgm:spPr/>
    </dgm:pt>
    <dgm:pt modelId="{70806B7C-0B7F-432D-AA56-A02B59238BCC}" type="pres">
      <dgm:prSet presAssocID="{7C375D72-8D85-49F6-9A29-51658E4D75CC}" presName="parTxOnly" presStyleLbl="node1" presStyleIdx="0" presStyleCnt="6" custLinFactY="-40188" custLinFactNeighborX="43978" custLinFactNeighborY="-100000">
        <dgm:presLayoutVars>
          <dgm:bulletEnabled val="1"/>
        </dgm:presLayoutVars>
      </dgm:prSet>
      <dgm:spPr/>
    </dgm:pt>
    <dgm:pt modelId="{8807B399-E9B5-47CA-AE85-80CFA2B133B3}" type="pres">
      <dgm:prSet presAssocID="{718AE57C-E213-46F0-B885-311BB3FFF49D}" presName="parSpace" presStyleCnt="0"/>
      <dgm:spPr/>
    </dgm:pt>
    <dgm:pt modelId="{38BD4302-6649-43C3-9009-2B3A7E37092F}" type="pres">
      <dgm:prSet presAssocID="{891E3F25-276B-4BA0-B1AC-F89461078856}" presName="parTxOnly" presStyleLbl="node1" presStyleIdx="1" presStyleCnt="6" custScaleX="144025" custLinFactNeighborX="-6174" custLinFactNeighborY="-57627">
        <dgm:presLayoutVars>
          <dgm:bulletEnabled val="1"/>
        </dgm:presLayoutVars>
      </dgm:prSet>
      <dgm:spPr/>
    </dgm:pt>
    <dgm:pt modelId="{A3C82982-3A6F-4F50-A384-A18B610E170E}" type="pres">
      <dgm:prSet presAssocID="{F40A845C-3494-44B4-AAE1-5FC67D019695}" presName="parSpace" presStyleCnt="0"/>
      <dgm:spPr/>
    </dgm:pt>
    <dgm:pt modelId="{411284C9-DB02-46F9-8A84-2D97A2DA09BC}" type="pres">
      <dgm:prSet presAssocID="{8EAC2406-7B18-4597-B0EA-CAC1B0257B60}" presName="parTxOnly" presStyleLbl="node1" presStyleIdx="2" presStyleCnt="6" custScaleX="128601">
        <dgm:presLayoutVars>
          <dgm:bulletEnabled val="1"/>
        </dgm:presLayoutVars>
      </dgm:prSet>
      <dgm:spPr/>
    </dgm:pt>
    <dgm:pt modelId="{59958E1B-19FD-4460-B0AE-442230B2F592}" type="pres">
      <dgm:prSet presAssocID="{3776C1F2-52B5-473D-9D85-B3090E349C2C}" presName="parSpace" presStyleCnt="0"/>
      <dgm:spPr/>
    </dgm:pt>
    <dgm:pt modelId="{8C5B5D8D-51A9-4A35-AE8C-8DB3EBCBCC0B}" type="pres">
      <dgm:prSet presAssocID="{6361DD19-7321-49B0-AB1C-EFB1A3C36FF3}" presName="parTxOnly" presStyleLbl="node1" presStyleIdx="3" presStyleCnt="6" custScaleX="152388" custLinFactNeighborX="-30872" custLinFactNeighborY="29843">
        <dgm:presLayoutVars>
          <dgm:bulletEnabled val="1"/>
        </dgm:presLayoutVars>
      </dgm:prSet>
      <dgm:spPr/>
    </dgm:pt>
    <dgm:pt modelId="{20F2A3CB-DBF0-4B46-AFE3-013FA7A60D85}" type="pres">
      <dgm:prSet presAssocID="{2530BB62-7F53-46A9-950E-F58F6DC3F7CA}" presName="parSpace" presStyleCnt="0"/>
      <dgm:spPr/>
    </dgm:pt>
    <dgm:pt modelId="{AC195BAF-14E3-4F39-8321-51F0AE97DA7D}" type="pres">
      <dgm:prSet presAssocID="{CA89B05C-C2E5-4B6E-8A2E-EE236734AF23}" presName="parTxOnly" presStyleLbl="node1" presStyleIdx="4" presStyleCnt="6" custScaleX="154963" custScaleY="101871" custLinFactNeighborX="-39104" custLinFactNeighborY="93644">
        <dgm:presLayoutVars>
          <dgm:bulletEnabled val="1"/>
        </dgm:presLayoutVars>
      </dgm:prSet>
      <dgm:spPr/>
    </dgm:pt>
    <dgm:pt modelId="{2633FBA1-C916-461D-8680-F816C05D6DE4}" type="pres">
      <dgm:prSet presAssocID="{67536FCA-4D28-40F7-8A84-97F9328947B9}" presName="parSpace" presStyleCnt="0"/>
      <dgm:spPr/>
    </dgm:pt>
    <dgm:pt modelId="{68C0EF6A-E1EE-46CC-BC65-210C661F76DE}" type="pres">
      <dgm:prSet presAssocID="{9C302B25-833D-49DF-8AC0-52C91C6C4656}" presName="parTxOnly" presStyleLbl="node1" presStyleIdx="5" presStyleCnt="6" custScaleX="114895" custLinFactY="57094" custLinFactNeighborX="-55180" custLinFactNeighborY="100000">
        <dgm:presLayoutVars>
          <dgm:bulletEnabled val="1"/>
        </dgm:presLayoutVars>
      </dgm:prSet>
      <dgm:spPr/>
    </dgm:pt>
  </dgm:ptLst>
  <dgm:cxnLst>
    <dgm:cxn modelId="{1F1FCDEF-B622-4978-BC74-97271563DB46}" type="presOf" srcId="{9C302B25-833D-49DF-8AC0-52C91C6C4656}" destId="{68C0EF6A-E1EE-46CC-BC65-210C661F76DE}" srcOrd="0" destOrd="0" presId="urn:microsoft.com/office/officeart/2005/8/layout/hChevron3"/>
    <dgm:cxn modelId="{B9651532-4922-44B8-B06E-DC07E7EFABAD}" srcId="{322FE664-223E-4601-BDCF-38649E66C316}" destId="{9C302B25-833D-49DF-8AC0-52C91C6C4656}" srcOrd="5" destOrd="0" parTransId="{B1A69C59-1F2E-4F0B-9D0F-156D0A1E2B61}" sibTransId="{EC0E328C-A3BD-41E2-BE7A-8C3218D639DE}"/>
    <dgm:cxn modelId="{F752179C-5237-426A-8A2C-09AD4E4442A9}" type="presOf" srcId="{6361DD19-7321-49B0-AB1C-EFB1A3C36FF3}" destId="{8C5B5D8D-51A9-4A35-AE8C-8DB3EBCBCC0B}" srcOrd="0" destOrd="0" presId="urn:microsoft.com/office/officeart/2005/8/layout/hChevron3"/>
    <dgm:cxn modelId="{34650724-7D03-4873-8485-CA4C791FC89F}" type="presOf" srcId="{CA89B05C-C2E5-4B6E-8A2E-EE236734AF23}" destId="{AC195BAF-14E3-4F39-8321-51F0AE97DA7D}" srcOrd="0" destOrd="0" presId="urn:microsoft.com/office/officeart/2005/8/layout/hChevron3"/>
    <dgm:cxn modelId="{E6B8FAF7-08C1-4EBE-BC25-153669FCA0B9}" type="presOf" srcId="{8EAC2406-7B18-4597-B0EA-CAC1B0257B60}" destId="{411284C9-DB02-46F9-8A84-2D97A2DA09BC}" srcOrd="0" destOrd="0" presId="urn:microsoft.com/office/officeart/2005/8/layout/hChevron3"/>
    <dgm:cxn modelId="{115AFF2F-056D-4978-8988-55E0A8B91697}" srcId="{322FE664-223E-4601-BDCF-38649E66C316}" destId="{8EAC2406-7B18-4597-B0EA-CAC1B0257B60}" srcOrd="2" destOrd="0" parTransId="{409288D1-4E5B-4E81-B8BE-87339987828E}" sibTransId="{3776C1F2-52B5-473D-9D85-B3090E349C2C}"/>
    <dgm:cxn modelId="{D81ECA8D-96DA-4261-A06A-162879BA9D2C}" srcId="{322FE664-223E-4601-BDCF-38649E66C316}" destId="{891E3F25-276B-4BA0-B1AC-F89461078856}" srcOrd="1" destOrd="0" parTransId="{E30C233F-B0A2-469E-A792-B0F68F7A230D}" sibTransId="{F40A845C-3494-44B4-AAE1-5FC67D019695}"/>
    <dgm:cxn modelId="{C56CA982-D3A4-42D7-B337-53C077812FEC}" srcId="{322FE664-223E-4601-BDCF-38649E66C316}" destId="{CA89B05C-C2E5-4B6E-8A2E-EE236734AF23}" srcOrd="4" destOrd="0" parTransId="{D482CA08-277B-431E-90C8-145F69DFBA14}" sibTransId="{67536FCA-4D28-40F7-8A84-97F9328947B9}"/>
    <dgm:cxn modelId="{17E14560-FA0F-487F-B681-32FDE6386A4F}" srcId="{322FE664-223E-4601-BDCF-38649E66C316}" destId="{6361DD19-7321-49B0-AB1C-EFB1A3C36FF3}" srcOrd="3" destOrd="0" parTransId="{C68041BD-3E09-4B43-BDFC-57E66612FF4B}" sibTransId="{2530BB62-7F53-46A9-950E-F58F6DC3F7CA}"/>
    <dgm:cxn modelId="{E65AB59A-C074-4B98-8EB0-A2DD8030AFA3}" type="presOf" srcId="{322FE664-223E-4601-BDCF-38649E66C316}" destId="{48F2C410-F938-428F-9FD6-FCA3D021E9D7}" srcOrd="0" destOrd="0" presId="urn:microsoft.com/office/officeart/2005/8/layout/hChevron3"/>
    <dgm:cxn modelId="{7F420FAA-EF8C-4542-9A9D-5E4ED0CE8273}" type="presOf" srcId="{7C375D72-8D85-49F6-9A29-51658E4D75CC}" destId="{70806B7C-0B7F-432D-AA56-A02B59238BCC}" srcOrd="0" destOrd="0" presId="urn:microsoft.com/office/officeart/2005/8/layout/hChevron3"/>
    <dgm:cxn modelId="{74C92BCC-8C09-4738-BB81-E6FAEF299ACE}" type="presOf" srcId="{891E3F25-276B-4BA0-B1AC-F89461078856}" destId="{38BD4302-6649-43C3-9009-2B3A7E37092F}" srcOrd="0" destOrd="0" presId="urn:microsoft.com/office/officeart/2005/8/layout/hChevron3"/>
    <dgm:cxn modelId="{219B0F8F-8FF4-415F-8044-4888281C0718}" srcId="{322FE664-223E-4601-BDCF-38649E66C316}" destId="{7C375D72-8D85-49F6-9A29-51658E4D75CC}" srcOrd="0" destOrd="0" parTransId="{1E485FFA-A9FE-4DB2-8F92-2D786D2B3AB7}" sibTransId="{718AE57C-E213-46F0-B885-311BB3FFF49D}"/>
    <dgm:cxn modelId="{C339A9A7-3BB2-440A-8DCE-81C6EA454D63}" type="presParOf" srcId="{48F2C410-F938-428F-9FD6-FCA3D021E9D7}" destId="{70806B7C-0B7F-432D-AA56-A02B59238BCC}" srcOrd="0" destOrd="0" presId="urn:microsoft.com/office/officeart/2005/8/layout/hChevron3"/>
    <dgm:cxn modelId="{D893B706-8134-443E-8925-BB918DB64D36}" type="presParOf" srcId="{48F2C410-F938-428F-9FD6-FCA3D021E9D7}" destId="{8807B399-E9B5-47CA-AE85-80CFA2B133B3}" srcOrd="1" destOrd="0" presId="urn:microsoft.com/office/officeart/2005/8/layout/hChevron3"/>
    <dgm:cxn modelId="{9C98E0BA-B975-4BC1-B271-2DC5114DD738}" type="presParOf" srcId="{48F2C410-F938-428F-9FD6-FCA3D021E9D7}" destId="{38BD4302-6649-43C3-9009-2B3A7E37092F}" srcOrd="2" destOrd="0" presId="urn:microsoft.com/office/officeart/2005/8/layout/hChevron3"/>
    <dgm:cxn modelId="{C44EC757-6D48-44D6-802E-77399B65D21D}" type="presParOf" srcId="{48F2C410-F938-428F-9FD6-FCA3D021E9D7}" destId="{A3C82982-3A6F-4F50-A384-A18B610E170E}" srcOrd="3" destOrd="0" presId="urn:microsoft.com/office/officeart/2005/8/layout/hChevron3"/>
    <dgm:cxn modelId="{FFB7A7C8-6218-4291-9B87-2A41268870B7}" type="presParOf" srcId="{48F2C410-F938-428F-9FD6-FCA3D021E9D7}" destId="{411284C9-DB02-46F9-8A84-2D97A2DA09BC}" srcOrd="4" destOrd="0" presId="urn:microsoft.com/office/officeart/2005/8/layout/hChevron3"/>
    <dgm:cxn modelId="{B1683F1D-4582-417B-A141-2FB1C69A0FB5}" type="presParOf" srcId="{48F2C410-F938-428F-9FD6-FCA3D021E9D7}" destId="{59958E1B-19FD-4460-B0AE-442230B2F592}" srcOrd="5" destOrd="0" presId="urn:microsoft.com/office/officeart/2005/8/layout/hChevron3"/>
    <dgm:cxn modelId="{85810892-0EE8-4A2F-90F7-E100F641FB6E}" type="presParOf" srcId="{48F2C410-F938-428F-9FD6-FCA3D021E9D7}" destId="{8C5B5D8D-51A9-4A35-AE8C-8DB3EBCBCC0B}" srcOrd="6" destOrd="0" presId="urn:microsoft.com/office/officeart/2005/8/layout/hChevron3"/>
    <dgm:cxn modelId="{2407AAEE-3F0C-42BD-A0A2-BA976F92220E}" type="presParOf" srcId="{48F2C410-F938-428F-9FD6-FCA3D021E9D7}" destId="{20F2A3CB-DBF0-4B46-AFE3-013FA7A60D85}" srcOrd="7" destOrd="0" presId="urn:microsoft.com/office/officeart/2005/8/layout/hChevron3"/>
    <dgm:cxn modelId="{25988CAC-C3FF-4A97-A8EF-2FB39D36B590}" type="presParOf" srcId="{48F2C410-F938-428F-9FD6-FCA3D021E9D7}" destId="{AC195BAF-14E3-4F39-8321-51F0AE97DA7D}" srcOrd="8" destOrd="0" presId="urn:microsoft.com/office/officeart/2005/8/layout/hChevron3"/>
    <dgm:cxn modelId="{9DE122DD-A656-40B2-97F1-52CEA03CC7F4}" type="presParOf" srcId="{48F2C410-F938-428F-9FD6-FCA3D021E9D7}" destId="{2633FBA1-C916-461D-8680-F816C05D6DE4}" srcOrd="9" destOrd="0" presId="urn:microsoft.com/office/officeart/2005/8/layout/hChevron3"/>
    <dgm:cxn modelId="{0BC2CFEF-3451-43CD-AF04-75C3EFF72D68}" type="presParOf" srcId="{48F2C410-F938-428F-9FD6-FCA3D021E9D7}" destId="{68C0EF6A-E1EE-46CC-BC65-210C661F76DE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C7B767-B725-4B25-9C52-DF8C0D689716}" type="doc">
      <dgm:prSet loTypeId="urn:microsoft.com/office/officeart/2005/8/layout/venn1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9DACB684-EF72-4932-89BF-C138781AA5C2}">
      <dgm:prSet phldrT="[Texto]"/>
      <dgm:spPr>
        <a:xfrm>
          <a:off x="1679828" y="46926"/>
          <a:ext cx="2252472" cy="2252472"/>
        </a:xfrm>
        <a:solidFill>
          <a:srgbClr val="4BACC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r>
            <a:rPr lang="pt-BR" b="1" dirty="0" smtClean="0">
              <a:solidFill>
                <a:srgbClr val="FF0000"/>
              </a:solidFill>
              <a:latin typeface="Calibri"/>
              <a:ea typeface="+mn-ea"/>
              <a:cs typeface="+mn-cs"/>
            </a:rPr>
            <a:t>GESTÃO PEDAGÓGICA</a:t>
          </a:r>
        </a:p>
        <a:p>
          <a:r>
            <a:rPr lang="pt-BR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INTERPRETA A POLÍTICA ENUNCIADA, TRANSFORMA A POLÍTICA EM PRÁTICA PEDAGÓGICA, GARANTE BOAS SITUAÇÕES DE ENSINO</a:t>
          </a:r>
          <a:endParaRPr lang="pt-BR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F51C2D4-C5F1-4F3C-A6B7-91E1DD81FD31}" type="parTrans" cxnId="{32F47D57-7A6F-4CF0-BE1F-13B3D89AD09F}">
      <dgm:prSet/>
      <dgm:spPr/>
      <dgm:t>
        <a:bodyPr/>
        <a:lstStyle/>
        <a:p>
          <a:endParaRPr lang="pt-BR"/>
        </a:p>
      </dgm:t>
    </dgm:pt>
    <dgm:pt modelId="{58D35411-200B-4957-BC25-497DBE9339AE}" type="sibTrans" cxnId="{32F47D57-7A6F-4CF0-BE1F-13B3D89AD09F}">
      <dgm:prSet/>
      <dgm:spPr/>
      <dgm:t>
        <a:bodyPr/>
        <a:lstStyle/>
        <a:p>
          <a:endParaRPr lang="pt-BR"/>
        </a:p>
      </dgm:t>
    </dgm:pt>
    <dgm:pt modelId="{191F9763-3D64-4945-BAE3-13367FDE0939}">
      <dgm:prSet phldrT="[Texto]"/>
      <dgm:spPr>
        <a:xfrm>
          <a:off x="2492595" y="1454721"/>
          <a:ext cx="2252472" cy="2252472"/>
        </a:xfrm>
        <a:solidFill>
          <a:srgbClr val="4BACC6">
            <a:alpha val="50000"/>
            <a:hueOff val="-4966938"/>
            <a:satOff val="19906"/>
            <a:lumOff val="4314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r>
            <a:rPr lang="pt-BR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GESTÃO DAS </a:t>
          </a:r>
          <a:r>
            <a:rPr lang="pt-BR" b="1" dirty="0" smtClean="0">
              <a:solidFill>
                <a:srgbClr val="FF0000"/>
              </a:solidFill>
              <a:latin typeface="Calibri"/>
              <a:ea typeface="+mn-ea"/>
              <a:cs typeface="+mn-cs"/>
            </a:rPr>
            <a:t>UNIDADES EDUCACIONAIS</a:t>
          </a:r>
          <a:r>
            <a:rPr lang="pt-BR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: INTERPRETA A POLÍTICA ENUNCIADA, PROVOCA SUA IMPLEMENTAÇÃO, CRIA CONDIÇÕES PARA A PRÁTICA PEDAGÓGICA E FISCALIZA SUA REALIZAÇÃO</a:t>
          </a:r>
          <a:endParaRPr lang="pt-BR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300EDD8-91CA-42D2-991F-12BC46330625}" type="parTrans" cxnId="{EA1A1D52-61BF-41F3-AB4C-FA529F253F81}">
      <dgm:prSet/>
      <dgm:spPr/>
      <dgm:t>
        <a:bodyPr/>
        <a:lstStyle/>
        <a:p>
          <a:endParaRPr lang="pt-BR"/>
        </a:p>
      </dgm:t>
    </dgm:pt>
    <dgm:pt modelId="{1ADA953B-204D-4D38-B48C-5590A8AF8F1A}" type="sibTrans" cxnId="{EA1A1D52-61BF-41F3-AB4C-FA529F253F81}">
      <dgm:prSet/>
      <dgm:spPr/>
      <dgm:t>
        <a:bodyPr/>
        <a:lstStyle/>
        <a:p>
          <a:endParaRPr lang="pt-BR"/>
        </a:p>
      </dgm:t>
    </dgm:pt>
    <dgm:pt modelId="{2B8EAB97-CCCA-45AC-9685-63C2898836CA}">
      <dgm:prSet phldrT="[Texto]"/>
      <dgm:spPr>
        <a:xfrm>
          <a:off x="867062" y="1454721"/>
          <a:ext cx="2252472" cy="2252472"/>
        </a:xfrm>
        <a:solidFill>
          <a:srgbClr val="4BACC6">
            <a:alpha val="50000"/>
            <a:hueOff val="-9933876"/>
            <a:satOff val="39811"/>
            <a:lumOff val="8628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r>
            <a:rPr lang="pt-BR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GESTÃO </a:t>
          </a:r>
          <a:r>
            <a:rPr lang="pt-BR" b="1" dirty="0" smtClean="0">
              <a:solidFill>
                <a:srgbClr val="FF0000"/>
              </a:solidFill>
              <a:latin typeface="Calibri"/>
              <a:ea typeface="+mn-ea"/>
              <a:cs typeface="+mn-cs"/>
            </a:rPr>
            <a:t>REGIONAL</a:t>
          </a:r>
          <a:r>
            <a:rPr lang="pt-BR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DO SISTEMA DE ENSINO: INTERPRETA A POLÍTICA ENUNCIADA, PROVOCA SUA IMPLEMENTAÇÃO, CRIA CONDIÇÕES PARA A GESTÃO ESCOLAR E FISCALIZA SUA EXECUÇÃO</a:t>
          </a:r>
          <a:endParaRPr lang="pt-BR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603EECA-418E-4E4E-BADE-67DA5BE036F2}" type="parTrans" cxnId="{5DF67363-5301-4B1F-BF2A-B1AEC44870CE}">
      <dgm:prSet/>
      <dgm:spPr/>
      <dgm:t>
        <a:bodyPr/>
        <a:lstStyle/>
        <a:p>
          <a:endParaRPr lang="pt-BR"/>
        </a:p>
      </dgm:t>
    </dgm:pt>
    <dgm:pt modelId="{A5C7B6BF-3821-4E86-91AC-02B057511C5D}" type="sibTrans" cxnId="{5DF67363-5301-4B1F-BF2A-B1AEC44870CE}">
      <dgm:prSet/>
      <dgm:spPr/>
      <dgm:t>
        <a:bodyPr/>
        <a:lstStyle/>
        <a:p>
          <a:endParaRPr lang="pt-BR"/>
        </a:p>
      </dgm:t>
    </dgm:pt>
    <dgm:pt modelId="{BD6C5FE2-3BAA-471C-9298-536A8DBF0BC6}">
      <dgm:prSet/>
      <dgm:spPr/>
      <dgm:t>
        <a:bodyPr/>
        <a:lstStyle/>
        <a:p>
          <a:r>
            <a:rPr lang="pt-BR" b="1" dirty="0" smtClean="0">
              <a:solidFill>
                <a:srgbClr val="FF0000"/>
              </a:solidFill>
            </a:rPr>
            <a:t>SME</a:t>
          </a:r>
        </a:p>
        <a:p>
          <a:r>
            <a:rPr lang="pt-BR" b="1" dirty="0" smtClean="0">
              <a:solidFill>
                <a:schemeClr val="tx1"/>
              </a:solidFill>
            </a:rPr>
            <a:t>GESTÃO MACRO DO SISTEMA DE ENSINO: ENUNCIA AS POLÍTICAS E CRIA CONDIÇÕES ESTRUTURAIS DA REDE</a:t>
          </a:r>
          <a:endParaRPr lang="pt-BR" b="1" dirty="0">
            <a:solidFill>
              <a:schemeClr val="tx1"/>
            </a:solidFill>
          </a:endParaRPr>
        </a:p>
      </dgm:t>
    </dgm:pt>
    <dgm:pt modelId="{4EA80538-DAD5-4C4B-8BE9-D839303358D8}" type="parTrans" cxnId="{D79BD3B6-5257-4190-A38E-91AAE804BAA7}">
      <dgm:prSet/>
      <dgm:spPr/>
      <dgm:t>
        <a:bodyPr/>
        <a:lstStyle/>
        <a:p>
          <a:endParaRPr lang="pt-BR"/>
        </a:p>
      </dgm:t>
    </dgm:pt>
    <dgm:pt modelId="{A8E33BAF-A903-4ACB-B195-EBECBB747270}" type="sibTrans" cxnId="{D79BD3B6-5257-4190-A38E-91AAE804BAA7}">
      <dgm:prSet/>
      <dgm:spPr/>
      <dgm:t>
        <a:bodyPr/>
        <a:lstStyle/>
        <a:p>
          <a:endParaRPr lang="pt-BR"/>
        </a:p>
      </dgm:t>
    </dgm:pt>
    <dgm:pt modelId="{61F61BC2-16B1-4FDC-A1E0-2BEAAB5F5BB4}" type="pres">
      <dgm:prSet presAssocID="{57C7B767-B725-4B25-9C52-DF8C0D68971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207767E-3567-4CF7-B975-CA4B41BBF382}" type="pres">
      <dgm:prSet presAssocID="{9DACB684-EF72-4932-89BF-C138781AA5C2}" presName="circ1" presStyleLbl="vennNode1" presStyleIdx="0" presStyleCnt="4"/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2B0F97A6-7E55-4497-91CD-3238807005D7}" type="pres">
      <dgm:prSet presAssocID="{9DACB684-EF72-4932-89BF-C138781AA5C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018320-02EC-4F3D-B12F-BAEBB6F4FC3A}" type="pres">
      <dgm:prSet presAssocID="{191F9763-3D64-4945-BAE3-13367FDE0939}" presName="circ2" presStyleLbl="vennNode1" presStyleIdx="1" presStyleCnt="4" custLinFactNeighborX="-753" custLinFactNeighborY="-1757"/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28FE996B-A220-4445-82A0-B844CDA8E9BC}" type="pres">
      <dgm:prSet presAssocID="{191F9763-3D64-4945-BAE3-13367FDE09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5AE3A6-E4DE-4420-AAE1-2ED268B09E88}" type="pres">
      <dgm:prSet presAssocID="{2B8EAB97-CCCA-45AC-9685-63C2898836CA}" presName="circ3" presStyleLbl="vennNode1" presStyleIdx="2" presStyleCnt="4"/>
      <dgm:spPr>
        <a:prstGeom prst="ellipse">
          <a:avLst/>
        </a:prstGeom>
      </dgm:spPr>
      <dgm:t>
        <a:bodyPr/>
        <a:lstStyle/>
        <a:p>
          <a:endParaRPr lang="pt-BR"/>
        </a:p>
      </dgm:t>
    </dgm:pt>
    <dgm:pt modelId="{D6574E51-D0DA-4993-A9CF-538FCDA0FC57}" type="pres">
      <dgm:prSet presAssocID="{2B8EAB97-CCCA-45AC-9685-63C2898836C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39328F-0C7B-4207-BBF9-A9E96CC988B9}" type="pres">
      <dgm:prSet presAssocID="{BD6C5FE2-3BAA-471C-9298-536A8DBF0BC6}" presName="circ4" presStyleLbl="vennNode1" presStyleIdx="3" presStyleCnt="4"/>
      <dgm:spPr/>
      <dgm:t>
        <a:bodyPr/>
        <a:lstStyle/>
        <a:p>
          <a:endParaRPr lang="pt-BR"/>
        </a:p>
      </dgm:t>
    </dgm:pt>
    <dgm:pt modelId="{5059C05F-4D21-4C5A-993C-77CC1A5FA218}" type="pres">
      <dgm:prSet presAssocID="{BD6C5FE2-3BAA-471C-9298-536A8DBF0BC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64517C5-81F6-4579-988D-25A4D72CC14C}" type="presOf" srcId="{BD6C5FE2-3BAA-471C-9298-536A8DBF0BC6}" destId="{E939328F-0C7B-4207-BBF9-A9E96CC988B9}" srcOrd="0" destOrd="0" presId="urn:microsoft.com/office/officeart/2005/8/layout/venn1"/>
    <dgm:cxn modelId="{9AC46B94-6EFB-4E24-9FF7-D74F7A23C5B4}" type="presOf" srcId="{9DACB684-EF72-4932-89BF-C138781AA5C2}" destId="{2B0F97A6-7E55-4497-91CD-3238807005D7}" srcOrd="1" destOrd="0" presId="urn:microsoft.com/office/officeart/2005/8/layout/venn1"/>
    <dgm:cxn modelId="{9BABA49C-56AA-4F48-B1B2-2BEC5505A820}" type="presOf" srcId="{2B8EAB97-CCCA-45AC-9685-63C2898836CA}" destId="{C05AE3A6-E4DE-4420-AAE1-2ED268B09E88}" srcOrd="0" destOrd="0" presId="urn:microsoft.com/office/officeart/2005/8/layout/venn1"/>
    <dgm:cxn modelId="{0B6B4670-35FA-4FF8-85FD-4BDF0AAA2663}" type="presOf" srcId="{9DACB684-EF72-4932-89BF-C138781AA5C2}" destId="{1207767E-3567-4CF7-B975-CA4B41BBF382}" srcOrd="0" destOrd="0" presId="urn:microsoft.com/office/officeart/2005/8/layout/venn1"/>
    <dgm:cxn modelId="{46D03FD4-33F5-480A-B0AF-D411A5862C18}" type="presOf" srcId="{2B8EAB97-CCCA-45AC-9685-63C2898836CA}" destId="{D6574E51-D0DA-4993-A9CF-538FCDA0FC57}" srcOrd="1" destOrd="0" presId="urn:microsoft.com/office/officeart/2005/8/layout/venn1"/>
    <dgm:cxn modelId="{CCAEF517-17C1-4342-AB31-7922E7E7CED4}" type="presOf" srcId="{191F9763-3D64-4945-BAE3-13367FDE0939}" destId="{28FE996B-A220-4445-82A0-B844CDA8E9BC}" srcOrd="1" destOrd="0" presId="urn:microsoft.com/office/officeart/2005/8/layout/venn1"/>
    <dgm:cxn modelId="{EA1A1D52-61BF-41F3-AB4C-FA529F253F81}" srcId="{57C7B767-B725-4B25-9C52-DF8C0D689716}" destId="{191F9763-3D64-4945-BAE3-13367FDE0939}" srcOrd="1" destOrd="0" parTransId="{A300EDD8-91CA-42D2-991F-12BC46330625}" sibTransId="{1ADA953B-204D-4D38-B48C-5590A8AF8F1A}"/>
    <dgm:cxn modelId="{D2FAF195-E1BC-4891-9384-5DC9F9AA500E}" type="presOf" srcId="{BD6C5FE2-3BAA-471C-9298-536A8DBF0BC6}" destId="{5059C05F-4D21-4C5A-993C-77CC1A5FA218}" srcOrd="1" destOrd="0" presId="urn:microsoft.com/office/officeart/2005/8/layout/venn1"/>
    <dgm:cxn modelId="{5DF67363-5301-4B1F-BF2A-B1AEC44870CE}" srcId="{57C7B767-B725-4B25-9C52-DF8C0D689716}" destId="{2B8EAB97-CCCA-45AC-9685-63C2898836CA}" srcOrd="2" destOrd="0" parTransId="{6603EECA-418E-4E4E-BADE-67DA5BE036F2}" sibTransId="{A5C7B6BF-3821-4E86-91AC-02B057511C5D}"/>
    <dgm:cxn modelId="{32F47D57-7A6F-4CF0-BE1F-13B3D89AD09F}" srcId="{57C7B767-B725-4B25-9C52-DF8C0D689716}" destId="{9DACB684-EF72-4932-89BF-C138781AA5C2}" srcOrd="0" destOrd="0" parTransId="{6F51C2D4-C5F1-4F3C-A6B7-91E1DD81FD31}" sibTransId="{58D35411-200B-4957-BC25-497DBE9339AE}"/>
    <dgm:cxn modelId="{152F94D8-02D8-4A3B-9BA5-E4A82BA0B9E2}" type="presOf" srcId="{57C7B767-B725-4B25-9C52-DF8C0D689716}" destId="{61F61BC2-16B1-4FDC-A1E0-2BEAAB5F5BB4}" srcOrd="0" destOrd="0" presId="urn:microsoft.com/office/officeart/2005/8/layout/venn1"/>
    <dgm:cxn modelId="{4AB4C556-A54F-448E-92B7-96439949FEA5}" type="presOf" srcId="{191F9763-3D64-4945-BAE3-13367FDE0939}" destId="{26018320-02EC-4F3D-B12F-BAEBB6F4FC3A}" srcOrd="0" destOrd="0" presId="urn:microsoft.com/office/officeart/2005/8/layout/venn1"/>
    <dgm:cxn modelId="{D79BD3B6-5257-4190-A38E-91AAE804BAA7}" srcId="{57C7B767-B725-4B25-9C52-DF8C0D689716}" destId="{BD6C5FE2-3BAA-471C-9298-536A8DBF0BC6}" srcOrd="3" destOrd="0" parTransId="{4EA80538-DAD5-4C4B-8BE9-D839303358D8}" sibTransId="{A8E33BAF-A903-4ACB-B195-EBECBB747270}"/>
    <dgm:cxn modelId="{6882A275-04D5-413F-8EDF-AFE2A3FDDA9B}" type="presParOf" srcId="{61F61BC2-16B1-4FDC-A1E0-2BEAAB5F5BB4}" destId="{1207767E-3567-4CF7-B975-CA4B41BBF382}" srcOrd="0" destOrd="0" presId="urn:microsoft.com/office/officeart/2005/8/layout/venn1"/>
    <dgm:cxn modelId="{057BBEEE-60F5-48DB-982F-D54E84237AAB}" type="presParOf" srcId="{61F61BC2-16B1-4FDC-A1E0-2BEAAB5F5BB4}" destId="{2B0F97A6-7E55-4497-91CD-3238807005D7}" srcOrd="1" destOrd="0" presId="urn:microsoft.com/office/officeart/2005/8/layout/venn1"/>
    <dgm:cxn modelId="{27BC53DE-8C22-469C-A60D-A9F2397C3E54}" type="presParOf" srcId="{61F61BC2-16B1-4FDC-A1E0-2BEAAB5F5BB4}" destId="{26018320-02EC-4F3D-B12F-BAEBB6F4FC3A}" srcOrd="2" destOrd="0" presId="urn:microsoft.com/office/officeart/2005/8/layout/venn1"/>
    <dgm:cxn modelId="{3B6ED596-05D7-4D02-9671-56410F519B93}" type="presParOf" srcId="{61F61BC2-16B1-4FDC-A1E0-2BEAAB5F5BB4}" destId="{28FE996B-A220-4445-82A0-B844CDA8E9BC}" srcOrd="3" destOrd="0" presId="urn:microsoft.com/office/officeart/2005/8/layout/venn1"/>
    <dgm:cxn modelId="{353D884D-D33E-4BB0-B731-0DB33331746A}" type="presParOf" srcId="{61F61BC2-16B1-4FDC-A1E0-2BEAAB5F5BB4}" destId="{C05AE3A6-E4DE-4420-AAE1-2ED268B09E88}" srcOrd="4" destOrd="0" presId="urn:microsoft.com/office/officeart/2005/8/layout/venn1"/>
    <dgm:cxn modelId="{DE7E4258-3938-4227-8FA7-7DB6A444CDA1}" type="presParOf" srcId="{61F61BC2-16B1-4FDC-A1E0-2BEAAB5F5BB4}" destId="{D6574E51-D0DA-4993-A9CF-538FCDA0FC57}" srcOrd="5" destOrd="0" presId="urn:microsoft.com/office/officeart/2005/8/layout/venn1"/>
    <dgm:cxn modelId="{8D6C4802-7727-41E0-A7A0-37722F3DB6B4}" type="presParOf" srcId="{61F61BC2-16B1-4FDC-A1E0-2BEAAB5F5BB4}" destId="{E939328F-0C7B-4207-BBF9-A9E96CC988B9}" srcOrd="6" destOrd="0" presId="urn:microsoft.com/office/officeart/2005/8/layout/venn1"/>
    <dgm:cxn modelId="{68ED330C-8D18-418D-B927-7525815E6695}" type="presParOf" srcId="{61F61BC2-16B1-4FDC-A1E0-2BEAAB5F5BB4}" destId="{5059C05F-4D21-4C5A-993C-77CC1A5FA218}" srcOrd="7" destOrd="0" presId="urn:microsoft.com/office/officeart/2005/8/layout/venn1"/>
  </dgm:cxnLst>
  <dgm:bg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27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56588-4B33-4E88-8A85-919B5F491FFA}">
      <dsp:nvSpPr>
        <dsp:cNvPr id="0" name=""/>
        <dsp:cNvSpPr/>
      </dsp:nvSpPr>
      <dsp:spPr>
        <a:xfrm>
          <a:off x="232172" y="988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DA IGREJA</a:t>
          </a:r>
          <a:endParaRPr lang="pt-BR" sz="2400" kern="1200" dirty="0"/>
        </a:p>
      </dsp:txBody>
      <dsp:txXfrm>
        <a:off x="232172" y="988"/>
        <a:ext cx="2054924" cy="1232954"/>
      </dsp:txXfrm>
    </dsp:sp>
    <dsp:sp modelId="{1F4E9A09-07C0-4922-BC64-277F5AE09EF9}">
      <dsp:nvSpPr>
        <dsp:cNvPr id="0" name=""/>
        <dsp:cNvSpPr/>
      </dsp:nvSpPr>
      <dsp:spPr>
        <a:xfrm>
          <a:off x="2492588" y="988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DO GRANDE CAPITAL</a:t>
          </a:r>
          <a:endParaRPr lang="pt-BR" sz="2400" kern="1200" dirty="0"/>
        </a:p>
      </dsp:txBody>
      <dsp:txXfrm>
        <a:off x="2492588" y="988"/>
        <a:ext cx="2054924" cy="1232954"/>
      </dsp:txXfrm>
    </dsp:sp>
    <dsp:sp modelId="{C54B365D-4E82-4EBC-BCDF-4115A1C1E928}">
      <dsp:nvSpPr>
        <dsp:cNvPr id="0" name=""/>
        <dsp:cNvSpPr/>
      </dsp:nvSpPr>
      <dsp:spPr>
        <a:xfrm>
          <a:off x="4753005" y="988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DA TECNOCRACIA</a:t>
          </a:r>
          <a:endParaRPr lang="pt-BR" sz="2400" kern="1200" dirty="0"/>
        </a:p>
      </dsp:txBody>
      <dsp:txXfrm>
        <a:off x="4753005" y="988"/>
        <a:ext cx="2054924" cy="1232954"/>
      </dsp:txXfrm>
    </dsp:sp>
    <dsp:sp modelId="{569E9B6A-6C39-4485-8754-378390B9417A}">
      <dsp:nvSpPr>
        <dsp:cNvPr id="0" name=""/>
        <dsp:cNvSpPr/>
      </dsp:nvSpPr>
      <dsp:spPr>
        <a:xfrm>
          <a:off x="7013421" y="988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DA PSICOLOGIA</a:t>
          </a:r>
          <a:endParaRPr lang="pt-BR" sz="2400" kern="1200" dirty="0"/>
        </a:p>
      </dsp:txBody>
      <dsp:txXfrm>
        <a:off x="7013421" y="988"/>
        <a:ext cx="2054924" cy="1232954"/>
      </dsp:txXfrm>
    </dsp:sp>
    <dsp:sp modelId="{2B2377B3-7D76-40F8-82C6-ABB7CB34E0A4}">
      <dsp:nvSpPr>
        <dsp:cNvPr id="0" name=""/>
        <dsp:cNvSpPr/>
      </dsp:nvSpPr>
      <dsp:spPr>
        <a:xfrm>
          <a:off x="232172" y="1439435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DOS MOVIMENTOS SOCIAIS </a:t>
          </a:r>
          <a:endParaRPr lang="pt-BR" sz="2400" kern="1200" dirty="0"/>
        </a:p>
      </dsp:txBody>
      <dsp:txXfrm>
        <a:off x="232172" y="1439435"/>
        <a:ext cx="2054924" cy="1232954"/>
      </dsp:txXfrm>
    </dsp:sp>
    <dsp:sp modelId="{022E5BDA-B481-4E86-AABE-F6E09FCBE471}">
      <dsp:nvSpPr>
        <dsp:cNvPr id="0" name=""/>
        <dsp:cNvSpPr/>
      </dsp:nvSpPr>
      <dsp:spPr>
        <a:xfrm>
          <a:off x="2492588" y="1439435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DOS EDUCADORES</a:t>
          </a:r>
          <a:endParaRPr lang="pt-BR" sz="2400" kern="1200" dirty="0"/>
        </a:p>
      </dsp:txBody>
      <dsp:txXfrm>
        <a:off x="2492588" y="1439435"/>
        <a:ext cx="2054924" cy="1232954"/>
      </dsp:txXfrm>
    </dsp:sp>
    <dsp:sp modelId="{0977FD0A-F0F1-4F72-9711-224F6B8D2123}">
      <dsp:nvSpPr>
        <dsp:cNvPr id="0" name=""/>
        <dsp:cNvSpPr/>
      </dsp:nvSpPr>
      <dsp:spPr>
        <a:xfrm>
          <a:off x="4753005" y="1439435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DOS ESTUDANTES</a:t>
          </a:r>
          <a:endParaRPr lang="pt-BR" sz="2400" kern="1200" dirty="0"/>
        </a:p>
      </dsp:txBody>
      <dsp:txXfrm>
        <a:off x="4753005" y="1439435"/>
        <a:ext cx="2054924" cy="1232954"/>
      </dsp:txXfrm>
    </dsp:sp>
    <dsp:sp modelId="{02F80A24-8074-466C-923E-681421C77FC4}">
      <dsp:nvSpPr>
        <dsp:cNvPr id="0" name=""/>
        <dsp:cNvSpPr/>
      </dsp:nvSpPr>
      <dsp:spPr>
        <a:xfrm>
          <a:off x="7013421" y="1439435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DAS FAMILIAS</a:t>
          </a:r>
          <a:endParaRPr lang="pt-BR" sz="2400" kern="1200" dirty="0"/>
        </a:p>
      </dsp:txBody>
      <dsp:txXfrm>
        <a:off x="7013421" y="1439435"/>
        <a:ext cx="2054924" cy="1232954"/>
      </dsp:txXfrm>
    </dsp:sp>
    <dsp:sp modelId="{44920FE8-A9D5-4D35-AA79-1F79F7F666CC}">
      <dsp:nvSpPr>
        <dsp:cNvPr id="0" name=""/>
        <dsp:cNvSpPr/>
      </dsp:nvSpPr>
      <dsp:spPr>
        <a:xfrm>
          <a:off x="2492588" y="2877882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VOZ DA SAÚDE</a:t>
          </a:r>
          <a:endParaRPr lang="pt-BR" sz="2400" kern="1200" dirty="0"/>
        </a:p>
      </dsp:txBody>
      <dsp:txXfrm>
        <a:off x="2492588" y="2877882"/>
        <a:ext cx="2054924" cy="1232954"/>
      </dsp:txXfrm>
    </dsp:sp>
    <dsp:sp modelId="{EE3E3943-55D7-48C7-9CE2-853E0077259F}">
      <dsp:nvSpPr>
        <dsp:cNvPr id="0" name=""/>
        <dsp:cNvSpPr/>
      </dsp:nvSpPr>
      <dsp:spPr>
        <a:xfrm>
          <a:off x="4753005" y="2877882"/>
          <a:ext cx="2054924" cy="123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...</a:t>
          </a:r>
          <a:endParaRPr lang="pt-BR" sz="2400" kern="1200" dirty="0"/>
        </a:p>
      </dsp:txBody>
      <dsp:txXfrm>
        <a:off x="4753005" y="2877882"/>
        <a:ext cx="2054924" cy="12329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06B7C-0B7F-432D-AA56-A02B59238BCC}">
      <dsp:nvSpPr>
        <dsp:cNvPr id="0" name=""/>
        <dsp:cNvSpPr/>
      </dsp:nvSpPr>
      <dsp:spPr>
        <a:xfrm>
          <a:off x="132656" y="1509306"/>
          <a:ext cx="1462970" cy="58518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DEMANDA</a:t>
          </a:r>
          <a:endParaRPr lang="pt-BR" sz="1800" kern="1200" dirty="0"/>
        </a:p>
      </dsp:txBody>
      <dsp:txXfrm>
        <a:off x="132656" y="1509306"/>
        <a:ext cx="1316673" cy="585188"/>
      </dsp:txXfrm>
    </dsp:sp>
    <dsp:sp modelId="{38BD4302-6649-43C3-9009-2B3A7E37092F}">
      <dsp:nvSpPr>
        <dsp:cNvPr id="0" name=""/>
        <dsp:cNvSpPr/>
      </dsp:nvSpPr>
      <dsp:spPr>
        <a:xfrm>
          <a:off x="1156290" y="1992443"/>
          <a:ext cx="2107043" cy="58518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AGENDAMENTO</a:t>
          </a:r>
          <a:endParaRPr lang="pt-BR" sz="1600" kern="1200" dirty="0"/>
        </a:p>
      </dsp:txBody>
      <dsp:txXfrm>
        <a:off x="1448884" y="1992443"/>
        <a:ext cx="1521855" cy="585188"/>
      </dsp:txXfrm>
    </dsp:sp>
    <dsp:sp modelId="{411284C9-DB02-46F9-8A84-2D97A2DA09BC}">
      <dsp:nvSpPr>
        <dsp:cNvPr id="0" name=""/>
        <dsp:cNvSpPr/>
      </dsp:nvSpPr>
      <dsp:spPr>
        <a:xfrm>
          <a:off x="2988804" y="2329669"/>
          <a:ext cx="1881394" cy="58518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FORMULAÇÃO</a:t>
          </a:r>
          <a:endParaRPr lang="pt-BR" sz="1600" kern="1200" dirty="0"/>
        </a:p>
      </dsp:txBody>
      <dsp:txXfrm>
        <a:off x="3281398" y="2329669"/>
        <a:ext cx="1296206" cy="585188"/>
      </dsp:txXfrm>
    </dsp:sp>
    <dsp:sp modelId="{8C5B5D8D-51A9-4A35-AE8C-8DB3EBCBCC0B}">
      <dsp:nvSpPr>
        <dsp:cNvPr id="0" name=""/>
        <dsp:cNvSpPr/>
      </dsp:nvSpPr>
      <dsp:spPr>
        <a:xfrm>
          <a:off x="4487275" y="2504307"/>
          <a:ext cx="2229391" cy="58518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IMPLEMENTAÇÃO</a:t>
          </a:r>
          <a:endParaRPr lang="pt-BR" sz="1600" kern="1200" dirty="0"/>
        </a:p>
      </dsp:txBody>
      <dsp:txXfrm>
        <a:off x="4779869" y="2504307"/>
        <a:ext cx="1644203" cy="585188"/>
      </dsp:txXfrm>
    </dsp:sp>
    <dsp:sp modelId="{AC195BAF-14E3-4F39-8321-51F0AE97DA7D}">
      <dsp:nvSpPr>
        <dsp:cNvPr id="0" name=""/>
        <dsp:cNvSpPr/>
      </dsp:nvSpPr>
      <dsp:spPr>
        <a:xfrm>
          <a:off x="6399986" y="2872189"/>
          <a:ext cx="2267062" cy="5961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MONITORAMENTO</a:t>
          </a:r>
          <a:endParaRPr lang="pt-BR" sz="1600" kern="1200" dirty="0"/>
        </a:p>
      </dsp:txBody>
      <dsp:txXfrm>
        <a:off x="6698055" y="2872189"/>
        <a:ext cx="1670925" cy="596137"/>
      </dsp:txXfrm>
    </dsp:sp>
    <dsp:sp modelId="{68C0EF6A-E1EE-46CC-BC65-210C661F76DE}">
      <dsp:nvSpPr>
        <dsp:cNvPr id="0" name=""/>
        <dsp:cNvSpPr/>
      </dsp:nvSpPr>
      <dsp:spPr>
        <a:xfrm>
          <a:off x="8327417" y="3248965"/>
          <a:ext cx="1680879" cy="58518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AVALIAÇÃO</a:t>
          </a:r>
          <a:endParaRPr lang="pt-BR" sz="1600" kern="1200" dirty="0"/>
        </a:p>
      </dsp:txBody>
      <dsp:txXfrm>
        <a:off x="8620011" y="3248965"/>
        <a:ext cx="1095691" cy="5851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7767E-3567-4CF7-B975-CA4B41BBF382}">
      <dsp:nvSpPr>
        <dsp:cNvPr id="0" name=""/>
        <dsp:cNvSpPr/>
      </dsp:nvSpPr>
      <dsp:spPr>
        <a:xfrm>
          <a:off x="4158788" y="63101"/>
          <a:ext cx="3281296" cy="3281296"/>
        </a:xfrm>
        <a:prstGeom prst="ellipse">
          <a:avLst/>
        </a:prstGeom>
        <a:solidFill>
          <a:srgbClr val="4BACC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rgbClr val="FF0000"/>
              </a:solidFill>
              <a:latin typeface="Calibri"/>
              <a:ea typeface="+mn-ea"/>
              <a:cs typeface="+mn-cs"/>
            </a:rPr>
            <a:t>GESTÃO PEDAGÓGICA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INTERPRETA A POLÍTICA ENUNCIADA, TRANSFORMA A POLÍTICA EM PRÁTICA PEDAGÓGICA, GARANTE BOAS SITUAÇÕES DE ENSINO</a:t>
          </a:r>
          <a:endParaRPr lang="pt-BR" sz="1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537399" y="504814"/>
        <a:ext cx="2524074" cy="1041180"/>
      </dsp:txXfrm>
    </dsp:sp>
    <dsp:sp modelId="{26018320-02EC-4F3D-B12F-BAEBB6F4FC3A}">
      <dsp:nvSpPr>
        <dsp:cNvPr id="0" name=""/>
        <dsp:cNvSpPr/>
      </dsp:nvSpPr>
      <dsp:spPr>
        <a:xfrm>
          <a:off x="5585423" y="1456792"/>
          <a:ext cx="3281296" cy="3281296"/>
        </a:xfrm>
        <a:prstGeom prst="ellipse">
          <a:avLst/>
        </a:prstGeom>
        <a:solidFill>
          <a:srgbClr val="4BACC6">
            <a:alpha val="50000"/>
            <a:hueOff val="-4966938"/>
            <a:satOff val="19906"/>
            <a:lumOff val="4314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GESTÃO DAS </a:t>
          </a:r>
          <a:r>
            <a:rPr lang="pt-BR" sz="1200" b="1" kern="1200" dirty="0" smtClean="0">
              <a:solidFill>
                <a:srgbClr val="FF0000"/>
              </a:solidFill>
              <a:latin typeface="Calibri"/>
              <a:ea typeface="+mn-ea"/>
              <a:cs typeface="+mn-cs"/>
            </a:rPr>
            <a:t>UNIDADES EDUCACIONAIS</a:t>
          </a:r>
          <a:r>
            <a:rPr lang="pt-B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: INTERPRETA A POLÍTICA ENUNCIADA, PROVOCA SUA IMPLEMENTAÇÃO, CRIA CONDIÇÕES PARA A PRÁTICA PEDAGÓGICA E FISCALIZA SUA REALIZAÇÃO</a:t>
          </a:r>
          <a:endParaRPr lang="pt-BR" sz="1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352275" y="1835403"/>
        <a:ext cx="1262037" cy="2524074"/>
      </dsp:txXfrm>
    </dsp:sp>
    <dsp:sp modelId="{C05AE3A6-E4DE-4420-AAE1-2ED268B09E88}">
      <dsp:nvSpPr>
        <dsp:cNvPr id="0" name=""/>
        <dsp:cNvSpPr/>
      </dsp:nvSpPr>
      <dsp:spPr>
        <a:xfrm>
          <a:off x="4158788" y="2965786"/>
          <a:ext cx="3281296" cy="3281296"/>
        </a:xfrm>
        <a:prstGeom prst="ellipse">
          <a:avLst/>
        </a:prstGeom>
        <a:solidFill>
          <a:srgbClr val="4BACC6">
            <a:alpha val="50000"/>
            <a:hueOff val="-9933876"/>
            <a:satOff val="39811"/>
            <a:lumOff val="8628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GESTÃO </a:t>
          </a:r>
          <a:r>
            <a:rPr lang="pt-BR" sz="1200" b="1" kern="1200" dirty="0" smtClean="0">
              <a:solidFill>
                <a:srgbClr val="FF0000"/>
              </a:solidFill>
              <a:latin typeface="Calibri"/>
              <a:ea typeface="+mn-ea"/>
              <a:cs typeface="+mn-cs"/>
            </a:rPr>
            <a:t>REGIONAL</a:t>
          </a:r>
          <a:r>
            <a:rPr lang="pt-B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DO SISTEMA DE ENSINO: INTERPRETA A POLÍTICA ENUNCIADA, PROVOCA SUA IMPLEMENTAÇÃO, CRIA CONDIÇÕES PARA A GESTÃO ESCOLAR E FISCALIZA SUA EXECUÇÃO</a:t>
          </a:r>
          <a:endParaRPr lang="pt-BR" sz="1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537399" y="4764189"/>
        <a:ext cx="2524074" cy="1041180"/>
      </dsp:txXfrm>
    </dsp:sp>
    <dsp:sp modelId="{E939328F-0C7B-4207-BBF9-A9E96CC988B9}">
      <dsp:nvSpPr>
        <dsp:cNvPr id="0" name=""/>
        <dsp:cNvSpPr/>
      </dsp:nvSpPr>
      <dsp:spPr>
        <a:xfrm>
          <a:off x="2707446" y="1514444"/>
          <a:ext cx="3281296" cy="3281296"/>
        </a:xfrm>
        <a:prstGeom prst="ellipse">
          <a:avLst/>
        </a:prstGeom>
        <a:solidFill>
          <a:schemeClr val="accent5">
            <a:alpha val="50000"/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rgbClr val="FF0000"/>
              </a:solidFill>
            </a:rPr>
            <a:t>SME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GESTÃO MACRO DO SISTEMA DE ENSINO: ENUNCIA AS POLÍTICAS E CRIA CONDIÇÕES ESTRUTURAIS DA REDE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2959853" y="1893055"/>
        <a:ext cx="1262037" cy="2524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7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11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59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88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3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5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70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90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30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74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7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DDC98-AD8F-442B-BA68-A0BF46122BED}" type="datetimeFigureOut">
              <a:rPr lang="pt-BR" smtClean="0"/>
              <a:t>20/09/2014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4DFCF-4770-41C7-923E-168CE5E594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18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ideb.inep.gov.br/index.php?option=com_content&amp;task=view&amp;id=1&amp;Itemid=14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10680" y="2474183"/>
            <a:ext cx="6969211" cy="1881059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</a:rPr>
              <a:t>Políticas Públicas para uma Educação de Qualidade</a:t>
            </a:r>
            <a:endParaRPr lang="pt-BR" sz="48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15480" y="5025081"/>
            <a:ext cx="6359612" cy="924697"/>
          </a:xfrm>
        </p:spPr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Ms</a:t>
            </a:r>
            <a:r>
              <a:rPr lang="pt-BR" dirty="0" smtClean="0"/>
              <a:t>. Alexsandro Santos</a:t>
            </a:r>
          </a:p>
          <a:p>
            <a:r>
              <a:rPr lang="pt-BR" dirty="0" smtClean="0"/>
              <a:t>Profa. </a:t>
            </a:r>
            <a:r>
              <a:rPr lang="pt-BR" dirty="0" err="1" smtClean="0"/>
              <a:t>Ms</a:t>
            </a:r>
            <a:r>
              <a:rPr lang="pt-BR" dirty="0" smtClean="0"/>
              <a:t>. Bárbara </a:t>
            </a:r>
            <a:r>
              <a:rPr lang="pt-BR" dirty="0" err="1" smtClean="0"/>
              <a:t>Popp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00" y="1602818"/>
            <a:ext cx="3025891" cy="201359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01" y="3916320"/>
            <a:ext cx="3025891" cy="203345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517" y="512033"/>
            <a:ext cx="2333625" cy="1962150"/>
          </a:xfrm>
          <a:prstGeom prst="rect">
            <a:avLst/>
          </a:prstGeom>
        </p:spPr>
      </p:pic>
      <p:pic>
        <p:nvPicPr>
          <p:cNvPr id="1026" name="Picture 2" descr="http://www.sinpeem.com.br/sites/arquivos/logo/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00" y="512033"/>
            <a:ext cx="1368597" cy="94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664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A VOZ DOS EDUCADORES DESTE SINDICATO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b="1" dirty="0" smtClean="0"/>
              <a:t>6.1.Q - A SUPERAÇÃO DA CRISE NA EDUCAÇÃO PASSA POR </a:t>
            </a:r>
            <a:r>
              <a:rPr lang="pt-BR" b="1" u="sng" dirty="0" smtClean="0"/>
              <a:t>AMPLIAÇÃO DA RESPONSABILIDADE PÚBLICA, PELA GARANTIA DE DIREITOS E PELA AMPLIAÇÃO E EFETIVA PARTICIPAÇÃO POPULAR </a:t>
            </a:r>
            <a:r>
              <a:rPr lang="pt-BR" b="1" dirty="0" smtClean="0"/>
              <a:t>– ELEMENTO CONSTITUTIVO DA POLÍTICA DE RADICALIDADE DEMOCRÁTICA EM TODAS AS DIMENSÕES DA VIDA, POR CONTRIBUIR NA CONSTRUÇÃO DE NOVOS SUJEITOS SOCIAIS CAPAZES DE INTERFERIR NO PROCESSO TRANSFORMADOR DA SOCIEDADE. </a:t>
            </a:r>
            <a:r>
              <a:rPr lang="pt-BR" b="1" u="sng" dirty="0" smtClean="0"/>
              <a:t>ISTO SERÁ MAIS CONSISTENTE COM PROFUNDAS E POSITIVAS CONSEQUÊNCIAS SE OS PROFISSIONAIS DE EDUCAÇÃO E AS ESCOLAS SE ARTICULAREM COM OS MOVIMENTOS SOCIAIS, CULTURAIS E POLÍTICOS EM DEFESA DA EDUCAÇÃO PÚBLICA PARA TODOS E POR MUDANÇAS POLÍTICAS, SOCIAIS E ECONÔMICAS</a:t>
            </a:r>
            <a:r>
              <a:rPr lang="pt-BR" sz="3000" b="1" u="sng" dirty="0" smtClean="0"/>
              <a:t>.</a:t>
            </a:r>
            <a:endParaRPr lang="pt-BR" sz="3000" b="1" u="sng" dirty="0"/>
          </a:p>
        </p:txBody>
      </p:sp>
    </p:spTree>
    <p:extLst>
      <p:ext uri="{BB962C8B-B14F-4D97-AF65-F5344CB8AC3E}">
        <p14:creationId xmlns:p14="http://schemas.microsoft.com/office/powerpoint/2010/main" val="194592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AS DISPUTAS E OS CONSENSOS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EM QUE OUTRAS VOZES A NOSSA VOZ ENCONTRA ECO E PODE DIALOGAR?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COM QUAIS VOZES PRECISAMOS DISPUTAR O CONCEITO DE QUALIDADE DA EDUCAÇÃO?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QUE DIFERENTES CONCEITOS DE “EDUCAÇÃO DE QUALIDADE” ESTÃO NESSA DISPUTA?</a:t>
            </a: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554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60173"/>
            <a:ext cx="10515600" cy="5906530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REFLETINDO SOBRE O CONCEITO DE QUALIDADE DA EDUCAÇÃO (OU EDUCAÇÃO DE QUALIDADE)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PROFA. BARBARA POPP</a:t>
            </a: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VÍDEOS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3600" b="1" dirty="0" smtClean="0"/>
              <a:t>Série do Jornal Nacional “Educação: o desafio da qualidade”, exibida de 09 a 13 de maio de 2011</a:t>
            </a:r>
            <a:r>
              <a:rPr lang="pt-BR" sz="4000" dirty="0" smtClean="0"/>
              <a:t>.</a:t>
            </a:r>
          </a:p>
          <a:p>
            <a:pPr marL="114300" indent="0" algn="just">
              <a:buNone/>
            </a:pPr>
            <a:r>
              <a:rPr lang="pt-BR" sz="3000" b="1" dirty="0" smtClean="0">
                <a:solidFill>
                  <a:srgbClr val="FF0000"/>
                </a:solidFill>
              </a:rPr>
              <a:t>Parte I (Introdução)</a:t>
            </a:r>
          </a:p>
          <a:p>
            <a:pPr marL="114300" indent="0" algn="just">
              <a:buNone/>
            </a:pPr>
            <a:r>
              <a:rPr lang="pt-BR" sz="3000" dirty="0" smtClean="0"/>
              <a:t>Parte II (Ensino Fundamental)</a:t>
            </a:r>
          </a:p>
          <a:p>
            <a:pPr marL="114300" indent="0" algn="just">
              <a:buNone/>
            </a:pPr>
            <a:r>
              <a:rPr lang="pt-BR" sz="3000" dirty="0" smtClean="0"/>
              <a:t>Parte III (Ensino Médio)</a:t>
            </a:r>
          </a:p>
          <a:p>
            <a:pPr marL="114300" indent="0" algn="just">
              <a:buNone/>
            </a:pPr>
            <a:r>
              <a:rPr lang="pt-BR" sz="3000" dirty="0" smtClean="0"/>
              <a:t>Parte IV (Professor)</a:t>
            </a:r>
          </a:p>
          <a:p>
            <a:pPr marL="114300" indent="0" algn="just">
              <a:buNone/>
            </a:pPr>
            <a:r>
              <a:rPr lang="pt-BR" sz="3000" b="1" dirty="0" smtClean="0">
                <a:solidFill>
                  <a:srgbClr val="FF0000"/>
                </a:solidFill>
              </a:rPr>
              <a:t>Parte V (Exemplos)</a:t>
            </a:r>
          </a:p>
          <a:p>
            <a:pPr marL="114300" indent="0" algn="just">
              <a:buNone/>
            </a:pPr>
            <a:r>
              <a:rPr lang="pt-BR" sz="3000" dirty="0" smtClean="0"/>
              <a:t>Parte VI </a:t>
            </a:r>
            <a:r>
              <a:rPr lang="pt-BR" sz="2500" dirty="0" smtClean="0"/>
              <a:t>(Arnaldo Jabor fala sobre os problemas na educação brasileira)</a:t>
            </a:r>
          </a:p>
          <a:p>
            <a:pPr marL="114300" indent="0" algn="just">
              <a:buNone/>
            </a:pPr>
            <a:r>
              <a:rPr lang="pt-BR" sz="3000" dirty="0" smtClean="0"/>
              <a:t>Parte VII (Papel dos pais no processo de aprendizagem)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1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dirty="0" smtClean="0"/>
              <a:t>CONCEITO CONSTRUÍDO </a:t>
            </a:r>
            <a:r>
              <a:rPr lang="pt-BR" sz="4000" b="1" dirty="0" smtClean="0"/>
              <a:t>HISTÓRICA</a:t>
            </a:r>
            <a:r>
              <a:rPr lang="pt-BR" sz="4000" dirty="0" smtClean="0"/>
              <a:t> E </a:t>
            </a:r>
            <a:r>
              <a:rPr lang="pt-BR" sz="4000" b="1" dirty="0" smtClean="0"/>
              <a:t>CULTURALMENTE</a:t>
            </a:r>
            <a:r>
              <a:rPr lang="pt-BR" sz="4000" dirty="0" smtClean="0"/>
              <a:t>, IMPREGNADO DE </a:t>
            </a:r>
            <a:r>
              <a:rPr lang="pt-BR" sz="4000" b="1" dirty="0" smtClean="0"/>
              <a:t>VALORES</a:t>
            </a:r>
            <a:r>
              <a:rPr lang="pt-BR" sz="4000" dirty="0" smtClean="0"/>
              <a:t> E </a:t>
            </a:r>
            <a:r>
              <a:rPr lang="pt-BR" sz="4000" b="1" dirty="0" smtClean="0"/>
              <a:t>CONCEPÇÕES</a:t>
            </a:r>
            <a:r>
              <a:rPr lang="pt-BR" sz="4000" dirty="0" smtClean="0"/>
              <a:t> QUE DIFEREM CONFORME A SOCIEDADE, SEUS SETORES E SUAS CLASSES SOCIAIS (ZABALZA, 1998).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24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 SOCIAL DA EDUCAÇÃO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4000" dirty="0" smtClean="0"/>
              <a:t>ACESSO COM IGUALDADE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4000" dirty="0" smtClean="0"/>
              <a:t>PERMANÊNCIA COM APRENDIZAGEM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4000" dirty="0" smtClean="0"/>
              <a:t>GESTÃO DEMOCRÁTICA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4000" dirty="0" smtClean="0"/>
              <a:t>CURRÍCULO EMANCIPATÓRIO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69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TRÊS DIMENSÕES DO CONCEITO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sz="4000" dirty="0" smtClean="0"/>
              <a:t>VALORES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t-BR" sz="4000" dirty="0"/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sz="4000" dirty="0" smtClean="0"/>
              <a:t>EFETIVIDADE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t-BR" sz="4000" dirty="0"/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sz="4000" dirty="0" smtClean="0"/>
              <a:t>SATISFAÇÃO DOS PARTICIPANTES NO PROCESSO E DOS USUÁRIOS DO MESMO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4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 VINCULADA A VALORES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dirty="0" smtClean="0"/>
              <a:t>TEM “QUALIDADE” A INSTITUIÇÃO QUE (RE)AGE ADEQUADAMENTE AOS VALORES QUE SE ESPERAM DELA.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O que a sociedade espera da escola?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O que o governo espera da escola?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O que as elites econômicas esperam da escola?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O que a população mais pobre espera da escola?</a:t>
            </a:r>
            <a:endParaRPr lang="pt-B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108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 VINCULADA A EFETIVIDADE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dirty="0" smtClean="0"/>
              <a:t>TEM “QUALIDADE” A INSTITUIÇÃO ALCANÇA BONS RESULTADOS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4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O que são bons resultados?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Para quem esses resultados são bons?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b="1" dirty="0" smtClean="0">
                <a:solidFill>
                  <a:schemeClr val="tx1"/>
                </a:solidFill>
              </a:rPr>
              <a:t>Resultados bons para alguns podem ser péssimos para outros?</a:t>
            </a:r>
            <a:endParaRPr lang="pt-B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675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 VINCULADA A SATISFAÇÃO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4000" dirty="0" smtClean="0"/>
              <a:t>TEM “QUALIDADE” A INSTITUIÇÃO NA QUAL OS PARTICIPANTES ENCONTRAM SATISFAÇÃO DE SUAS NECESSIDADES E ASPIRAÇÕES </a:t>
            </a:r>
            <a:endParaRPr lang="pt-BR" sz="40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t-BR" sz="4000" b="1" dirty="0" smtClean="0"/>
              <a:t>Aspectos ligados ao pessoal (satisfação, motivação, sentimento de sucesso, nível de expectativa, autoestima, </a:t>
            </a:r>
            <a:r>
              <a:rPr lang="pt-BR" sz="4000" b="1" dirty="0" err="1" smtClean="0"/>
              <a:t>etc</a:t>
            </a:r>
            <a:r>
              <a:rPr lang="pt-BR" sz="4000" b="1" dirty="0" smtClean="0"/>
              <a:t>) são fundamentais e são variáveis que condicionam a qualidade dos processos e seus resultados</a:t>
            </a:r>
            <a:r>
              <a:rPr lang="pt-BR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063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Pra começo de conversa...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93341"/>
            <a:ext cx="10515600" cy="4883622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EDUCAÇÃO DE QUALIDADE </a:t>
            </a:r>
          </a:p>
          <a:p>
            <a:pPr marL="0" indent="0" algn="ctr">
              <a:buNone/>
            </a:pPr>
            <a:endParaRPr lang="pt-BR" sz="4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3800" b="1" dirty="0" smtClean="0"/>
              <a:t>EMBORA PAREÇA UMA EXPRESSÃO DE CONSENSO E ALGO QUE TODO MUNDO DESEJA, “EDUCAÇÃO DE QUALIDADE” É UMA EXPRESSÃO QUE PODE SIGNIFICAR DIFERENTES COISAS A PARTIR DE DIFERENTES OLHARES </a:t>
            </a:r>
          </a:p>
          <a:p>
            <a:pPr marL="0" indent="0" algn="ctr">
              <a:buNone/>
            </a:pPr>
            <a:r>
              <a:rPr lang="pt-BR" sz="3800" b="1" dirty="0" smtClean="0"/>
              <a:t>(E NA VOZ DE DIFERENTES SUJEITOS OU AGENTES)</a:t>
            </a:r>
            <a:endParaRPr lang="pt-BR" sz="3800" b="1" dirty="0"/>
          </a:p>
        </p:txBody>
      </p:sp>
    </p:spTree>
    <p:extLst>
      <p:ext uri="{BB962C8B-B14F-4D97-AF65-F5344CB8AC3E}">
        <p14:creationId xmlns:p14="http://schemas.microsoft.com/office/powerpoint/2010/main" val="3295392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VETORES DA QUALIDADE: O QUE NOS MOVE?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dirty="0" smtClean="0"/>
              <a:t>1 – Um </a:t>
            </a:r>
            <a:r>
              <a:rPr lang="pt-BR" sz="3400" b="1" dirty="0" smtClean="0">
                <a:solidFill>
                  <a:srgbClr val="FF0000"/>
                </a:solidFill>
              </a:rPr>
              <a:t>PROJETO </a:t>
            </a:r>
            <a:r>
              <a:rPr lang="pt-BR" sz="3400" dirty="0" smtClean="0">
                <a:solidFill>
                  <a:schemeClr val="tx1"/>
                </a:solidFill>
              </a:rPr>
              <a:t>(um conjunto de princípios, ações e estratégias que pretendem transformar a realidade em que se vive)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dirty="0" smtClean="0">
                <a:solidFill>
                  <a:schemeClr val="tx1"/>
                </a:solidFill>
              </a:rPr>
              <a:t>2 – A </a:t>
            </a:r>
            <a:r>
              <a:rPr lang="pt-BR" sz="3400" b="1" dirty="0" smtClean="0">
                <a:solidFill>
                  <a:srgbClr val="FF0000"/>
                </a:solidFill>
              </a:rPr>
              <a:t>BUSCA DE PRODUTOS OU RESULTADOS </a:t>
            </a:r>
            <a:r>
              <a:rPr lang="pt-BR" sz="3400" dirty="0" smtClean="0">
                <a:solidFill>
                  <a:schemeClr val="tx1"/>
                </a:solidFill>
              </a:rPr>
              <a:t>(perceptíveis, observáveis e, em certa medida, mensuráveis)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dirty="0" smtClean="0">
                <a:solidFill>
                  <a:schemeClr val="tx1"/>
                </a:solidFill>
              </a:rPr>
              <a:t>3 – A criação e sustentação de </a:t>
            </a:r>
            <a:r>
              <a:rPr lang="pt-BR" sz="3400" b="1" dirty="0" smtClean="0">
                <a:solidFill>
                  <a:srgbClr val="FF0000"/>
                </a:solidFill>
              </a:rPr>
              <a:t>	PROCESSOS OU FUNÇÕES</a:t>
            </a:r>
            <a:r>
              <a:rPr lang="pt-BR" sz="3400" dirty="0" smtClean="0">
                <a:solidFill>
                  <a:schemeClr val="tx1"/>
                </a:solidFill>
              </a:rPr>
              <a:t> ajustadas às necessidades e desejos dos sujeitos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dirty="0" smtClean="0">
                <a:solidFill>
                  <a:schemeClr val="tx1"/>
                </a:solidFill>
              </a:rPr>
              <a:t>4 – A busca de um </a:t>
            </a:r>
            <a:r>
              <a:rPr lang="pt-BR" sz="3400" b="1" dirty="0" smtClean="0">
                <a:solidFill>
                  <a:srgbClr val="FF0000"/>
                </a:solidFill>
              </a:rPr>
              <a:t>DESENVOLVIMENTO ORGANIZACIONAL</a:t>
            </a:r>
            <a:r>
              <a:rPr lang="pt-BR" sz="3400" dirty="0" smtClean="0">
                <a:solidFill>
                  <a:schemeClr val="tx1"/>
                </a:solidFill>
              </a:rPr>
              <a:t> adequado</a:t>
            </a:r>
            <a:endParaRPr lang="pt-BR" sz="3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34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CONSTITUIÇÃO FEDERAL:</a:t>
            </a:r>
          </a:p>
          <a:p>
            <a:pPr>
              <a:buNone/>
            </a:pPr>
            <a:r>
              <a:rPr lang="pt-BR" sz="3600" dirty="0" smtClean="0"/>
              <a:t>“Art. 206. O ensino será ministrado com base nos seguintes princípios:</a:t>
            </a:r>
          </a:p>
          <a:p>
            <a:pPr>
              <a:buNone/>
            </a:pPr>
            <a:r>
              <a:rPr lang="pt-BR" sz="3600" dirty="0" smtClean="0"/>
              <a:t>...</a:t>
            </a:r>
          </a:p>
          <a:p>
            <a:pPr>
              <a:buNone/>
            </a:pPr>
            <a:r>
              <a:rPr lang="pt-BR" sz="3600" dirty="0" smtClean="0"/>
              <a:t>VII - garantia de padrão de </a:t>
            </a:r>
            <a:r>
              <a:rPr lang="pt-BR" sz="3600" dirty="0" smtClean="0">
                <a:solidFill>
                  <a:srgbClr val="FF0000"/>
                </a:solidFill>
              </a:rPr>
              <a:t>qualidade</a:t>
            </a:r>
            <a:r>
              <a:rPr lang="pt-BR" sz="3600" dirty="0" smtClean="0"/>
              <a:t>;”</a:t>
            </a:r>
          </a:p>
          <a:p>
            <a:pPr>
              <a:buNone/>
            </a:pPr>
            <a:endParaRPr lang="pt-BR" sz="36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218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CONSTITUIÇÃO FEDERAL:</a:t>
            </a:r>
          </a:p>
          <a:p>
            <a:pPr>
              <a:buNone/>
            </a:pPr>
            <a:r>
              <a:rPr lang="pt-BR" sz="3600" dirty="0" smtClean="0"/>
              <a:t>“Art. 211. (...)</a:t>
            </a:r>
          </a:p>
          <a:p>
            <a:pPr algn="just">
              <a:buNone/>
            </a:pPr>
            <a:r>
              <a:rPr lang="pt-BR" sz="3600" dirty="0" smtClean="0"/>
              <a:t>§ 1º A União organizará o sistema federal de ensino e o dos Territórios, financiará as instituições de ensino públicas federais e exercerá, em matéria educacional, função redistributiva e supletiva, de forma a garantir equalização de oportunidades educacionais e padrão mínimo de </a:t>
            </a:r>
            <a:r>
              <a:rPr lang="pt-BR" sz="3600" dirty="0" smtClean="0">
                <a:solidFill>
                  <a:srgbClr val="FF0000"/>
                </a:solidFill>
              </a:rPr>
              <a:t>qualidade</a:t>
            </a:r>
            <a:r>
              <a:rPr lang="pt-BR" sz="3600" dirty="0" smtClean="0"/>
              <a:t> do ensino mediante assistência técnica e financeira aos Estados, ao Distrito Federal e aos Municípios;”</a:t>
            </a:r>
            <a:endParaRPr lang="pt-BR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756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CONSTITUIÇÃO FEDERAL:</a:t>
            </a:r>
          </a:p>
          <a:p>
            <a:pPr algn="just">
              <a:buNone/>
            </a:pPr>
            <a:r>
              <a:rPr lang="pt-BR" sz="3600" dirty="0" smtClean="0"/>
              <a:t>“</a:t>
            </a:r>
            <a:r>
              <a:rPr lang="pt-BR" sz="3200" dirty="0" smtClean="0"/>
              <a:t>Art. 212. A União aplicará, anualmente, nunca menos de dezoito, e os Estados, o Distrito Federal e os Municípios vinte e cinco por cento, no mínimo, da receita resultante de impostos, compreendida a proveniente de transferências, na manutenção e desenvolvimento do ensino.</a:t>
            </a:r>
          </a:p>
          <a:p>
            <a:pPr algn="just">
              <a:buNone/>
            </a:pPr>
            <a:r>
              <a:rPr lang="pt-BR" sz="3600" dirty="0" smtClean="0"/>
              <a:t>§ </a:t>
            </a:r>
            <a:r>
              <a:rPr lang="pt-BR" sz="3200" dirty="0" smtClean="0"/>
              <a:t>3º A distribuição dos recursos públicos assegurará prioridade ao atendimento das necessidades do ensino obrigatório, no que se refere a universalização, garantia de padrão de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 e equidade, nos termos do plano nacional de educação</a:t>
            </a:r>
            <a:r>
              <a:rPr lang="pt-BR" sz="3600" dirty="0" smtClean="0"/>
              <a:t>.</a:t>
            </a:r>
            <a:endParaRPr lang="pt-BR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59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CONSTITUIÇÃO FEDERAL:</a:t>
            </a:r>
          </a:p>
          <a:p>
            <a:pPr algn="just">
              <a:buNone/>
            </a:pPr>
            <a:r>
              <a:rPr lang="pt-BR" sz="3600" dirty="0" smtClean="0"/>
              <a:t>“</a:t>
            </a:r>
            <a:r>
              <a:rPr lang="pt-BR" sz="3200" dirty="0" smtClean="0"/>
              <a:t>Art. 214. A lei estabelecerá o plano nacional de educação, de duração decenal, com o objetivo de articular o sistema nacional de educação em regime de colaboração e definir diretrizes, objetivos, metas e estratégias de implementação para assegurar a manutenção e desenvolvimento do ensino em seus diversos níveis, etapas e modalidades por meio de ações integradas dos poderes públicos das diferentes esferas federativas que conduzam a: </a:t>
            </a:r>
            <a:br>
              <a:rPr lang="pt-BR" sz="3200" dirty="0" smtClean="0"/>
            </a:br>
            <a:r>
              <a:rPr lang="pt-BR" sz="3200" dirty="0" smtClean="0"/>
              <a:t>(...) </a:t>
            </a:r>
          </a:p>
          <a:p>
            <a:pPr algn="just">
              <a:buNone/>
            </a:pPr>
            <a:r>
              <a:rPr lang="pt-BR" sz="3200" dirty="0"/>
              <a:t>	</a:t>
            </a:r>
            <a:r>
              <a:rPr lang="pt-BR" sz="3200" dirty="0" smtClean="0"/>
              <a:t>III - melhoria da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 do ensino;”</a:t>
            </a:r>
          </a:p>
        </p:txBody>
      </p:sp>
    </p:spTree>
    <p:extLst>
      <p:ext uri="{BB962C8B-B14F-4D97-AF65-F5344CB8AC3E}">
        <p14:creationId xmlns:p14="http://schemas.microsoft.com/office/powerpoint/2010/main" val="927064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LDB 9394/96:</a:t>
            </a:r>
          </a:p>
          <a:p>
            <a:pPr>
              <a:buNone/>
            </a:pPr>
            <a:r>
              <a:rPr lang="pt-BR" sz="3200" dirty="0" smtClean="0"/>
              <a:t>“Art. 3º O ensino será ministrado com base nos seguintes princípios: (...) IX - garantia de padrão de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;”</a:t>
            </a:r>
          </a:p>
          <a:p>
            <a:pPr algn="just">
              <a:buNone/>
            </a:pPr>
            <a:r>
              <a:rPr lang="pt-BR" sz="3200" dirty="0" smtClean="0"/>
              <a:t>“Art. 4º O dever do Estado com educação escolar pública será efetivado mediante a garantia de: (...)</a:t>
            </a:r>
          </a:p>
          <a:p>
            <a:pPr algn="just">
              <a:buNone/>
            </a:pPr>
            <a:r>
              <a:rPr lang="pt-BR" sz="3200" dirty="0" smtClean="0"/>
              <a:t>IX - padrões mínimos de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 de ensino, definidos como a variedade e quantidade mínimas, por aluno, de insumos indispensáveis ao desenvolvimento do processo de ensino-aprendizagem.”</a:t>
            </a:r>
          </a:p>
          <a:p>
            <a:pPr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4256749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LDB 9394/96:</a:t>
            </a:r>
          </a:p>
          <a:p>
            <a:pPr algn="just">
              <a:buNone/>
            </a:pPr>
            <a:r>
              <a:rPr lang="pt-BR" sz="3200" dirty="0" smtClean="0"/>
              <a:t>“Art. 9º A União incumbir-se-á de: ...VI - assegurar processo nacional de avaliação do rendimento escolar no ensino fundamental, médio e superior, em colaboração com os sistemas de ensino, objetivando a definição de prioridades e a melhoria da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 do ensino;”</a:t>
            </a:r>
          </a:p>
          <a:p>
            <a:pPr algn="just">
              <a:buNone/>
            </a:pPr>
            <a:r>
              <a:rPr lang="pt-BR" sz="3200" dirty="0" smtClean="0"/>
              <a:t>“Art. 74. A União, em colaboração com os Estados, o Distrito Federal e os Municípios, estabelecerá padrão mínimo de oportunidades educacionais para o ensino fundamental, baseado no cálculo do custo mínimo por aluno, capaz de assegurar ensino de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.”</a:t>
            </a:r>
          </a:p>
          <a:p>
            <a:pPr algn="just"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1496132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LDB 9394/96:</a:t>
            </a:r>
          </a:p>
          <a:p>
            <a:pPr algn="just">
              <a:buNone/>
            </a:pPr>
            <a:r>
              <a:rPr lang="pt-BR" sz="3200" dirty="0" smtClean="0"/>
              <a:t>“Art. 75. A ação supletiva e redistributiva da União e dos Estados será exercida de modo a corrigir, progressivamente, as disparidades de acesso e garantir o padrão mínimo de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 de ensino.</a:t>
            </a:r>
          </a:p>
          <a:p>
            <a:pPr algn="just">
              <a:buNone/>
            </a:pPr>
            <a:r>
              <a:rPr lang="pt-BR" sz="3200" dirty="0" smtClean="0"/>
              <a:t>...</a:t>
            </a:r>
          </a:p>
          <a:p>
            <a:pPr algn="just">
              <a:buNone/>
            </a:pPr>
            <a:r>
              <a:rPr lang="pt-BR" sz="3200" dirty="0" smtClean="0"/>
              <a:t>§ 2º A capacidade de atendimento de cada governo será definida pela razão entre os recursos de uso constitucionalmente obrigatório na manutenção e desenvolvimento do ensino e o custo anual do aluno, relativo ao padrão mínimo de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.”</a:t>
            </a:r>
          </a:p>
          <a:p>
            <a:pPr algn="just"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2112390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PLANO NACIONAL DE EDUCAÇÃO (LEI 13.005/2014)</a:t>
            </a:r>
          </a:p>
          <a:p>
            <a:pPr marL="114300" indent="0" algn="just">
              <a:buNone/>
            </a:pPr>
            <a:endParaRPr lang="pt-BR" sz="3200" dirty="0" smtClean="0"/>
          </a:p>
          <a:p>
            <a:pPr marL="114300" indent="0" algn="just">
              <a:buNone/>
            </a:pPr>
            <a:r>
              <a:rPr lang="pt-BR" sz="3200" dirty="0" smtClean="0"/>
              <a:t>Art. 2</a:t>
            </a:r>
            <a:r>
              <a:rPr lang="pt-BR" sz="3200" u="sng" baseline="30000" dirty="0" smtClean="0"/>
              <a:t>o</a:t>
            </a:r>
            <a:r>
              <a:rPr lang="pt-BR" sz="3200" dirty="0" smtClean="0"/>
              <a:t>  São diretrizes do PNE: (...)</a:t>
            </a:r>
          </a:p>
          <a:p>
            <a:pPr marL="114300" indent="0" algn="just">
              <a:buNone/>
            </a:pPr>
            <a:r>
              <a:rPr lang="pt-BR" sz="3200" dirty="0" smtClean="0"/>
              <a:t>IV - melhoria da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 da educação; (...)</a:t>
            </a:r>
          </a:p>
          <a:p>
            <a:pPr marL="114300" indent="0" algn="just">
              <a:buNone/>
            </a:pPr>
            <a:r>
              <a:rPr lang="pt-BR" sz="3200" dirty="0" smtClean="0"/>
              <a:t>VIII - estabelecimento de meta de aplicação de recursos públicos em educação como proporção do Produto Interno Bruto - PIB, que assegure atendimento às necessidades de expansão, com padrão de </a:t>
            </a:r>
            <a:r>
              <a:rPr lang="pt-BR" sz="3200" dirty="0" smtClean="0">
                <a:solidFill>
                  <a:srgbClr val="FF0000"/>
                </a:solidFill>
              </a:rPr>
              <a:t>qualidade</a:t>
            </a:r>
            <a:r>
              <a:rPr lang="pt-BR" sz="3200" dirty="0" smtClean="0"/>
              <a:t> e equidade;</a:t>
            </a:r>
          </a:p>
          <a:p>
            <a:pPr algn="just"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2644390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PLANO NACIONAL DE EDUCAÇÃO (LEI 13.005/2014)</a:t>
            </a:r>
          </a:p>
          <a:p>
            <a:pPr marL="114300" indent="0" algn="just">
              <a:buNone/>
            </a:pPr>
            <a:r>
              <a:rPr lang="pt-BR" sz="3000" dirty="0" smtClean="0"/>
              <a:t>Art. 11.  O Sistema Nacional de Avaliação da Educação Básica, coordenado pela União, em colaboração com os Estados, o Distrito Federal e os Municípios, constituirá fonte de informação para a avaliação da </a:t>
            </a:r>
            <a:r>
              <a:rPr lang="pt-BR" sz="3000" dirty="0" smtClean="0">
                <a:solidFill>
                  <a:srgbClr val="FF0000"/>
                </a:solidFill>
              </a:rPr>
              <a:t>qualidade</a:t>
            </a:r>
            <a:r>
              <a:rPr lang="pt-BR" sz="3000" dirty="0" smtClean="0"/>
              <a:t> da educação básica e para a orientação das políticas públicas desse nível de ensino. (...)</a:t>
            </a:r>
          </a:p>
          <a:p>
            <a:pPr marL="114300" indent="0" algn="just">
              <a:buNone/>
            </a:pPr>
            <a:endParaRPr lang="pt-BR" sz="3000" dirty="0" smtClean="0"/>
          </a:p>
          <a:p>
            <a:pPr marL="114300" indent="0" algn="just">
              <a:buNone/>
            </a:pPr>
            <a:r>
              <a:rPr lang="pt-BR" sz="3000" dirty="0" smtClean="0"/>
              <a:t>§ 2</a:t>
            </a:r>
            <a:r>
              <a:rPr lang="pt-BR" sz="3000" u="sng" baseline="30000" dirty="0" smtClean="0"/>
              <a:t>o</a:t>
            </a:r>
            <a:r>
              <a:rPr lang="pt-BR" sz="3000" dirty="0" smtClean="0"/>
              <a:t>  A elaboração e a divulgação de índices para avaliação da </a:t>
            </a:r>
            <a:r>
              <a:rPr lang="pt-BR" sz="3000" dirty="0" smtClean="0">
                <a:solidFill>
                  <a:srgbClr val="FF0000"/>
                </a:solidFill>
              </a:rPr>
              <a:t>qualidade</a:t>
            </a:r>
            <a:r>
              <a:rPr lang="pt-BR" sz="3000" dirty="0" smtClean="0"/>
              <a:t>, como o Índice de Desenvolvimento da Educação Básica - IDEB, que agreguem os indicadores mencionados no inciso I do § 1</a:t>
            </a:r>
            <a:r>
              <a:rPr lang="pt-BR" sz="3000" u="sng" baseline="30000" dirty="0" smtClean="0"/>
              <a:t>o</a:t>
            </a:r>
            <a:r>
              <a:rPr lang="pt-BR" sz="3000" dirty="0" smtClean="0"/>
              <a:t> não elidem a obrigatoriedade de divulgação, em separado, de cada um deles.</a:t>
            </a:r>
          </a:p>
          <a:p>
            <a:pPr algn="just"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100080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Pra começo de conversa...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93341"/>
            <a:ext cx="10515600" cy="4883622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ALGUMAS VOZES SÃO MAIS OUVIDAS DO QUE OUTRAS...</a:t>
            </a:r>
          </a:p>
          <a:p>
            <a:pPr marL="0" indent="0" algn="ctr">
              <a:buNone/>
            </a:pPr>
            <a:endParaRPr lang="pt-BR" sz="4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4000" b="1" dirty="0" smtClean="0"/>
              <a:t>NO DEBATE PÚBLICO, DETERMINADAS VOZES, COM SUAS VISÕES SOBRE EDUCAÇÃO DE QUALIDADE SÃO MAIS OUVIDAS DO QUE OUTRAS VOZES.</a:t>
            </a:r>
            <a:endParaRPr lang="pt-BR" sz="3800" b="1" dirty="0"/>
          </a:p>
        </p:txBody>
      </p:sp>
    </p:spTree>
    <p:extLst>
      <p:ext uri="{BB962C8B-B14F-4D97-AF65-F5344CB8AC3E}">
        <p14:creationId xmlns:p14="http://schemas.microsoft.com/office/powerpoint/2010/main" val="14237032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PLANO NACIONAL DE EDUCAÇÃO (LEI 13.005/2014)</a:t>
            </a:r>
          </a:p>
          <a:p>
            <a:pPr marL="114300" indent="0" algn="ctr">
              <a:buNone/>
            </a:pPr>
            <a:r>
              <a:rPr lang="pt-BR" sz="3000" b="1" dirty="0" smtClean="0"/>
              <a:t>META 20:</a:t>
            </a:r>
          </a:p>
          <a:p>
            <a:pPr marL="114300" indent="0" algn="ctr">
              <a:buNone/>
            </a:pPr>
            <a:r>
              <a:rPr lang="pt-BR" sz="3200" dirty="0" smtClean="0"/>
              <a:t>Ampliar o investimento público em educação pública de forma a atingir, no mínimo, o patamar de 7% (sete por cento) do Produto Interno Bruto - PIB do País no 5</a:t>
            </a:r>
            <a:r>
              <a:rPr lang="pt-BR" sz="3200" u="sng" baseline="30000" dirty="0" smtClean="0"/>
              <a:t>o</a:t>
            </a:r>
            <a:r>
              <a:rPr lang="pt-BR" sz="3200" dirty="0" smtClean="0"/>
              <a:t> (quinto) ano de vigência desta Lei e, no mínimo, o equivalente a 10% (dez por cento) do PIB ao final do decênio.</a:t>
            </a:r>
          </a:p>
          <a:p>
            <a:pPr marL="114300" indent="0" algn="ctr">
              <a:buNone/>
            </a:pPr>
            <a:endParaRPr lang="pt-BR" sz="3000" b="1" dirty="0" smtClean="0"/>
          </a:p>
          <a:p>
            <a:pPr algn="just"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900257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PLANO NACIONAL DE EDUCAÇÃO (LEI 13.005/2014)</a:t>
            </a:r>
          </a:p>
          <a:p>
            <a:pPr marL="114300" indent="0" algn="ctr">
              <a:buNone/>
            </a:pPr>
            <a:r>
              <a:rPr lang="pt-BR" sz="3000" b="1" dirty="0" smtClean="0"/>
              <a:t>META 20 – ESTRATÉGIA 20.6</a:t>
            </a:r>
          </a:p>
          <a:p>
            <a:pPr algn="just">
              <a:buNone/>
            </a:pPr>
            <a:r>
              <a:rPr lang="pt-BR" sz="3200" dirty="0" smtClean="0"/>
              <a:t>	“no prazo de 2 (dois) anos da vigência deste PNE, será implantado o Custo Aluno-Qualidade inicial - </a:t>
            </a:r>
            <a:r>
              <a:rPr lang="pt-BR" sz="3200" dirty="0" err="1" smtClean="0"/>
              <a:t>CAQi</a:t>
            </a:r>
            <a:r>
              <a:rPr lang="pt-BR" sz="3200" dirty="0" smtClean="0"/>
              <a:t>, referenciado no conjunto de padrões mínimos estabelecidos na legislação educacional  e cujo financiamento será  calculado com base nos respectivos insumos indispensáveis ao processo de ensino-aprendizagem e será progressivamente reajustado até a implementação plena do Custo Aluno Qualidade - CAQ;”</a:t>
            </a:r>
          </a:p>
          <a:p>
            <a:pPr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3888220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QUALIDADE: NOSSAS LEIS, NOSSAS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PLANO NACIONAL DE EDUCAÇÃO (LEI 13.005/2014)</a:t>
            </a:r>
          </a:p>
          <a:p>
            <a:pPr marL="114300" indent="0" algn="ctr">
              <a:buNone/>
            </a:pPr>
            <a:r>
              <a:rPr lang="pt-BR" sz="3000" b="1" dirty="0" smtClean="0"/>
              <a:t>META 20 – ESTRATÉGIA 20.7</a:t>
            </a:r>
          </a:p>
          <a:p>
            <a:pPr algn="just">
              <a:buNone/>
            </a:pPr>
            <a:r>
              <a:rPr lang="pt-BR" sz="3200" dirty="0" smtClean="0"/>
              <a:t>	</a:t>
            </a:r>
            <a:r>
              <a:rPr lang="pt-BR" sz="3000" dirty="0" smtClean="0"/>
              <a:t>“implementar o Custo Aluno Qualidade - CAQ como parâmetro para o financiamento da educação de todas etapas e modalidades da educação básica, a partir do cálculo e do acompanhamento regular dos indicadores de gastos educacionais com investimentos em qualificação e remuneração do pessoal docente e dos demais profissionais da educação pública, em aquisição, manutenção, construção e conservação de instalações e equipamentos necessários ao ensino e em aquisição de material didático-escolar, alimentação e transporte escolar;”</a:t>
            </a:r>
          </a:p>
          <a:p>
            <a:pPr>
              <a:buNone/>
            </a:pPr>
            <a:endParaRPr lang="pt-BR" sz="3000" dirty="0" smtClean="0"/>
          </a:p>
        </p:txBody>
      </p:sp>
    </p:spTree>
    <p:extLst>
      <p:ext uri="{BB962C8B-B14F-4D97-AF65-F5344CB8AC3E}">
        <p14:creationId xmlns:p14="http://schemas.microsoft.com/office/powerpoint/2010/main" val="6363172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CUSTO ALUNO QUALIDADE </a:t>
            </a:r>
            <a:r>
              <a:rPr lang="pt-BR" u="sng" dirty="0" smtClean="0"/>
              <a:t>INICIAL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Parecer CNE/CEB Nº 8/2010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200" dirty="0" smtClean="0"/>
              <a:t>Valor calculado a partir dos insumos indispensáveis ao desenvolvimento dos processos de ensino e aprendizagem em cada uma das etapas e modalidades da educação.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200" b="1" dirty="0" smtClean="0"/>
              <a:t>Pressupostos: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Valor MÍNIMO, não médio nem ideal.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Tende a crescer na medida em que se melhore a qualidade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Calculado com base nos insumos indispensáveis ao processo de ensino e aprendizagem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Varia de acordo com os graus e modalidades de ensino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000" dirty="0" smtClean="0"/>
          </a:p>
          <a:p>
            <a:pPr algn="just">
              <a:buNone/>
            </a:pPr>
            <a:endParaRPr lang="pt-BR" sz="3000" dirty="0" smtClean="0"/>
          </a:p>
          <a:p>
            <a:pPr>
              <a:buNone/>
            </a:pPr>
            <a:endParaRPr lang="pt-BR" sz="3000" dirty="0" smtClean="0"/>
          </a:p>
        </p:txBody>
      </p:sp>
    </p:spTree>
    <p:extLst>
      <p:ext uri="{BB962C8B-B14F-4D97-AF65-F5344CB8AC3E}">
        <p14:creationId xmlns:p14="http://schemas.microsoft.com/office/powerpoint/2010/main" val="1481025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CUSTO ALUNO QUALIDADE </a:t>
            </a:r>
            <a:r>
              <a:rPr lang="pt-BR" u="sng" dirty="0" smtClean="0"/>
              <a:t>INICIAL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400" b="1" dirty="0" smtClean="0"/>
              <a:t>Parecer CNE/CEB Nº 8/2010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200" dirty="0" smtClean="0"/>
              <a:t>Valor calculado a partir dos insumos indispensáveis ao desenvolvimento dos processos de ensino e aprendizagem em cada uma das etapas e modalidades da educação.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200" b="1" u="sng" dirty="0" smtClean="0"/>
              <a:t>Pressupostos: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Valor MÍNIMO, não médio nem ideal.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Tende a crescer na medida em que se melhore a qualidade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Varia de acordo com os graus e modalidades de ensino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200" dirty="0" smtClean="0"/>
              <a:t>Deve assegurar </a:t>
            </a:r>
            <a:r>
              <a:rPr lang="pt-BR" sz="3200" b="1" dirty="0" smtClean="0"/>
              <a:t>remuneração adequada dos trabalhadores de educação, infraestrutura física e qualificação docente definidos no Plano Nacional de Educação</a:t>
            </a:r>
            <a:endParaRPr lang="pt-BR" sz="32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000" dirty="0" smtClean="0"/>
          </a:p>
          <a:p>
            <a:pPr algn="just">
              <a:buNone/>
            </a:pPr>
            <a:endParaRPr lang="pt-BR" sz="3000" dirty="0" smtClean="0"/>
          </a:p>
          <a:p>
            <a:pPr>
              <a:buNone/>
            </a:pPr>
            <a:endParaRPr lang="pt-BR" sz="3000" dirty="0" smtClean="0"/>
          </a:p>
        </p:txBody>
      </p:sp>
    </p:spTree>
    <p:extLst>
      <p:ext uri="{BB962C8B-B14F-4D97-AF65-F5344CB8AC3E}">
        <p14:creationId xmlns:p14="http://schemas.microsoft.com/office/powerpoint/2010/main" val="2404659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ALGUNS PARÂMETROS DO </a:t>
            </a:r>
            <a:r>
              <a:rPr lang="pt-BR" dirty="0" err="1" smtClean="0"/>
              <a:t>CAQUi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000" dirty="0" smtClean="0"/>
          </a:p>
          <a:p>
            <a:pPr algn="just">
              <a:buNone/>
            </a:pPr>
            <a:endParaRPr lang="pt-BR" sz="3000" dirty="0" smtClean="0"/>
          </a:p>
          <a:p>
            <a:pPr>
              <a:buNone/>
            </a:pPr>
            <a:endParaRPr lang="pt-BR" sz="3000" dirty="0" smtClean="0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54405"/>
              </p:ext>
            </p:extLst>
          </p:nvPr>
        </p:nvGraphicFramePr>
        <p:xfrm>
          <a:off x="1721708" y="1709437"/>
          <a:ext cx="8676456" cy="37029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23079"/>
                <a:gridCol w="964051"/>
                <a:gridCol w="889893"/>
                <a:gridCol w="964051"/>
                <a:gridCol w="1001654"/>
                <a:gridCol w="926447"/>
                <a:gridCol w="1334839"/>
                <a:gridCol w="1372442"/>
              </a:tblGrid>
              <a:tr h="883761"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Etapa da Educação</a:t>
                      </a:r>
                    </a:p>
                    <a:p>
                      <a:r>
                        <a:rPr lang="pt-BR" sz="1800" kern="1200" baseline="0" dirty="0" smtClean="0"/>
                        <a:t>Básica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 </a:t>
                      </a:r>
                    </a:p>
                    <a:p>
                      <a:r>
                        <a:rPr lang="pt-BR" sz="1800" kern="1200" baseline="0" dirty="0" smtClean="0"/>
                        <a:t>de</a:t>
                      </a:r>
                    </a:p>
                    <a:p>
                      <a:r>
                        <a:rPr lang="pt-BR" sz="1800" kern="1200" baseline="0" dirty="0" smtClean="0"/>
                        <a:t>Alunos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</a:t>
                      </a:r>
                    </a:p>
                    <a:p>
                      <a:r>
                        <a:rPr lang="pt-BR" sz="1800" kern="1200" baseline="0" dirty="0" smtClean="0"/>
                        <a:t>de</a:t>
                      </a:r>
                    </a:p>
                    <a:p>
                      <a:r>
                        <a:rPr lang="pt-BR" sz="1800" kern="1200" baseline="0" dirty="0" smtClean="0"/>
                        <a:t>Classes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 de</a:t>
                      </a:r>
                    </a:p>
                    <a:p>
                      <a:r>
                        <a:rPr lang="pt-BR" sz="1800" kern="1200" baseline="0" dirty="0" smtClean="0"/>
                        <a:t>Professores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Salas de</a:t>
                      </a:r>
                    </a:p>
                    <a:p>
                      <a:r>
                        <a:rPr lang="pt-BR" sz="1800" kern="1200" baseline="0" dirty="0" smtClean="0"/>
                        <a:t>Aula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Alunos</a:t>
                      </a:r>
                    </a:p>
                    <a:p>
                      <a:r>
                        <a:rPr lang="pt-BR" sz="1800" kern="1200" baseline="0" dirty="0" smtClean="0"/>
                        <a:t>por</a:t>
                      </a:r>
                    </a:p>
                    <a:p>
                      <a:r>
                        <a:rPr lang="pt-BR" sz="1800" kern="1200" baseline="0" dirty="0" smtClean="0"/>
                        <a:t>Classe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Jornada do</a:t>
                      </a:r>
                    </a:p>
                    <a:p>
                      <a:r>
                        <a:rPr lang="pt-BR" sz="1800" kern="1200" baseline="0" dirty="0" smtClean="0"/>
                        <a:t>Aluno</a:t>
                      </a:r>
                    </a:p>
                    <a:p>
                      <a:r>
                        <a:rPr lang="pt-BR" sz="1800" kern="1200" baseline="0" dirty="0" smtClean="0"/>
                        <a:t>(horas/dia)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Jornada</a:t>
                      </a:r>
                    </a:p>
                    <a:p>
                      <a:r>
                        <a:rPr lang="pt-BR" sz="1800" kern="1200" baseline="0" dirty="0" smtClean="0"/>
                        <a:t>Semanal do</a:t>
                      </a:r>
                    </a:p>
                    <a:p>
                      <a:r>
                        <a:rPr lang="pt-BR" sz="1800" kern="1200" baseline="0" dirty="0" smtClean="0"/>
                        <a:t>professor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065"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7555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Pré-escola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06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0221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E.F.</a:t>
                      </a:r>
                      <a:r>
                        <a:rPr lang="pt-BR" baseline="0" dirty="0" smtClean="0"/>
                        <a:t> – anos iniciais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480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0707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E.F.</a:t>
                      </a:r>
                      <a:r>
                        <a:rPr lang="pt-BR" dirty="0" smtClean="0"/>
                        <a:t> – anos finais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344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ALGUNS PARÂMETROS DO </a:t>
            </a:r>
            <a:r>
              <a:rPr lang="pt-BR" dirty="0" err="1" smtClean="0"/>
              <a:t>CAQUi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000" dirty="0" smtClean="0"/>
          </a:p>
          <a:p>
            <a:pPr algn="just">
              <a:buNone/>
            </a:pPr>
            <a:endParaRPr lang="pt-BR" sz="3000" dirty="0" smtClean="0"/>
          </a:p>
          <a:p>
            <a:pPr>
              <a:buNone/>
            </a:pPr>
            <a:endParaRPr lang="pt-BR" sz="3000" dirty="0" smtClean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254" y="1500001"/>
            <a:ext cx="8919221" cy="44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135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ALGUNS PARÂMETROS DO </a:t>
            </a:r>
            <a:r>
              <a:rPr lang="pt-BR" dirty="0" err="1" smtClean="0"/>
              <a:t>CAQUi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VALORES DE IMPLANTAÇÃO (CONSTRUÇÃO/MATERIAIS)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3000" b="1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086" y="2034456"/>
            <a:ext cx="9033341" cy="337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26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ALGUNS PARÂMETROS DO </a:t>
            </a:r>
            <a:r>
              <a:rPr lang="pt-BR" dirty="0" err="1" smtClean="0"/>
              <a:t>CAQUi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CUSTOS DE BENS E SERVIÇOS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3000" b="1" dirty="0" smtClean="0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523661"/>
              </p:ext>
            </p:extLst>
          </p:nvPr>
        </p:nvGraphicFramePr>
        <p:xfrm>
          <a:off x="1606497" y="1738184"/>
          <a:ext cx="8748464" cy="46706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66796"/>
                <a:gridCol w="1901452"/>
                <a:gridCol w="1280830"/>
                <a:gridCol w="1749693"/>
                <a:gridCol w="1749693"/>
              </a:tblGrid>
              <a:tr h="545385">
                <a:tc>
                  <a:txBody>
                    <a:bodyPr/>
                    <a:lstStyle/>
                    <a:p>
                      <a:r>
                        <a:rPr lang="pt-BR" dirty="0" smtClean="0"/>
                        <a:t>Bens</a:t>
                      </a:r>
                      <a:r>
                        <a:rPr lang="pt-BR" baseline="0" dirty="0" smtClean="0"/>
                        <a:t> e serviços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Unidade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Pré-escola/ 1ª</a:t>
                      </a:r>
                      <a:r>
                        <a:rPr lang="pt-BR" baseline="0" dirty="0" smtClean="0"/>
                        <a:t> a 4ª série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5ª a 8ª série/ Ensino Médio</a:t>
                      </a:r>
                      <a:endParaRPr lang="pt-BR" dirty="0"/>
                    </a:p>
                  </a:txBody>
                  <a:tcPr/>
                </a:tc>
              </a:tr>
              <a:tr h="415067">
                <a:tc>
                  <a:txBody>
                    <a:bodyPr/>
                    <a:lstStyle/>
                    <a:p>
                      <a:r>
                        <a:rPr lang="pt-BR" dirty="0" smtClean="0"/>
                        <a:t>Água/</a:t>
                      </a:r>
                      <a:r>
                        <a:rPr lang="pt-BR" baseline="0" dirty="0" smtClean="0"/>
                        <a:t> luz/ telefone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Reais/aluno-mês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415067">
                <a:tc>
                  <a:txBody>
                    <a:bodyPr/>
                    <a:lstStyle/>
                    <a:p>
                      <a:r>
                        <a:rPr lang="pt-BR" dirty="0" smtClean="0"/>
                        <a:t>Material</a:t>
                      </a:r>
                      <a:r>
                        <a:rPr lang="pt-BR" baseline="0" dirty="0" smtClean="0"/>
                        <a:t> de limpeza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11649">
                <a:tc>
                  <a:txBody>
                    <a:bodyPr/>
                    <a:lstStyle/>
                    <a:p>
                      <a:r>
                        <a:rPr lang="pt-BR" dirty="0" smtClean="0"/>
                        <a:t>Material</a:t>
                      </a:r>
                      <a:r>
                        <a:rPr lang="pt-BR" baseline="0" dirty="0" smtClean="0"/>
                        <a:t> didático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</a:tr>
              <a:tr h="545385">
                <a:tc>
                  <a:txBody>
                    <a:bodyPr/>
                    <a:lstStyle/>
                    <a:p>
                      <a:r>
                        <a:rPr lang="pt-BR" dirty="0" smtClean="0"/>
                        <a:t>Projetos de ações pedagógicas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</a:tr>
              <a:tr h="545385">
                <a:tc>
                  <a:txBody>
                    <a:bodyPr/>
                    <a:lstStyle/>
                    <a:p>
                      <a:r>
                        <a:rPr lang="pt-BR" dirty="0" smtClean="0"/>
                        <a:t>Material de escritório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545385">
                <a:tc>
                  <a:txBody>
                    <a:bodyPr/>
                    <a:lstStyle/>
                    <a:p>
                      <a:r>
                        <a:rPr lang="pt-BR" dirty="0" smtClean="0"/>
                        <a:t>Conservação</a:t>
                      </a:r>
                      <a:r>
                        <a:rPr lang="pt-BR" baseline="0" dirty="0" smtClean="0"/>
                        <a:t> predial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% do valor do prédio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779121">
                <a:tc>
                  <a:txBody>
                    <a:bodyPr/>
                    <a:lstStyle/>
                    <a:p>
                      <a:r>
                        <a:rPr lang="pt-BR" dirty="0" smtClean="0"/>
                        <a:t>Manutenção</a:t>
                      </a:r>
                      <a:r>
                        <a:rPr lang="pt-BR" baseline="0" dirty="0" smtClean="0"/>
                        <a:t> e reposição de equipamentos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Reais/</a:t>
                      </a:r>
                      <a:r>
                        <a:rPr lang="pt-BR" baseline="0" dirty="0" smtClean="0"/>
                        <a:t> 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400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ALGUNS PARÂMETROS DO </a:t>
            </a:r>
            <a:r>
              <a:rPr lang="pt-BR" dirty="0" err="1" smtClean="0"/>
              <a:t>CAQUi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SALÁRIOS DE PROFISSIONAIS DA EDUCAÇÃO (2009)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3000" b="1" dirty="0" smtClean="0"/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933541"/>
              </p:ext>
            </p:extLst>
          </p:nvPr>
        </p:nvGraphicFramePr>
        <p:xfrm>
          <a:off x="1913431" y="1825251"/>
          <a:ext cx="7992888" cy="44204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87662"/>
                <a:gridCol w="1328799"/>
                <a:gridCol w="1398736"/>
                <a:gridCol w="1398736"/>
                <a:gridCol w="1278955"/>
              </a:tblGrid>
              <a:tr h="650679">
                <a:tc>
                  <a:txBody>
                    <a:bodyPr/>
                    <a:lstStyle/>
                    <a:p>
                      <a:r>
                        <a:rPr lang="pt-BR" dirty="0" smtClean="0"/>
                        <a:t>Cargo/Função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Jornada (H)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Inicial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</a:t>
                      </a:r>
                      <a:r>
                        <a:rPr lang="pt-BR" baseline="0" dirty="0" smtClean="0"/>
                        <a:t> Final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Professor de</a:t>
                      </a:r>
                      <a:r>
                        <a:rPr lang="pt-BR" baseline="0" dirty="0" smtClean="0"/>
                        <a:t> nível médio (Normal)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1.013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R$ 1.519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1.350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2.700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Adicional</a:t>
                      </a:r>
                      <a:r>
                        <a:rPr lang="pt-BR" baseline="0" dirty="0" smtClean="0"/>
                        <a:t> rural (+30%)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975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R$ 1.463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R$ 1.950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R$ 1.755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R$ 2.633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R$ 3.510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Professor nível superior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R$ 1.519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R$ 2.278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R$ 3.038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3.038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R$ 4.050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Adicional</a:t>
                      </a:r>
                      <a:r>
                        <a:rPr lang="pt-BR" baseline="0" dirty="0" smtClean="0"/>
                        <a:t> rural (+30%)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R$ 1.974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R$ 2.962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R$ 3.949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R$ 2.633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R$ 3.949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R$ 5.265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>
                  <a:txBody>
                    <a:bodyPr/>
                    <a:lstStyle/>
                    <a:p>
                      <a:r>
                        <a:rPr lang="pt-BR" dirty="0" smtClean="0"/>
                        <a:t>Coordenador (+ 20%)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R$ 2.430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R$ 3.645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R$ 4.860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>
                  <a:txBody>
                    <a:bodyPr/>
                    <a:lstStyle/>
                    <a:p>
                      <a:r>
                        <a:rPr lang="pt-BR" dirty="0" smtClean="0"/>
                        <a:t>Diretor (+30%)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R$ 2.633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R$ 3.949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R$ 5.265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5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Pra começo de conversa...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93341"/>
            <a:ext cx="10515600" cy="4883622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800" b="1" dirty="0" smtClean="0"/>
              <a:t>INFINITAS VOZES?</a:t>
            </a:r>
          </a:p>
          <a:p>
            <a:pPr marL="0" indent="0" algn="ctr">
              <a:buNone/>
            </a:pPr>
            <a:endParaRPr lang="pt-BR" sz="3800" b="1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589580814"/>
              </p:ext>
            </p:extLst>
          </p:nvPr>
        </p:nvGraphicFramePr>
        <p:xfrm>
          <a:off x="1342768" y="2026507"/>
          <a:ext cx="9300518" cy="4111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30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ALGUNS PARÂMETROS DO </a:t>
            </a:r>
            <a:r>
              <a:rPr lang="pt-BR" dirty="0" err="1" smtClean="0"/>
              <a:t>CAQUi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04021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SALÁRIOS DE TRABALHARORES DA EDUCAÇÃO (2009)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sz="3000" b="1" dirty="0" smtClean="0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292677"/>
              </p:ext>
            </p:extLst>
          </p:nvPr>
        </p:nvGraphicFramePr>
        <p:xfrm>
          <a:off x="2022655" y="1828933"/>
          <a:ext cx="8064896" cy="4028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64172"/>
                <a:gridCol w="1461787"/>
                <a:gridCol w="1612979"/>
                <a:gridCol w="1612979"/>
                <a:gridCol w="161297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Cargo/Função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Jornada (H)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Inicial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</a:t>
                      </a:r>
                      <a:r>
                        <a:rPr lang="pt-BR" baseline="0" dirty="0" smtClean="0"/>
                        <a:t> Final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Técnico com formação em nível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1.350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R$ 2.700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Trabalhador com formação em nível fundamental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945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R$ 1.418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1.890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Bibliotecário (nível superior)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R$ 3.038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R$ 4.050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Auxiliar</a:t>
                      </a:r>
                      <a:r>
                        <a:rPr lang="pt-BR" baseline="0" dirty="0" smtClean="0"/>
                        <a:t> de biblioteconomia (nível médio)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R$ 1.350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R$ 2.700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03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186248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3469" y="1463600"/>
            <a:ext cx="8509687" cy="465093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VALOR ESTIMADO PARA O </a:t>
            </a:r>
            <a:r>
              <a:rPr lang="pt-BR" dirty="0" err="1" smtClean="0"/>
              <a:t>CAQUi</a:t>
            </a:r>
            <a:r>
              <a:rPr lang="pt-BR" dirty="0" smtClean="0"/>
              <a:t> (2010)</a:t>
            </a:r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40576720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186248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ESPECIFICIDADES...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1186249" y="1441622"/>
            <a:ext cx="9448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3200" b="1" dirty="0" err="1" smtClean="0"/>
              <a:t>CAQi</a:t>
            </a:r>
            <a:r>
              <a:rPr lang="pt-BR" sz="3200" b="1" dirty="0" smtClean="0"/>
              <a:t> Educação Inclusiva </a:t>
            </a:r>
            <a:r>
              <a:rPr lang="pt-BR" sz="3200" dirty="0" smtClean="0"/>
              <a:t>– estudos preliminares apontam um investimento, no mínimo, duplicado em relação ao </a:t>
            </a:r>
            <a:r>
              <a:rPr lang="pt-BR" sz="3200" dirty="0" err="1" smtClean="0"/>
              <a:t>CAQi</a:t>
            </a:r>
            <a:r>
              <a:rPr lang="pt-BR" sz="3200" dirty="0" smtClean="0"/>
              <a:t> de alunos sem deficiência.</a:t>
            </a:r>
          </a:p>
          <a:p>
            <a:pPr algn="just">
              <a:spcAft>
                <a:spcPts val="1200"/>
              </a:spcAft>
            </a:pPr>
            <a:r>
              <a:rPr lang="pt-BR" sz="3200" b="1" dirty="0" err="1" smtClean="0"/>
              <a:t>CAQi</a:t>
            </a:r>
            <a:r>
              <a:rPr lang="pt-BR" sz="3200" b="1" dirty="0" smtClean="0"/>
              <a:t> Educação Indígena </a:t>
            </a:r>
            <a:r>
              <a:rPr lang="pt-BR" sz="3200" dirty="0" smtClean="0"/>
              <a:t>– discussão sobre </a:t>
            </a:r>
            <a:r>
              <a:rPr lang="pt-BR" sz="3200" dirty="0" err="1" smtClean="0"/>
              <a:t>CAQi</a:t>
            </a:r>
            <a:r>
              <a:rPr lang="pt-BR" sz="3200" dirty="0" smtClean="0"/>
              <a:t> para cada povo indígena ou valor único.</a:t>
            </a:r>
          </a:p>
          <a:p>
            <a:pPr algn="just">
              <a:spcAft>
                <a:spcPts val="1200"/>
              </a:spcAft>
            </a:pPr>
            <a:r>
              <a:rPr lang="pt-BR" sz="3200" b="1" dirty="0" err="1" smtClean="0"/>
              <a:t>CAQi</a:t>
            </a:r>
            <a:r>
              <a:rPr lang="pt-BR" sz="3200" b="1" dirty="0" smtClean="0"/>
              <a:t> Educação Profissional </a:t>
            </a:r>
            <a:r>
              <a:rPr lang="pt-BR" sz="3200" dirty="0" smtClean="0"/>
              <a:t>– não há estudos ainda.</a:t>
            </a:r>
          </a:p>
          <a:p>
            <a:pPr algn="just">
              <a:spcAft>
                <a:spcPts val="1200"/>
              </a:spcAft>
            </a:pPr>
            <a:r>
              <a:rPr lang="pt-BR" sz="3200" b="1" dirty="0" err="1" smtClean="0"/>
              <a:t>CAQi</a:t>
            </a:r>
            <a:r>
              <a:rPr lang="pt-BR" sz="3200" b="1" dirty="0" smtClean="0"/>
              <a:t> Quilombola </a:t>
            </a:r>
            <a:r>
              <a:rPr lang="pt-BR" sz="3200" dirty="0" smtClean="0"/>
              <a:t>– discussão sobre utilização do </a:t>
            </a:r>
            <a:r>
              <a:rPr lang="pt-BR" sz="3200" dirty="0" err="1" smtClean="0"/>
              <a:t>CAQi</a:t>
            </a:r>
            <a:r>
              <a:rPr lang="pt-BR" sz="3200" dirty="0" smtClean="0"/>
              <a:t> Educação do Campo como referencial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55690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DESAFIOS A SEREM SUPERADOS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sz="3000" b="1" dirty="0" smtClean="0"/>
              <a:t>Desafio do acesso</a:t>
            </a:r>
            <a:r>
              <a:rPr lang="pt-BR" sz="3000" dirty="0" smtClean="0"/>
              <a:t>: universalização da pré-escola e Ensino Médio de acordo com EC 59/2009;</a:t>
            </a:r>
          </a:p>
          <a:p>
            <a:pPr algn="just">
              <a:buNone/>
            </a:pPr>
            <a:r>
              <a:rPr lang="pt-BR" sz="3000" b="1" dirty="0" smtClean="0"/>
              <a:t>Desafio da equidade</a:t>
            </a:r>
            <a:r>
              <a:rPr lang="pt-BR" sz="3000" dirty="0" smtClean="0"/>
              <a:t>: diferenças entre </a:t>
            </a:r>
            <a:r>
              <a:rPr lang="pt-BR" sz="3000" dirty="0" err="1" smtClean="0"/>
              <a:t>infra-estrutura</a:t>
            </a:r>
            <a:r>
              <a:rPr lang="pt-BR" sz="3000" dirty="0" smtClean="0"/>
              <a:t> das escolas;</a:t>
            </a:r>
          </a:p>
          <a:p>
            <a:pPr algn="just">
              <a:buNone/>
            </a:pPr>
            <a:r>
              <a:rPr lang="pt-BR" sz="3000" b="1" dirty="0" smtClean="0"/>
              <a:t>Desafio da valorização do Magistério</a:t>
            </a:r>
            <a:r>
              <a:rPr lang="pt-BR" sz="3000" dirty="0" smtClean="0"/>
              <a:t>: Planos de Carreira, Piso Nacional, Formação Inicial e Continuada;</a:t>
            </a:r>
          </a:p>
          <a:p>
            <a:pPr algn="just">
              <a:buNone/>
            </a:pPr>
            <a:r>
              <a:rPr lang="pt-BR" sz="3000" b="1" dirty="0" smtClean="0"/>
              <a:t>Desafio da Aprendizagem</a:t>
            </a:r>
            <a:r>
              <a:rPr lang="pt-BR" sz="3000" dirty="0" smtClean="0"/>
              <a:t>: Estados, Distrito Federal e Municípios alcancem </a:t>
            </a:r>
            <a:r>
              <a:rPr lang="pt-BR" sz="3000" b="1" dirty="0" err="1" smtClean="0">
                <a:solidFill>
                  <a:srgbClr val="FF0000"/>
                </a:solidFill>
              </a:rPr>
              <a:t>Ideb</a:t>
            </a:r>
            <a:r>
              <a:rPr lang="pt-BR" sz="3000" b="1" dirty="0" smtClean="0">
                <a:solidFill>
                  <a:srgbClr val="FF0000"/>
                </a:solidFill>
              </a:rPr>
              <a:t> 6,0 </a:t>
            </a:r>
            <a:r>
              <a:rPr lang="pt-BR" sz="3000" dirty="0" smtClean="0"/>
              <a:t>nos próximos dez anos;</a:t>
            </a:r>
          </a:p>
          <a:p>
            <a:pPr algn="just">
              <a:buNone/>
            </a:pPr>
            <a:r>
              <a:rPr lang="pt-BR" sz="3000" b="1" dirty="0" smtClean="0"/>
              <a:t>Desafio do financiamento e da gestão</a:t>
            </a:r>
            <a:r>
              <a:rPr lang="pt-BR" sz="3000" dirty="0" smtClean="0"/>
              <a:t>: padrão de qualidade inicial, financiamento adequado, qualidade da gestão.</a:t>
            </a:r>
          </a:p>
          <a:p>
            <a:pPr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355388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IDEB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/>
              <a:t>O Índice de Desenvolvimento da Educação Básica (</a:t>
            </a:r>
            <a:r>
              <a:rPr lang="pt-BR" sz="3200" dirty="0" err="1" smtClean="0"/>
              <a:t>Ideb</a:t>
            </a:r>
            <a:r>
              <a:rPr lang="pt-BR" sz="3200" dirty="0" smtClean="0"/>
              <a:t>) foi criado em 2007 para medir a qualidade de cada escola e de cada rede de ensino. O indicador é calculado com base no desempenho do estudante em avaliações do </a:t>
            </a:r>
            <a:r>
              <a:rPr lang="pt-BR" sz="3200" dirty="0" smtClean="0">
                <a:hlinkClick r:id="rId2"/>
              </a:rPr>
              <a:t>Inep</a:t>
            </a:r>
            <a:r>
              <a:rPr lang="pt-BR" sz="3200" dirty="0" smtClean="0"/>
              <a:t> e em taxas de aprovação e tem uma escala de 0 a 10.</a:t>
            </a:r>
          </a:p>
          <a:p>
            <a:pPr marL="114300" indent="0" algn="just">
              <a:buNone/>
            </a:pPr>
            <a:endParaRPr lang="pt-BR" sz="3200" dirty="0" smtClean="0"/>
          </a:p>
          <a:p>
            <a:pPr algn="just"/>
            <a:r>
              <a:rPr lang="pt-BR" sz="3200" dirty="0" smtClean="0"/>
              <a:t>O índice é medido a cada dois anos e o objetivo é que o país, a partir do alcance das metas municipais e estaduais, tenha nota 6 em 2022 – correspondente à qualidade do ensino em países desenvolvidos.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794670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IDEB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679" y="1793188"/>
            <a:ext cx="9445592" cy="175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340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 NEGOCIADA DA EDUCAÇÃO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441622"/>
            <a:ext cx="101490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/>
              <a:t>CONCEITO USADO POR ANNA BONDIOLLI EM UM TRABALHO DESENVOLVIDO COM ESCOLAS DE EDUCAÇÃO INFANTIL NA ITÁLIA.</a:t>
            </a:r>
          </a:p>
          <a:p>
            <a:pPr algn="ctr"/>
            <a:endParaRPr lang="pt-BR" sz="3200" dirty="0" smtClean="0"/>
          </a:p>
          <a:p>
            <a:pPr algn="ctr"/>
            <a:r>
              <a:rPr lang="pt-BR" sz="3200" dirty="0" smtClean="0"/>
              <a:t>IMPLICA EM EXPLICITAR OS DESCRITORES FUNDAMENTAIS QUE COMPÕEM A SUA NATUREZA E TEM POR PRESSUPOSTO O SEU CARÁTER NEGOCIÁVEL, PARTICIPATIVO, AUTO-REFLEXIVO, CONTEXTUAL/PLURAL, PROCESSUAL E TRANSFORMADOR;</a:t>
            </a:r>
          </a:p>
          <a:p>
            <a:pPr algn="ctr"/>
            <a:endParaRPr lang="pt-BR" sz="3200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21696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QUALIDADE NEGOCIADA DA EDUCAÇÃO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441622"/>
            <a:ext cx="1014901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pt-BR" sz="3000" i="1" dirty="0" smtClean="0"/>
              <a:t>A QUALIDADE NÃO É UM DADO DE FATO, NÃO É UM VALOR ABSOLUTO, NÃO É ADEQUAÇÃO A UM PADRÃO OU NORMAS ESTABELECIDAS A PRIORI E DO ALTO. QUALIDADE É TRANSAÇÃO, ISTO É, É DEBATE ENTRE INDIVÍDUOS E GRUPOS QUE TÊM UM INTERESSE EM RELAÇÃO À REDE EDUCATIVA, QUE TÊM RESPONSABILIDADE PARA COM ELA, COM A QUAL ESTÃO ENVOLVIDOS DE ALGUM MODO E QUE TRABALHAM PARA EXPLICITAR E DEFINIR, DE MODO CONSENSUAL, VALORES, OBJETIVOS, PRIORIDADES, IDEIAS SOBRE COMO É A REDE (...) E COMO DEVERIA OU PODERIA SER.</a:t>
            </a:r>
            <a:r>
              <a:rPr lang="pt-BR" sz="3000" dirty="0" smtClean="0"/>
              <a:t> (BONDIOLI, 2004, P. 14)</a:t>
            </a:r>
          </a:p>
          <a:p>
            <a:pPr algn="ctr"/>
            <a:endParaRPr lang="pt-BR" sz="3200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89462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PARA INSPIRAR: A EXPERIÊNCIA DE CAMPINAS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441622"/>
            <a:ext cx="101490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pt-BR" sz="3200" dirty="0" smtClean="0"/>
              <a:t>Pesquisadores em avaliação da Unicamp e a Prefeitura de Campinas se unem para a elaboração de um processo de avaliação para a rede municipal de ensino.</a:t>
            </a:r>
          </a:p>
          <a:p>
            <a:pPr marL="114300" indent="0" algn="just">
              <a:buNone/>
            </a:pPr>
            <a:endParaRPr lang="pt-BR" sz="3200" dirty="0" smtClean="0"/>
          </a:p>
          <a:p>
            <a:pPr marL="114300" indent="0" algn="just">
              <a:buNone/>
            </a:pPr>
            <a:r>
              <a:rPr lang="pt-BR" sz="3200" dirty="0" smtClean="0"/>
              <a:t>São realizadas 6 audiências públicas envolvendo profissionais da rede e ao final organiza-se um Conselho Gestor para a condução dos trabalhos.</a:t>
            </a:r>
          </a:p>
          <a:p>
            <a:pPr marL="114300" indent="0" algn="just">
              <a:buNone/>
            </a:pPr>
            <a:endParaRPr lang="pt-BR" sz="3200" dirty="0" smtClean="0"/>
          </a:p>
          <a:p>
            <a:pPr marL="114300" indent="0" algn="just">
              <a:buNone/>
            </a:pPr>
            <a:r>
              <a:rPr lang="pt-BR" sz="3200" dirty="0" smtClean="0"/>
              <a:t>Construção de carta de princípios norteadores da concepção de avaliação.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76479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SISTEMA DE CAMPINAS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441622"/>
            <a:ext cx="1014901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3200" dirty="0" smtClean="0"/>
              <a:t>AVALIAÇÃO INSTITUCIONAL PARTICIPATIVA + </a:t>
            </a:r>
          </a:p>
          <a:p>
            <a:pPr marL="114300" indent="0" algn="ctr">
              <a:buNone/>
            </a:pPr>
            <a:r>
              <a:rPr lang="pt-BR" sz="3200" dirty="0" smtClean="0"/>
              <a:t>AVALIAÇÃO DO DESEMPENHO ESCOLAR DOS ALUNOS + </a:t>
            </a:r>
          </a:p>
          <a:p>
            <a:pPr marL="114300" indent="0" algn="ctr">
              <a:buNone/>
            </a:pPr>
            <a:r>
              <a:rPr lang="pt-BR" sz="3200" dirty="0" smtClean="0"/>
              <a:t>ANÁLISE DO CENSO ESCOLAR</a:t>
            </a:r>
          </a:p>
          <a:p>
            <a:pPr marL="114300" indent="0" algn="ctr">
              <a:buNone/>
            </a:pPr>
            <a:endParaRPr lang="pt-BR" sz="3200" dirty="0" smtClean="0">
              <a:solidFill>
                <a:srgbClr val="FF0000"/>
              </a:solidFill>
            </a:endParaRPr>
          </a:p>
          <a:p>
            <a:pPr marL="114300" indent="0" algn="ctr"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AVALIAÇÃO INSTITUCIONAL PARTICIPATIVA (2008)</a:t>
            </a:r>
            <a:endParaRPr lang="pt-BR" sz="3200" dirty="0">
              <a:solidFill>
                <a:srgbClr val="FF0000"/>
              </a:solidFill>
            </a:endParaRPr>
          </a:p>
          <a:p>
            <a:pPr marL="114300" algn="ctr"/>
            <a:r>
              <a:rPr lang="pt-BR" sz="2800" i="1" dirty="0" smtClean="0"/>
              <a:t>Busca construir uma cultura de responsabilização multilateral pelo êxito do PP da escola gerando condições políticas para que os atores sociais implicados no processo de qualificação aprendam a guiar-se por um pacto de qualidade negociada no qual problemas e metas da escola são assumidos de modo plural e geram demandas amplas submetidas ao controle social da comunidade.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1118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Pra começo de conversa...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93341"/>
            <a:ext cx="10515600" cy="4883622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3800" b="1" dirty="0" smtClean="0"/>
              <a:t>QUAIS SÃO AS VOZES COM AS QUAIS DESEJAMOS DIALOGAR NO DIA DE HOJE?</a:t>
            </a:r>
          </a:p>
          <a:p>
            <a:pPr marL="0" indent="0" algn="ctr">
              <a:buNone/>
            </a:pPr>
            <a:endParaRPr lang="pt-BR" sz="3800" b="1" dirty="0"/>
          </a:p>
          <a:p>
            <a:pPr marL="0" indent="0" algn="ctr">
              <a:buNone/>
            </a:pPr>
            <a:r>
              <a:rPr lang="pt-BR" sz="3800" b="1" dirty="0" smtClean="0"/>
              <a:t>COMO O DEBATE, O DIÁLOGO E A DISPUTA ENTRE ESSAS DIFERENTES VOZES VÃO CONSTRUINDO IDEIAS SOBRE O QUE É “EDUCAÇÃO DE QUALIDADE”</a:t>
            </a:r>
          </a:p>
          <a:p>
            <a:pPr marL="0" indent="0" algn="ctr">
              <a:buNone/>
            </a:pPr>
            <a:endParaRPr lang="pt-BR" sz="3800" b="1" dirty="0"/>
          </a:p>
          <a:p>
            <a:pPr marL="0" indent="0" algn="ctr">
              <a:buNone/>
            </a:pPr>
            <a:r>
              <a:rPr lang="pt-BR" sz="3800" b="1" dirty="0" smtClean="0"/>
              <a:t>COMO ESSAS IDEIAS VÃO CONSTRUINDO O COTIDIANO DA ESCOLA PÚBLICA E GARANTINDO (OU NÃO) O DIREITO PLENO À EDUCAÇÃO PARA TODOS?</a:t>
            </a:r>
          </a:p>
          <a:p>
            <a:pPr marL="0" indent="0" algn="ctr">
              <a:buNone/>
            </a:pPr>
            <a:endParaRPr lang="pt-BR" sz="3800" b="1" dirty="0"/>
          </a:p>
        </p:txBody>
      </p:sp>
    </p:spTree>
    <p:extLst>
      <p:ext uri="{BB962C8B-B14F-4D97-AF65-F5344CB8AC3E}">
        <p14:creationId xmlns:p14="http://schemas.microsoft.com/office/powerpoint/2010/main" val="32327647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SISTEMA DE CAMPINAS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441622"/>
            <a:ext cx="101490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AVALIAÇÃO INSTITUCIONAL PARTICIPATIVA (2008)</a:t>
            </a:r>
            <a:endParaRPr lang="pt-BR" sz="3200" dirty="0">
              <a:solidFill>
                <a:srgbClr val="FF0000"/>
              </a:solidFill>
            </a:endParaRPr>
          </a:p>
          <a:p>
            <a:pPr marL="114300" algn="ctr"/>
            <a:r>
              <a:rPr lang="pt-BR" sz="2800" i="1" dirty="0" smtClean="0"/>
              <a:t>Objetiva avaliar a escola como um todo, focando nas causas do “fracasso” ou do “êxito” de seu trabalho pedagógico de forma contextualizada à rede em que está inserida.</a:t>
            </a:r>
          </a:p>
          <a:p>
            <a:pPr marL="114300" algn="ctr"/>
            <a:endParaRPr lang="pt-BR" sz="2800" i="1" dirty="0"/>
          </a:p>
          <a:p>
            <a:pPr marL="114300" algn="ctr"/>
            <a:r>
              <a:rPr lang="pt-BR" sz="2800" i="1" dirty="0" smtClean="0"/>
              <a:t>Conduzida no âmbito de cada escola por meio de Comissões Próprias de Avaliação (CPA), formada por um representante de cada segmento da U.E indicados pelo Conselho de Escola.</a:t>
            </a:r>
          </a:p>
          <a:p>
            <a:pPr marL="114300" algn="ctr"/>
            <a:endParaRPr lang="pt-BR" sz="2800" i="1" dirty="0"/>
          </a:p>
          <a:p>
            <a:pPr marL="114300" algn="ctr"/>
            <a:r>
              <a:rPr lang="pt-BR" sz="2800" i="1" dirty="0" smtClean="0"/>
              <a:t>Formula os pontos fortes e fracos da Unidade, com críticas e sugestões de melhoria ou providências a serem tomadas.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224231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939114"/>
            <a:ext cx="10515600" cy="5667632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73988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SISTEMA DE CAMPINAS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021492"/>
            <a:ext cx="102313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AVALIAÇÃO INSTITUCIONAL PARTICIPATIVA (2008)</a:t>
            </a:r>
            <a:endParaRPr lang="pt-BR" sz="3200" dirty="0">
              <a:solidFill>
                <a:srgbClr val="FF0000"/>
              </a:solidFill>
            </a:endParaRPr>
          </a:p>
          <a:p>
            <a:pPr marL="114300" algn="ctr"/>
            <a:r>
              <a:rPr lang="pt-BR" sz="2800" i="1" dirty="0" smtClean="0"/>
              <a:t>Objetiva avaliar a escola como um todo, focando nas causas do “fracasso” ou do “êxito” de seu trabalho pedagógico de forma contextualizada à rede em que está inserida.</a:t>
            </a:r>
          </a:p>
          <a:p>
            <a:pPr marL="114300" algn="ctr"/>
            <a:endParaRPr lang="pt-BR" sz="1200" i="1" dirty="0"/>
          </a:p>
          <a:p>
            <a:pPr marL="114300" algn="ctr"/>
            <a:r>
              <a:rPr lang="pt-BR" sz="2800" i="1" dirty="0" smtClean="0"/>
              <a:t>Conduzida no âmbito de cada escola por meio de Comissões Próprias de Avaliação (CPA), formada por um representante de cada segmento da U.E indicados pelo Conselho de Escola.</a:t>
            </a:r>
          </a:p>
          <a:p>
            <a:pPr marL="114300" algn="ctr"/>
            <a:endParaRPr lang="pt-BR" sz="1200" i="1" dirty="0"/>
          </a:p>
          <a:p>
            <a:pPr marL="114300" algn="ctr"/>
            <a:r>
              <a:rPr lang="pt-BR" sz="2800" i="1" dirty="0" smtClean="0"/>
              <a:t>Formula os pontos fortes e fracos da Unidade, com críticas e sugestões de melhoria ou providências a serem tomadas.</a:t>
            </a:r>
          </a:p>
          <a:p>
            <a:pPr marL="114300" algn="ctr"/>
            <a:r>
              <a:rPr lang="pt-BR" sz="2800" i="1" dirty="0" smtClean="0"/>
              <a:t>Apresenta seus resultados ao Conselho de Escola e ao NAED.</a:t>
            </a:r>
          </a:p>
          <a:p>
            <a:pPr marL="114300" algn="ctr"/>
            <a:r>
              <a:rPr lang="pt-BR" sz="2800" i="1" dirty="0" smtClean="0"/>
              <a:t>Cabe à Gestão da Escola e ao NAED (</a:t>
            </a:r>
            <a:r>
              <a:rPr lang="pt-BR" sz="2800" i="1" dirty="0" err="1" smtClean="0"/>
              <a:t>re</a:t>
            </a:r>
            <a:r>
              <a:rPr lang="pt-BR" sz="2800" i="1" dirty="0" smtClean="0"/>
              <a:t>)definir e implementar as propostas estabelecidas pela CPA.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179478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SISTEMA DE CAMPINAS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103" y="1539331"/>
            <a:ext cx="7645047" cy="4797968"/>
          </a:xfrm>
          <a:prstGeom prst="rect">
            <a:avLst/>
          </a:prstGeom>
        </p:spPr>
      </p:pic>
      <p:sp>
        <p:nvSpPr>
          <p:cNvPr id="9" name="Seta para a direita 8"/>
          <p:cNvSpPr/>
          <p:nvPr/>
        </p:nvSpPr>
        <p:spPr>
          <a:xfrm>
            <a:off x="2758919" y="1495286"/>
            <a:ext cx="6624736" cy="115212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DEMANDAS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 rot="10800000">
            <a:off x="2606665" y="5065495"/>
            <a:ext cx="6624736" cy="115212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9157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dirty="0" smtClean="0"/>
              <a:t>A </a:t>
            </a:r>
            <a:r>
              <a:rPr lang="en-US" sz="3200" dirty="0" err="1" smtClean="0"/>
              <a:t>responsabilização</a:t>
            </a:r>
            <a:r>
              <a:rPr lang="en-US" sz="3200" dirty="0" smtClean="0"/>
              <a:t> </a:t>
            </a:r>
            <a:r>
              <a:rPr lang="en-US" sz="3200" dirty="0" err="1" smtClean="0"/>
              <a:t>participativa</a:t>
            </a:r>
            <a:r>
              <a:rPr lang="en-US" sz="3200" dirty="0" smtClean="0"/>
              <a:t> </a:t>
            </a:r>
            <a:r>
              <a:rPr lang="en-US" sz="3200" dirty="0" err="1" smtClean="0"/>
              <a:t>enseja</a:t>
            </a:r>
            <a:r>
              <a:rPr lang="en-US" sz="3200" dirty="0" smtClean="0"/>
              <a:t> </a:t>
            </a:r>
            <a:r>
              <a:rPr lang="en-US" sz="3200" dirty="0" err="1" smtClean="0"/>
              <a:t>maior</a:t>
            </a:r>
            <a:r>
              <a:rPr lang="en-US" sz="3200" dirty="0" smtClean="0"/>
              <a:t> </a:t>
            </a:r>
            <a:r>
              <a:rPr lang="en-US" sz="3200" dirty="0" err="1" smtClean="0"/>
              <a:t>legitimidade</a:t>
            </a:r>
            <a:r>
              <a:rPr lang="en-US" sz="3200" dirty="0" smtClean="0"/>
              <a:t> </a:t>
            </a:r>
            <a:r>
              <a:rPr lang="en-US" sz="3200" dirty="0" err="1" smtClean="0"/>
              <a:t>política</a:t>
            </a:r>
            <a:r>
              <a:rPr lang="en-US" sz="3200" dirty="0" smtClean="0"/>
              <a:t> </a:t>
            </a:r>
            <a:r>
              <a:rPr lang="en-US" sz="3200" dirty="0" err="1" smtClean="0"/>
              <a:t>ao</a:t>
            </a:r>
            <a:r>
              <a:rPr lang="en-US" sz="3200" dirty="0" smtClean="0"/>
              <a:t> </a:t>
            </a:r>
            <a:r>
              <a:rPr lang="en-US" sz="3200" dirty="0" err="1" smtClean="0"/>
              <a:t>processo</a:t>
            </a:r>
            <a:r>
              <a:rPr lang="en-US" sz="3200" dirty="0" smtClean="0"/>
              <a:t> </a:t>
            </a:r>
            <a:r>
              <a:rPr lang="en-US" sz="3200" dirty="0" err="1" smtClean="0"/>
              <a:t>avaliatório</a:t>
            </a:r>
            <a:r>
              <a:rPr lang="en-US" sz="3200" dirty="0" smtClean="0"/>
              <a:t> </a:t>
            </a:r>
            <a:r>
              <a:rPr lang="en-US" sz="3200" dirty="0" err="1" smtClean="0"/>
              <a:t>promovendo</a:t>
            </a:r>
            <a:r>
              <a:rPr lang="en-US" sz="3200" dirty="0" smtClean="0"/>
              <a:t> a </a:t>
            </a:r>
            <a:r>
              <a:rPr lang="en-US" sz="3200" dirty="0" err="1" smtClean="0"/>
              <a:t>inclusão</a:t>
            </a:r>
            <a:r>
              <a:rPr lang="en-US" sz="3200" dirty="0" smtClean="0"/>
              <a:t> e </a:t>
            </a:r>
            <a:r>
              <a:rPr lang="en-US" sz="3200" dirty="0" err="1" smtClean="0"/>
              <a:t>implicação</a:t>
            </a:r>
            <a:r>
              <a:rPr lang="en-US" sz="3200" dirty="0" smtClean="0"/>
              <a:t> dos </a:t>
            </a:r>
            <a:r>
              <a:rPr lang="en-US" sz="3200" dirty="0" err="1" smtClean="0"/>
              <a:t>atores</a:t>
            </a:r>
            <a:r>
              <a:rPr lang="en-US" sz="3200" dirty="0" smtClean="0"/>
              <a:t> </a:t>
            </a:r>
            <a:r>
              <a:rPr lang="en-US" sz="3200" dirty="0" err="1" smtClean="0"/>
              <a:t>sociais</a:t>
            </a:r>
            <a:r>
              <a:rPr lang="en-US" sz="3200" dirty="0" smtClean="0"/>
              <a:t> com a </a:t>
            </a:r>
            <a:r>
              <a:rPr lang="en-US" sz="3200" dirty="0" err="1" smtClean="0"/>
              <a:t>qualificação</a:t>
            </a:r>
            <a:r>
              <a:rPr lang="en-US" sz="3200" dirty="0" smtClean="0"/>
              <a:t> da </a:t>
            </a:r>
            <a:r>
              <a:rPr lang="en-US" sz="3200" dirty="0" err="1" smtClean="0"/>
              <a:t>escola</a:t>
            </a:r>
            <a:r>
              <a:rPr lang="en-US" sz="3200" dirty="0" smtClean="0"/>
              <a:t> </a:t>
            </a:r>
            <a:r>
              <a:rPr lang="en-US" sz="3200" dirty="0" err="1" smtClean="0"/>
              <a:t>pública</a:t>
            </a:r>
            <a:r>
              <a:rPr lang="en-US" sz="3200" dirty="0" smtClean="0"/>
              <a:t>. </a:t>
            </a:r>
          </a:p>
          <a:p>
            <a:pPr algn="just">
              <a:buFont typeface="Wingdings" charset="2"/>
              <a:buChar char="v"/>
            </a:pPr>
            <a:endParaRPr lang="en-US" sz="3200" dirty="0" smtClean="0"/>
          </a:p>
          <a:p>
            <a:pPr algn="just"/>
            <a:r>
              <a:rPr lang="en-US" sz="3200" dirty="0" err="1" smtClean="0"/>
              <a:t>Os</a:t>
            </a:r>
            <a:r>
              <a:rPr lang="en-US" sz="3200" dirty="0" smtClean="0"/>
              <a:t> </a:t>
            </a:r>
            <a:r>
              <a:rPr lang="en-US" sz="3200" dirty="0" err="1" smtClean="0"/>
              <a:t>atores</a:t>
            </a:r>
            <a:r>
              <a:rPr lang="en-US" sz="3200" dirty="0" smtClean="0"/>
              <a:t> da </a:t>
            </a:r>
            <a:r>
              <a:rPr lang="en-US" sz="3200" dirty="0" err="1" smtClean="0"/>
              <a:t>escola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meio</a:t>
            </a:r>
            <a:r>
              <a:rPr lang="en-US" sz="3200" dirty="0" smtClean="0"/>
              <a:t> de um </a:t>
            </a:r>
            <a:r>
              <a:rPr lang="en-US" sz="3200" dirty="0" err="1" smtClean="0"/>
              <a:t>agir</a:t>
            </a:r>
            <a:r>
              <a:rPr lang="en-US" sz="3200" dirty="0" smtClean="0"/>
              <a:t> </a:t>
            </a:r>
            <a:r>
              <a:rPr lang="en-US" sz="3200" dirty="0" err="1" smtClean="0"/>
              <a:t>comunicativo</a:t>
            </a:r>
            <a:r>
              <a:rPr lang="en-US" sz="3200" dirty="0" smtClean="0"/>
              <a:t> </a:t>
            </a:r>
            <a:r>
              <a:rPr lang="en-US" sz="3200" dirty="0" err="1" smtClean="0"/>
              <a:t>ético</a:t>
            </a:r>
            <a:r>
              <a:rPr lang="en-US" sz="3200" dirty="0" smtClean="0"/>
              <a:t> e plural </a:t>
            </a:r>
            <a:r>
              <a:rPr lang="en-US" sz="3200" dirty="0" err="1" smtClean="0"/>
              <a:t>constroem</a:t>
            </a:r>
            <a:r>
              <a:rPr lang="en-US" sz="3200" dirty="0" smtClean="0"/>
              <a:t> </a:t>
            </a:r>
            <a:r>
              <a:rPr lang="en-US" sz="3200" dirty="0" err="1" smtClean="0"/>
              <a:t>condições</a:t>
            </a:r>
            <a:r>
              <a:rPr lang="en-US" sz="3200" dirty="0" smtClean="0"/>
              <a:t> para a </a:t>
            </a:r>
            <a:r>
              <a:rPr lang="en-US" sz="3200" dirty="0" err="1" smtClean="0"/>
              <a:t>formulação</a:t>
            </a:r>
            <a:r>
              <a:rPr lang="en-US" sz="3200" dirty="0" smtClean="0"/>
              <a:t> de um </a:t>
            </a:r>
            <a:r>
              <a:rPr lang="en-US" sz="3200" dirty="0" err="1" smtClean="0"/>
              <a:t>pacto</a:t>
            </a:r>
            <a:r>
              <a:rPr lang="en-US" sz="3200" dirty="0" smtClean="0"/>
              <a:t> de </a:t>
            </a:r>
            <a:r>
              <a:rPr lang="en-US" sz="3200" dirty="0" err="1" smtClean="0"/>
              <a:t>qualidade</a:t>
            </a:r>
            <a:r>
              <a:rPr lang="en-US" sz="3200" dirty="0" smtClean="0"/>
              <a:t> </a:t>
            </a:r>
            <a:r>
              <a:rPr lang="en-US" sz="3200" dirty="0" err="1" smtClean="0"/>
              <a:t>negociado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impulsiona</a:t>
            </a:r>
            <a:r>
              <a:rPr lang="en-US" sz="3200" dirty="0" smtClean="0"/>
              <a:t> a </a:t>
            </a:r>
            <a:r>
              <a:rPr lang="en-US" sz="3200" dirty="0" err="1" smtClean="0"/>
              <a:t>qualidade</a:t>
            </a:r>
            <a:r>
              <a:rPr lang="en-US" sz="3200" dirty="0" smtClean="0"/>
              <a:t> da </a:t>
            </a:r>
            <a:r>
              <a:rPr lang="en-US" sz="3200" dirty="0" err="1" smtClean="0"/>
              <a:t>escola</a:t>
            </a:r>
            <a:r>
              <a:rPr lang="en-US" sz="3200" dirty="0" smtClean="0"/>
              <a:t> </a:t>
            </a:r>
            <a:r>
              <a:rPr lang="en-US" sz="3200" dirty="0" err="1" smtClean="0"/>
              <a:t>pública</a:t>
            </a:r>
            <a:r>
              <a:rPr lang="en-US" sz="3200" dirty="0" smtClean="0"/>
              <a:t>, </a:t>
            </a:r>
            <a:r>
              <a:rPr lang="en-US" sz="3200" dirty="0" err="1" smtClean="0"/>
              <a:t>qualidade</a:t>
            </a:r>
            <a:r>
              <a:rPr lang="en-US" sz="3200" dirty="0" smtClean="0"/>
              <a:t> </a:t>
            </a:r>
            <a:r>
              <a:rPr lang="en-US" sz="3200" dirty="0" err="1" smtClean="0"/>
              <a:t>esta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ultrapassa</a:t>
            </a:r>
            <a:r>
              <a:rPr lang="en-US" sz="3200" dirty="0" smtClean="0"/>
              <a:t> o </a:t>
            </a:r>
            <a:r>
              <a:rPr lang="en-US" sz="3200" dirty="0" err="1" smtClean="0"/>
              <a:t>alcance</a:t>
            </a:r>
            <a:r>
              <a:rPr lang="en-US" sz="3200" dirty="0" smtClean="0"/>
              <a:t> dos </a:t>
            </a:r>
            <a:r>
              <a:rPr lang="en-US" sz="3200" dirty="0" err="1" smtClean="0"/>
              <a:t>índices</a:t>
            </a:r>
            <a:r>
              <a:rPr lang="en-US" sz="3200" dirty="0" smtClean="0"/>
              <a:t> </a:t>
            </a:r>
            <a:r>
              <a:rPr lang="en-US" sz="3200" dirty="0" err="1" smtClean="0"/>
              <a:t>nos</a:t>
            </a:r>
            <a:r>
              <a:rPr lang="en-US" sz="3200" dirty="0" smtClean="0"/>
              <a:t> </a:t>
            </a:r>
            <a:r>
              <a:rPr lang="en-US" sz="3200" dirty="0" err="1" smtClean="0"/>
              <a:t>exames</a:t>
            </a:r>
            <a:r>
              <a:rPr lang="en-US" sz="3200" dirty="0" smtClean="0"/>
              <a:t> </a:t>
            </a:r>
            <a:r>
              <a:rPr lang="en-US" sz="3200" dirty="0" err="1" smtClean="0"/>
              <a:t>externos</a:t>
            </a:r>
            <a:r>
              <a:rPr lang="en-US" sz="3200" dirty="0" smtClean="0"/>
              <a:t> 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ALGUMAS CONCLUSÕES SOBRE ESSE PROCESSO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176392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54675" y="1416908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 smtClean="0"/>
              <a:t>VAMOS CONVERSAR?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1204784" y="4760127"/>
            <a:ext cx="10149016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3200" dirty="0" smtClean="0"/>
              <a:t>PARA O PERÍODO DA TARDE:</a:t>
            </a:r>
          </a:p>
          <a:p>
            <a:pPr marL="114300" indent="0" algn="ctr">
              <a:buNone/>
            </a:pPr>
            <a:r>
              <a:rPr lang="pt-BR" sz="3200" b="1" dirty="0" smtClean="0">
                <a:solidFill>
                  <a:srgbClr val="FF0000"/>
                </a:solidFill>
              </a:rPr>
              <a:t>POLÍTICAS PÚBLICAS E QUALIDADE NA EDUCAÇÃO</a:t>
            </a:r>
          </a:p>
          <a:p>
            <a:pPr marL="114300" indent="0" algn="ctr">
              <a:buNone/>
            </a:pPr>
            <a:r>
              <a:rPr lang="pt-BR" sz="3200" dirty="0" smtClean="0"/>
              <a:t>Professor Alexsandro Santos</a:t>
            </a:r>
            <a:endParaRPr lang="pt-BR" sz="2800" dirty="0"/>
          </a:p>
        </p:txBody>
      </p:sp>
      <p:sp>
        <p:nvSpPr>
          <p:cNvPr id="8" name="Retângulo 7"/>
          <p:cNvSpPr/>
          <p:nvPr/>
        </p:nvSpPr>
        <p:spPr>
          <a:xfrm>
            <a:off x="1037967" y="1559749"/>
            <a:ext cx="10149016" cy="30469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3200" dirty="0" smtClean="0"/>
              <a:t>- Como essas experiências dialogam com a rede municipal de São Paulo?</a:t>
            </a:r>
          </a:p>
          <a:p>
            <a:pPr algn="just"/>
            <a:r>
              <a:rPr lang="pt-BR" sz="3200" dirty="0" smtClean="0"/>
              <a:t>- Estamos falando de algo impossível para a rede municipal?</a:t>
            </a:r>
          </a:p>
          <a:p>
            <a:pPr algn="just"/>
            <a:r>
              <a:rPr lang="pt-BR" sz="3200" dirty="0" smtClean="0"/>
              <a:t>- Quais são os atores e elementos necessários para o aumento da qualidade das nossas escolas? O que está na nossa governabilidade?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194808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441622"/>
            <a:ext cx="101490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2800" b="1" dirty="0" smtClean="0"/>
              <a:t>POLÍTICA PÚBLICA É O CONJUNTO DE </a:t>
            </a:r>
            <a:r>
              <a:rPr lang="pt-BR" sz="2800" b="1" dirty="0" smtClean="0">
                <a:solidFill>
                  <a:srgbClr val="FF0000"/>
                </a:solidFill>
              </a:rPr>
              <a:t>PROGRAMAS E AÇÕES FORMULADOS E IMPLEMENTADOS PELO ESTADO </a:t>
            </a:r>
            <a:r>
              <a:rPr lang="pt-BR" sz="2800" b="1" dirty="0" smtClean="0"/>
              <a:t>PARA ATENDER </a:t>
            </a:r>
            <a:r>
              <a:rPr lang="pt-BR" sz="2800" b="1" dirty="0" smtClean="0">
                <a:solidFill>
                  <a:srgbClr val="FF0000"/>
                </a:solidFill>
              </a:rPr>
              <a:t>DEMANDAS APRESENTADAS PELA SOCIEDADE</a:t>
            </a:r>
            <a:r>
              <a:rPr lang="pt-BR" sz="2800" b="1" dirty="0" smtClean="0"/>
              <a:t> E ENCARADAS COMO RESPONSABILIDADES DESTE ESTADO.</a:t>
            </a:r>
          </a:p>
          <a:p>
            <a:pPr marL="114300" indent="0" algn="ctr">
              <a:buNone/>
            </a:pPr>
            <a:endParaRPr lang="pt-BR" sz="2800" b="1" dirty="0" smtClean="0"/>
          </a:p>
          <a:p>
            <a:pPr marL="114300" indent="0" algn="ctr">
              <a:buNone/>
            </a:pPr>
            <a:r>
              <a:rPr lang="pt-BR" sz="2800" b="1" dirty="0" smtClean="0"/>
              <a:t>AS POLÍTICAS PÚBLICAS SÃO FORMULADAS COMO TEXTOS (DISCURSOS NORMATIVOS, ORDENS, MODELOS PARA OS PROCEDIMENTOS DOS AGENTES) E SE MATERIALIZAM EM AÇÕES. </a:t>
            </a:r>
          </a:p>
          <a:p>
            <a:pPr marL="114300" indent="0" algn="ctr">
              <a:buNone/>
            </a:pPr>
            <a:r>
              <a:rPr lang="pt-BR" sz="2800" b="1" dirty="0" smtClean="0"/>
              <a:t>ENTRETANTO, O “TEXTO” AO SE “MATERIALIZAR” EM AÇÃO NUNCA É IDENTICO A SI MESMO.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1313955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9" y="1441622"/>
            <a:ext cx="101490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2800" b="1" dirty="0" smtClean="0"/>
              <a:t>EXEMPLOS DE POLÍTICAS PÚBLICAS:</a:t>
            </a:r>
          </a:p>
          <a:p>
            <a:pPr marL="628650" indent="-514350" algn="just">
              <a:buAutoNum type="alphaUcParenR"/>
            </a:pPr>
            <a:endParaRPr lang="pt-BR" sz="2800" b="1" dirty="0" smtClean="0"/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POLÍTICA DE EDUCAÇÃO INCLUSIVA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LEI DO CINTO DE SEGURANÇA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PROGRAMA BOLSA FAMILIA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LEI DE COTAS SOCIAIS E RACIAIS 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PLANO DIRETOR 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POLÍTICA DE PROTEÇÃO AMBIENTAL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POLÍTICA ANTIDROGAS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POLÍTICA TRIBUTÁRIA</a:t>
            </a:r>
          </a:p>
          <a:p>
            <a:pPr marL="628650" indent="-514350" algn="just">
              <a:buAutoNum type="alphaUcParenR"/>
            </a:pPr>
            <a:r>
              <a:rPr lang="pt-BR" sz="2800" b="1" dirty="0" smtClean="0"/>
              <a:t>POLÍTICA ECONÔMICA...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1880494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180610"/>
            <a:ext cx="101490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2600" b="1" dirty="0" smtClean="0"/>
              <a:t>AS POLÍTICAS SEMPRE ESTÃO RELACIONADAS ÀS QUESTÕES DO </a:t>
            </a:r>
            <a:r>
              <a:rPr lang="pt-BR" sz="2600" b="1" dirty="0" smtClean="0">
                <a:solidFill>
                  <a:srgbClr val="FF0000"/>
                </a:solidFill>
              </a:rPr>
              <a:t>FINANCIAMENTO E DO CUSTO DO ESTADO.</a:t>
            </a:r>
          </a:p>
          <a:p>
            <a:pPr marL="114300" indent="0" algn="just">
              <a:buNone/>
            </a:pPr>
            <a:r>
              <a:rPr lang="pt-BR" sz="2600" b="1" u="sng" dirty="0" smtClean="0">
                <a:solidFill>
                  <a:srgbClr val="FF0000"/>
                </a:solidFill>
              </a:rPr>
              <a:t>PERSPECTIVA DE ESTADO MÍNIMO:</a:t>
            </a:r>
          </a:p>
          <a:p>
            <a:pPr marL="114300" indent="0" algn="just">
              <a:buNone/>
            </a:pPr>
            <a:r>
              <a:rPr lang="pt-BR" sz="2600" dirty="0" smtClean="0"/>
              <a:t>VAMOS DIMINUIR A AÇÃO DO ESTADO E PERMITIR QUE A SOCIEDADE E OS INDIVÍDUOS RESOLVAM OS PROBLEMAS QUE EMERGEM NO TECIDO SOCIAL. </a:t>
            </a:r>
            <a:r>
              <a:rPr lang="pt-BR" sz="2600" dirty="0" smtClean="0"/>
              <a:t>CONCENTREMOS O ESTADO NO MÍNIMO POSSÍVEL.</a:t>
            </a:r>
          </a:p>
          <a:p>
            <a:pPr marL="114300" indent="0" algn="just">
              <a:buNone/>
            </a:pPr>
            <a:r>
              <a:rPr lang="pt-BR" sz="2600" b="1" u="sng" dirty="0">
                <a:solidFill>
                  <a:srgbClr val="FF0000"/>
                </a:solidFill>
              </a:rPr>
              <a:t>PERSPECTIVA DE ESTADO </a:t>
            </a:r>
            <a:r>
              <a:rPr lang="pt-BR" sz="2600" b="1" u="sng" dirty="0" smtClean="0">
                <a:solidFill>
                  <a:srgbClr val="FF0000"/>
                </a:solidFill>
              </a:rPr>
              <a:t>DE BEM-ESTAR SOCIAL:</a:t>
            </a:r>
            <a:endParaRPr lang="pt-BR" sz="2600" b="1" u="sng" dirty="0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pt-BR" sz="2600" dirty="0"/>
              <a:t>VAMOS </a:t>
            </a:r>
            <a:r>
              <a:rPr lang="pt-BR" sz="2600" dirty="0" smtClean="0"/>
              <a:t>INTENSIFICAR </a:t>
            </a:r>
            <a:r>
              <a:rPr lang="pt-BR" sz="2600" dirty="0"/>
              <a:t>A AÇÃO DO ESTADO </a:t>
            </a:r>
            <a:r>
              <a:rPr lang="pt-BR" sz="2600" dirty="0" smtClean="0"/>
              <a:t>A FIM DE GARANTIR A TODOS E A CADA UM TODOS OS DIREITOS SOCIAIS E DE CIDADANIA NUM PATAMAR RAZOÁVEL. VAMOS REGULAR, INDUZIR E MESMO SUBSTITUIR A AÇÃO DA SOCIEDADE POIS, SEM ISSO, HAVERÁ MAIS OPRESSÃO E DESIGUALDADE</a:t>
            </a:r>
            <a:endParaRPr lang="pt-BR" sz="2600" dirty="0"/>
          </a:p>
          <a:p>
            <a:pPr marL="114300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123576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180610"/>
            <a:ext cx="101490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2600" b="1" dirty="0" smtClean="0"/>
              <a:t>AS POLÍTICAS SEMPRE ESTÃO RELACIONADAS ÀS QUESTÕES DO </a:t>
            </a:r>
            <a:r>
              <a:rPr lang="pt-BR" sz="2600" b="1" dirty="0" smtClean="0">
                <a:solidFill>
                  <a:srgbClr val="FF0000"/>
                </a:solidFill>
              </a:rPr>
              <a:t>FINANCIAMENTO E DO CUSTO DO ESTADO.</a:t>
            </a:r>
          </a:p>
          <a:p>
            <a:pPr marL="114300" indent="0" algn="just">
              <a:buNone/>
            </a:pPr>
            <a:r>
              <a:rPr lang="pt-BR" sz="2600" b="1" u="sng" dirty="0" smtClean="0">
                <a:solidFill>
                  <a:srgbClr val="FF0000"/>
                </a:solidFill>
              </a:rPr>
              <a:t>PERSPECTIVA DE ESTADO MÍNIMO:</a:t>
            </a:r>
          </a:p>
          <a:p>
            <a:pPr marL="114300" indent="0" algn="just">
              <a:buNone/>
            </a:pPr>
            <a:r>
              <a:rPr lang="pt-BR" sz="2600" dirty="0" smtClean="0"/>
              <a:t>VAMOS DIMINUIR A AÇÃO DO ESTADO E PERMITIR QUE A SOCIEDADE E OS INDIVÍDUOS RESOLVAM OS PROBLEMAS QUE EMERGEM NO TECIDO SOCIAL. </a:t>
            </a:r>
            <a:r>
              <a:rPr lang="pt-BR" sz="2600" dirty="0" smtClean="0"/>
              <a:t>CONCENTREMOS O ESTADO NO MÍNIMO POSSÍVEL.</a:t>
            </a:r>
          </a:p>
          <a:p>
            <a:pPr marL="114300" indent="0" algn="just">
              <a:buNone/>
            </a:pPr>
            <a:r>
              <a:rPr lang="pt-BR" sz="2600" b="1" u="sng" dirty="0">
                <a:solidFill>
                  <a:srgbClr val="FF0000"/>
                </a:solidFill>
              </a:rPr>
              <a:t>PERSPECTIVA DE ESTADO </a:t>
            </a:r>
            <a:r>
              <a:rPr lang="pt-BR" sz="2600" b="1" u="sng" dirty="0" smtClean="0">
                <a:solidFill>
                  <a:srgbClr val="FF0000"/>
                </a:solidFill>
              </a:rPr>
              <a:t>DE BEM-ESTAR SOCIAL:</a:t>
            </a:r>
            <a:endParaRPr lang="pt-BR" sz="2600" b="1" u="sng" dirty="0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pt-BR" sz="2600" dirty="0"/>
              <a:t>VAMOS </a:t>
            </a:r>
            <a:r>
              <a:rPr lang="pt-BR" sz="2600" dirty="0" smtClean="0"/>
              <a:t>INTENSIFICAR </a:t>
            </a:r>
            <a:r>
              <a:rPr lang="pt-BR" sz="2600" dirty="0"/>
              <a:t>A AÇÃO DO ESTADO </a:t>
            </a:r>
            <a:r>
              <a:rPr lang="pt-BR" sz="2600" dirty="0" smtClean="0"/>
              <a:t>A FIM DE GARANTIR A TODOS E A CADA UM TODOS OS DIREITOS SOCIAIS E DE CIDADANIA NUM PATAMAR RAZOÁVEL. VAMOS REGULAR, INDUZIR E MESMO SUBSTITUIR A AÇÃO DA SOCIEDADE POIS, SEM ISSO, HAVERÁ MAIS OPRESSÃO E DESIGUALDADE</a:t>
            </a:r>
            <a:endParaRPr lang="pt-BR" sz="2600" dirty="0"/>
          </a:p>
          <a:p>
            <a:pPr marL="114300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07565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180610"/>
            <a:ext cx="101490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TIPOS DE POLÍTICAS PÚBLICAS</a:t>
            </a:r>
          </a:p>
          <a:p>
            <a:pPr marL="114300" indent="0" algn="just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DISTRIBUTIVAS</a:t>
            </a:r>
          </a:p>
          <a:p>
            <a:pPr marL="114300" indent="0" algn="just">
              <a:buNone/>
            </a:pPr>
            <a:r>
              <a:rPr lang="pt-BR" sz="2600" b="1" dirty="0" smtClean="0"/>
              <a:t>SÃO AQUELAS QUE ALOCAM BENS E RECURSOS A FRAÇÕES ESPECÍFICAS DA SOCIEDADE (CATEGORIAS DE PESSOAS, REGIÕES, LOCALIDADES, GRUPOS SOCIAIS) UTILIZANDO PARA ISSO RECURSOS DA COLETIVIDADE COMO UM TODO.</a:t>
            </a:r>
          </a:p>
          <a:p>
            <a:pPr marL="114300" indent="0" algn="just">
              <a:buNone/>
            </a:pPr>
            <a:endParaRPr lang="pt-BR" sz="2600" b="1" dirty="0" smtClean="0"/>
          </a:p>
          <a:p>
            <a:pPr marL="114300" indent="0" algn="just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REDISTRIBUTIVAS</a:t>
            </a:r>
          </a:p>
          <a:p>
            <a:pPr marL="114300" indent="0" algn="just">
              <a:buNone/>
            </a:pPr>
            <a:r>
              <a:rPr lang="pt-BR" sz="2600" b="1" dirty="0" smtClean="0"/>
              <a:t>SÃO AQUELAS QUE DESLOCAM RECURSOS E BENS QUE ESTAVAM CONCENTRADOS NUM DETERMINADO GRUPO SOCIAL PARA OUTROS GRUPOS SOCIAIS, COM VISTAS À PROMOÇÃO DO EQUILIBRIO E DA IGUALDADE.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3952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A VOZ DOS EDUCADORES DESTE SINDICATO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3.1.M- A </a:t>
            </a:r>
            <a:r>
              <a:rPr lang="pt-BR" sz="3000" b="1" u="sng" dirty="0" smtClean="0"/>
              <a:t>EDUCAÇÃO PÚBLICA, SOBRETUDO A BÁSICA, ALÉM DE NÃO SER UNIVERSAL, NÃO TEM BOM NÍVEL</a:t>
            </a:r>
            <a:r>
              <a:rPr lang="pt-BR" sz="3000" b="1" dirty="0" smtClean="0"/>
              <a:t>. PROBLEMA QUE O NOVO PLANO NACIONAL DE EDUCAÇÃO PODE NÃO DAR CONTA DE RESOLVER, DADO A GENERALIDADE COM QUE SÃO TRATADOS OS ARTIGOS QUE DISPÕEM SOBRE AS METAS E ESTRATÉGIAS A SEREM IMPLEMENTADAS. TUDO ISSO SOMADO RESULTA EM UM VERDADEIRO CERCO CONTRA AS ASPIRAÇÕES DE VIDA DIGNA DOS TRABALHADORES ASSALARIADOS – O QUE LEVA ÀS TENSÕES SOCIAIS CRESCENTES, QUE EXPLODIRAM NA FORMA DE MANIFESTAÇÕES ESPONTÂNEAS OCORRIDAS RECENTEMENTE E QUE CONTINUAM EM CURSO. 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4086478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180610"/>
            <a:ext cx="101490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TIPOS DE POLÍTICAS PÚBLICAS</a:t>
            </a:r>
          </a:p>
          <a:p>
            <a:pPr marL="114300" indent="0" algn="just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UNIVERSAIS</a:t>
            </a:r>
          </a:p>
          <a:p>
            <a:pPr marL="114300" indent="0" algn="just">
              <a:buNone/>
            </a:pPr>
            <a:r>
              <a:rPr lang="pt-BR" sz="2600" b="1" dirty="0" smtClean="0"/>
              <a:t>SÃO AQUELAS QUE VISAM ATENDER TODOS OS CIDADÃOS, GARANTINDO-LHES O EXERCICIO DA CIDADANIA DE FORMA PLENA E IGUALITÁRIA, INDEPENDENTEMENTE DE SUAS CONDIÇÕES SOCIAIS DE ORIGEM OU DAS DESIGUALDADES ESTRUTURAIS DA SOCIEDADE.</a:t>
            </a:r>
          </a:p>
          <a:p>
            <a:pPr marL="114300" indent="0" algn="just">
              <a:buNone/>
            </a:pPr>
            <a:endParaRPr lang="pt-BR" sz="2600" b="1" dirty="0" smtClean="0"/>
          </a:p>
          <a:p>
            <a:pPr marL="114300" indent="0" algn="just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FOCALIZADAS</a:t>
            </a:r>
          </a:p>
          <a:p>
            <a:pPr marL="114300" indent="0" algn="just">
              <a:buNone/>
            </a:pPr>
            <a:r>
              <a:rPr lang="pt-BR" sz="2600" b="1" dirty="0" smtClean="0"/>
              <a:t>SÃO AQUELAS VISAM ATENDER DE MANEIRA ESPECÍFICA E COMPENSATÓRIA DETERMINADOS GRUPOS SOCIAIS QUE, POR SUA CONDIÇÃO DE VULNERABILIDADE, PRECISAM DE RECURSOS ADICIONAIS PARA PARTICIPAREM DE MANEIRA IGUALITÁRIA DA CIDADANIA.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808344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180610"/>
            <a:ext cx="101490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CICLO DA POLÍTICA PÚBLICA</a:t>
            </a:r>
          </a:p>
          <a:p>
            <a:pPr marL="114300" indent="0" algn="ctr">
              <a:buNone/>
            </a:pPr>
            <a:endParaRPr lang="pt-BR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561823134"/>
              </p:ext>
            </p:extLst>
          </p:nvPr>
        </p:nvGraphicFramePr>
        <p:xfrm>
          <a:off x="1054443" y="719667"/>
          <a:ext cx="10173730" cy="5244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0743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268628"/>
            <a:ext cx="101490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EXISTEM PROBLEMAS QUE NÃO SÃO VISTOS COMO DEMANDAS SOCIAIS E, POR ISSO, NÃO SERÃO ALVO DE POLÍTICAS PÚBLICAS.</a:t>
            </a:r>
          </a:p>
          <a:p>
            <a:pPr marL="114300" algn="ctr"/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(O QUE FAZER PARA QUE ELES SE TORNEM DEMANDAS SOCIAIS?)</a:t>
            </a:r>
          </a:p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DAS DIFERENTES DEMANDAS APRESENTADAS PELA SOCIEDADE, O ESTADO VAI COLOCAR EM SUA </a:t>
            </a:r>
            <a:r>
              <a:rPr lang="pt-BR" sz="2800" b="1" u="sng" dirty="0" smtClean="0">
                <a:sym typeface="Wingdings" panose="05000000000000000000" pitchFamily="2" charset="2"/>
              </a:rPr>
              <a:t>AGENDA</a:t>
            </a:r>
            <a:r>
              <a:rPr lang="pt-BR" sz="2800" b="1" dirty="0" smtClean="0">
                <a:sym typeface="Wingdings" panose="05000000000000000000" pitchFamily="2" charset="2"/>
              </a:rPr>
              <a:t> APENAS UMA PARTE DELAS.</a:t>
            </a:r>
          </a:p>
          <a:p>
            <a:pPr marL="114300" algn="just"/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(O QUE FAZER PARA QUE UMA DEMANDA ENTRE NA AGENDA?)</a:t>
            </a:r>
          </a:p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MESMO CONSTANDO NA AGENDA DO ESTADO, UMA DEMANDA PODE NUNCA RECEBER UMA POLÍTICA PÚBLICA DE FATO.</a:t>
            </a:r>
          </a:p>
          <a:p>
            <a:pPr marL="114300" algn="just"/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(O QUE FAZER PARA A DEMANDA SER “TRATADA” DE FATO?)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6518495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QUE SÃO POLÍTICAS PÚBLICAS?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268628"/>
            <a:ext cx="1014901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SE UMA DEMANDA FOR, DE FATO, INCLUIDA NA AGENDA E TRATADA COMO UMA PRIORIDADE PARA O ESTADO, INICIA-SE O PROCESSO DE </a:t>
            </a:r>
            <a:r>
              <a:rPr lang="pt-BR" sz="28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FORMULAÇÃO DA POLÍTICA PÚBLICA.</a:t>
            </a:r>
          </a:p>
          <a:p>
            <a:pPr marL="114300" algn="just"/>
            <a:endParaRPr lang="pt-BR" sz="2800" b="1" u="sng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NA FORMULAÇÃO DA POLÍTICA PÚBLICA, ENTRAM EM JOGO OS INTERESSES DOS DIFERENTES ATORES SOCIAIS QUE SE INTERESSAM POR AQUELE “PROBLEMA” OU “ASSUNTO”</a:t>
            </a:r>
          </a:p>
          <a:p>
            <a:pPr marL="114300" algn="just"/>
            <a:endParaRPr lang="pt-BR" sz="2800" b="1" dirty="0">
              <a:sym typeface="Wingdings" panose="05000000000000000000" pitchFamily="2" charset="2"/>
            </a:endParaRPr>
          </a:p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CABE AO ESTADO “ESCUTAR” OS DIFERENTES INTERESSES E MEDIAR OS CONFLITOS QUE NASCEM DE SEU EMBATE, FORMULANDO A POLÍTICA PÚBLICA DE FORMA A GARANTIR O MAIOR GANHO SOCIAL POSSÍVEL.</a:t>
            </a:r>
          </a:p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5715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0861980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PENSANDO UM EXEMPLO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996778" y="1268628"/>
            <a:ext cx="10149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PROBLEMA: OS ALUNOS COM DEFICIÊNCIA PRECISAM DE ATENDIMENTO ESCOLAR</a:t>
            </a:r>
          </a:p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POLÍTICA PÚBLICA: </a:t>
            </a:r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EDUCAÇÃO PARA PESSOA COM DEFICIÊNCIA</a:t>
            </a:r>
          </a:p>
          <a:p>
            <a:pPr marL="114300" algn="just"/>
            <a:endParaRPr lang="pt-BR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114300" algn="just"/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INTERESSADOS:</a:t>
            </a:r>
          </a:p>
          <a:p>
            <a:pPr marL="114300" algn="just"/>
            <a:r>
              <a:rPr lang="pt-BR" sz="2800" b="1" dirty="0" smtClean="0">
                <a:sym typeface="Wingdings" panose="05000000000000000000" pitchFamily="2" charset="2"/>
              </a:rPr>
              <a:t>1) O PRÓPRIO ESTADO; 2) AS PESSOAS COM DEFICIÊNCIA; 3) AS FAMILIAS DAS PESSOAS COM DEFICIÊNCIA; 4) OS EDUCADORES; 5) OS PROFISSIONAIS DA SAÚDE; 6) OS PROFISSIONAIS DA ASSISTÊNCIA SOCIAL; 7) OS EMPRESÁRIOS QUE FABRICAM E VENDEM MATERIAIS DIDÁTICOS E EQUIPAMENTOS; 8) AS EMPREITEIRAS; 9) OS MOVIMENTOS POR DIREITOS HUMANOS...</a:t>
            </a:r>
          </a:p>
          <a:p>
            <a:pPr marL="5715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74999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ENUNCIAÇÃO DA POLÍTICA PÚBLICA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457200" algn="just">
              <a:buFont typeface="Wingdings" panose="05000000000000000000" pitchFamily="2" charset="2"/>
              <a:buChar char="à"/>
            </a:pPr>
            <a:endParaRPr lang="pt-BR" sz="2800" b="1" dirty="0" smtClean="0">
              <a:sym typeface="Wingdings" panose="05000000000000000000" pitchFamily="2" charset="2"/>
            </a:endParaRPr>
          </a:p>
          <a:p>
            <a:pPr marL="571500" indent="-457200" algn="just">
              <a:buFont typeface="Wingdings" panose="05000000000000000000" pitchFamily="2" charset="2"/>
              <a:buChar char="à"/>
            </a:pPr>
            <a:endParaRPr lang="pt-BR" sz="2800" b="1" dirty="0">
              <a:sym typeface="Wingdings" panose="05000000000000000000" pitchFamily="2" charset="2"/>
            </a:endParaRPr>
          </a:p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NO PROCESSO DE FORMULAÇÃO DA POLÍTICA, CADA UM DESSES SUJEITOS TEM UM DETERMINADO “PESO” E PODE INFLUENCIAR A CONSTRUÇÃO DA POLÍTICA DE UMA DETERMINADA MANEIRA.</a:t>
            </a:r>
          </a:p>
          <a:p>
            <a:pPr marL="571500" indent="-457200" algn="just">
              <a:buFont typeface="Wingdings" panose="05000000000000000000" pitchFamily="2" charset="2"/>
              <a:buChar char="à"/>
            </a:pPr>
            <a:endParaRPr lang="pt-BR" sz="2800" b="1" dirty="0" smtClean="0">
              <a:sym typeface="Wingdings" panose="05000000000000000000" pitchFamily="2" charset="2"/>
            </a:endParaRPr>
          </a:p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571500" indent="-457200" algn="just">
              <a:buFont typeface="Wingdings" panose="05000000000000000000" pitchFamily="2" charset="2"/>
              <a:buChar char="à"/>
            </a:pPr>
            <a:r>
              <a:rPr lang="pt-BR" sz="2800" b="1" dirty="0" smtClean="0">
                <a:sym typeface="Wingdings" panose="05000000000000000000" pitchFamily="2" charset="2"/>
              </a:rPr>
              <a:t>O RESULTADO DESSE PRIMEIRO “CONFLITO” E DESSA PRIMEIRA “DISPUTA”/ “NEGOCIAÇÃO” É A POLÍTICA PÚBLICA </a:t>
            </a:r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ENUNCIADA. </a:t>
            </a:r>
          </a:p>
          <a:p>
            <a:pPr marL="571500" indent="-457200" algn="just">
              <a:buFont typeface="Wingdings" panose="05000000000000000000" pitchFamily="2" charset="2"/>
              <a:buChar char="à"/>
            </a:pPr>
            <a:endParaRPr lang="pt-BR" sz="2800" b="1" dirty="0" smtClean="0">
              <a:sym typeface="Wingdings" panose="05000000000000000000" pitchFamily="2" charset="2"/>
            </a:endParaRPr>
          </a:p>
          <a:p>
            <a:pPr marL="5715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314505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/>
              <a:t>APÓS A ENUNCIAÇÃO DA POLÍTICA, O ESTADO PODE: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pt-BR" sz="3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DAR CONDIÇÕES PARA SUA IMPLEMENTAÇÃO E EXIGI-LA</a:t>
            </a:r>
            <a:r>
              <a:rPr lang="pt-BR" sz="3000" dirty="0" smtClean="0">
                <a:sym typeface="Wingdings" panose="05000000000000000000" pitchFamily="2" charset="2"/>
              </a:rPr>
              <a:t>, ATRAVÉS DE SEUS SERVIDORES OU DE PARCERIAS COM A SOCIEDADE CIVIL.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pt-BR" sz="3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DAR PARCIALMENTE AS CONDIÇÕES PARA SUA IMPLEMENTAÇÃO E EXIGI-LA</a:t>
            </a:r>
            <a:r>
              <a:rPr lang="pt-BR" sz="3000" dirty="0" smtClean="0">
                <a:sym typeface="Wingdings" panose="05000000000000000000" pitchFamily="2" charset="2"/>
              </a:rPr>
              <a:t>, ATRAVÉS DE SEUS SERVIDORES OU DE PARCERIAS COM A SOCIEDADE CIVIL.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pt-BR" sz="3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NÃO DAR QUALQUER CONDIÇÃO PARA SUA IMPLEMENTAÇÃO E EXIGI-LA</a:t>
            </a:r>
            <a:r>
              <a:rPr lang="pt-BR" sz="3000" dirty="0" smtClean="0">
                <a:sym typeface="Wingdings" panose="05000000000000000000" pitchFamily="2" charset="2"/>
              </a:rPr>
              <a:t>, ATRAVÉS DE SEUS SERVIDORES OU PARCERIAS COM A SOCIEDADE CIVIL.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pt-BR" sz="3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NÃO DAR AS CONDIÇÕES E NÃO EXIGIR A IMPLEMENTAÇÃO</a:t>
            </a:r>
            <a:r>
              <a:rPr lang="pt-BR" sz="3000" b="1" dirty="0" smtClean="0">
                <a:sym typeface="Wingdings" panose="05000000000000000000" pitchFamily="2" charset="2"/>
              </a:rPr>
              <a:t>.</a:t>
            </a:r>
            <a:endParaRPr lang="pt-BR" sz="30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APÓS A ENUNCIAÇÃO...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028700" lvl="1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673628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/>
              <a:t>AS POLÍTICAS PÚBLICAS DE EDUCAÇÃO SÃO </a:t>
            </a:r>
            <a:r>
              <a:rPr lang="pt-BR" sz="3000" b="1" dirty="0" smtClean="0"/>
              <a:t>PROGRAMAS E AÇÕES VOLTADAS PARA A MATERIALIZAÇÃO DO DIREITO À EDUCAÇÃO</a:t>
            </a:r>
            <a:r>
              <a:rPr lang="pt-BR" sz="3000" dirty="0" smtClean="0"/>
              <a:t>, REALIZADAS PELO ESTADO BRASILEIRO EM SEUS TRÊS NÍVEIS.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/>
              <a:t>ESSAS POLÍTICAS PÚBLICAS PRECISAM OBEDECER DIRETRIZES E PRINCIPIOS LEGAIS EXPRESSOS NA NOSSA CONSTITUIÇÃO E NA NOSSA LEI DE DIRETRIZES E BASES, BEM COMO ESTAR COERENTES COM AS METAS E OBJETIVOS TRAÇADOS NO PLANO NACIONAL DE EDUCAÇÃO.</a:t>
            </a:r>
            <a:endParaRPr lang="pt-BR" sz="3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POLÍTICAS PÚBLICAS DE EDUCAÇÃO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028700" lvl="1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99409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38200" y="1079157"/>
            <a:ext cx="10515600" cy="5404021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/>
              <a:t>POR CAUSA DO NOSSO PACTO FEDERATIVO, AS POLÍTICAS DE EDUCAÇÃO PODEM SER ENUNCIADAS PELA UNIÃO, PELOS ESTADOS OU PELOS MUNICÍPIOS.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/>
              <a:t>CADA UM DESSES ENTES FEDERATIVOS, AO ENUNCIAR SUAS POLÍTICAS EDUCACIONAIS TAMBÉM CONSTROI MECANISMOS PARA GARANTIR (OU NÃO) SUA IMPLEMENTAÇÃO.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/>
              <a:t>ESSES MECANISMOS AGEM SOBRE AS DIFERENTES INSTÂNCIAS DO SISTEMA EDUCACIONAL</a:t>
            </a:r>
            <a:endParaRPr lang="pt-BR" sz="3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POLÍTICAS PÚBLICAS DE EDUCAÇÃO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028700" lvl="1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74178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71151" y="1079157"/>
            <a:ext cx="10515600" cy="5469924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INSTÂNCIA CENTRAL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/>
              <a:t>(GABINETE DA SECRETARIA DE EDUCAÇÃO </a:t>
            </a:r>
            <a:r>
              <a:rPr lang="pt-BR" sz="3000" dirty="0" smtClean="0">
                <a:sym typeface="Wingdings" panose="05000000000000000000" pitchFamily="2" charset="2"/>
              </a:rPr>
              <a:t> DIRETORIAS VINCULADAS E ÓRGÃOS DE GESTÃO)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>
                <a:sym typeface="Wingdings" panose="05000000000000000000" pitchFamily="2" charset="2"/>
              </a:rPr>
              <a:t>INSTÂNCIA INTERMEDIÁRIA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>
                <a:sym typeface="Wingdings" panose="05000000000000000000" pitchFamily="2" charset="2"/>
              </a:rPr>
              <a:t>DIRETORIAS REGIONAIS DE EDUCAÇÃO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>
                <a:sym typeface="Wingdings" panose="05000000000000000000" pitchFamily="2" charset="2"/>
              </a:rPr>
              <a:t>INSTÂNCIA LOCAL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>
                <a:sym typeface="Wingdings" panose="05000000000000000000" pitchFamily="2" charset="2"/>
              </a:rPr>
              <a:t>UNIDADES EDUCACIONAIS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>
                <a:sym typeface="Wingdings" panose="05000000000000000000" pitchFamily="2" charset="2"/>
              </a:rPr>
              <a:t>INSTÂNCIA MICRO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>
                <a:sym typeface="Wingdings" panose="05000000000000000000" pitchFamily="2" charset="2"/>
              </a:rPr>
              <a:t>SALA DE AULA</a:t>
            </a:r>
            <a:endParaRPr lang="pt-BR" sz="3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INSTÂNCIAS DE IMPLEMENTAÇÃO DA POLÍTICA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485900" lvl="2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3738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A VOZ DOS EDUCADORES DESTE SINDICATO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6.1.C - EMBORA CONSTE NA CONSTITUIÇÃO FEDERAL, NA LEI DE DIRETRIZES E BASES NACIONAIS DA EDUCAÇÃO (LDB), NO PLANO NACIONAL DA EDUCAÇÃO (PNE) E NAS LEIS ORGÂNICAS DOS MUNICÍPIOS (LOMS), </a:t>
            </a:r>
            <a:r>
              <a:rPr lang="pt-BR" sz="3000" b="1" u="sng" dirty="0" smtClean="0"/>
              <a:t>A REALIDADE QUANTO À UNIVERSALIZAÇÃO QUANTITATIVA E QUALITATIVA, POSTA COMO OBRIGAÇÃO DOS PODERES PÚBLICOS, AINDA ESTÁ LONGE DE SER DIREITO LÍQUIDO E CERTO</a:t>
            </a:r>
            <a:r>
              <a:rPr lang="pt-BR" sz="3000" b="1" dirty="0" smtClean="0"/>
              <a:t>.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19179849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485900" lvl="2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580838052"/>
              </p:ext>
            </p:extLst>
          </p:nvPr>
        </p:nvGraphicFramePr>
        <p:xfrm>
          <a:off x="214185" y="238897"/>
          <a:ext cx="11598874" cy="6310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30706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71151" y="1070177"/>
            <a:ext cx="10515600" cy="5469924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INSTÂNCIA CENTRAL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>
                <a:sym typeface="Wingdings" panose="05000000000000000000" pitchFamily="2" charset="2"/>
              </a:rPr>
              <a:t>POLÍTICA “A”  POLÍTICA “A – 1”</a:t>
            </a:r>
            <a:endParaRPr lang="pt-BR" sz="3000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>
                <a:sym typeface="Wingdings" panose="05000000000000000000" pitchFamily="2" charset="2"/>
              </a:rPr>
              <a:t>INSTÂNCIA INTERMEDIÁRIA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>
                <a:sym typeface="Wingdings" panose="05000000000000000000" pitchFamily="2" charset="2"/>
              </a:rPr>
              <a:t>POLÍTICA “A – 1”  POLÍTICA “A – 2”</a:t>
            </a:r>
            <a:endParaRPr lang="pt-BR" sz="3000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>
                <a:sym typeface="Wingdings" panose="05000000000000000000" pitchFamily="2" charset="2"/>
              </a:rPr>
              <a:t>INSTÂNCIA LOCAL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>
                <a:sym typeface="Wingdings" panose="05000000000000000000" pitchFamily="2" charset="2"/>
              </a:rPr>
              <a:t>POLÍTICA “A – 2”  POLÍTICA “A – 3” </a:t>
            </a:r>
            <a:endParaRPr lang="pt-BR" sz="3000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>
                <a:sym typeface="Wingdings" panose="05000000000000000000" pitchFamily="2" charset="2"/>
              </a:rPr>
              <a:t>INSTÂNCIA MICRO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dirty="0" smtClean="0">
                <a:sym typeface="Wingdings" panose="05000000000000000000" pitchFamily="2" charset="2"/>
              </a:rPr>
              <a:t>POLÍTICA “A – 3”  POLÍTICA “A – 4”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INSTÂNCIAS DE IMPLEMENTAÇÃO DA POLÍTICA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485900" lvl="2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Seta em curva para a direita 2"/>
          <p:cNvSpPr/>
          <p:nvPr/>
        </p:nvSpPr>
        <p:spPr>
          <a:xfrm>
            <a:off x="1927653" y="1337852"/>
            <a:ext cx="1540476" cy="9638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Seta em curva para a direita 7"/>
          <p:cNvSpPr/>
          <p:nvPr/>
        </p:nvSpPr>
        <p:spPr>
          <a:xfrm>
            <a:off x="1799966" y="2301679"/>
            <a:ext cx="1540476" cy="9638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Seta em curva para a direita 8"/>
          <p:cNvSpPr/>
          <p:nvPr/>
        </p:nvSpPr>
        <p:spPr>
          <a:xfrm>
            <a:off x="1709350" y="3265561"/>
            <a:ext cx="1540476" cy="9638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Seta em curva para cima 4"/>
          <p:cNvSpPr/>
          <p:nvPr/>
        </p:nvSpPr>
        <p:spPr>
          <a:xfrm rot="16482996">
            <a:off x="9001526" y="3212838"/>
            <a:ext cx="965955" cy="108862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em curva para cima 9"/>
          <p:cNvSpPr/>
          <p:nvPr/>
        </p:nvSpPr>
        <p:spPr>
          <a:xfrm rot="16482996">
            <a:off x="9046723" y="2191108"/>
            <a:ext cx="867464" cy="108862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Seta em curva para cima 10"/>
          <p:cNvSpPr/>
          <p:nvPr/>
        </p:nvSpPr>
        <p:spPr>
          <a:xfrm rot="16482996">
            <a:off x="9092403" y="1307546"/>
            <a:ext cx="818485" cy="108862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040922" y="3830169"/>
            <a:ext cx="105856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FAMILIAS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180068" y="2880386"/>
            <a:ext cx="105856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MIDIA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913365" y="2000312"/>
            <a:ext cx="167846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UNIVERSIDADE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479588" y="5015412"/>
            <a:ext cx="167846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EDITORAS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781030" y="5198250"/>
            <a:ext cx="167846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IGREJAS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9501645" y="1635099"/>
            <a:ext cx="1678463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MOVIMENTOS SOCIAIS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9419962" y="2668790"/>
            <a:ext cx="167846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SINDICATOS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7310046" y="4855849"/>
            <a:ext cx="1678463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CRIME ORGANIZADO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9238533" y="4228477"/>
            <a:ext cx="1678463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SERVIÇO DE SAÚDE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630424" y="5724321"/>
            <a:ext cx="1678463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SERVIÇO DE EDUCAÇÃO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1051350" y="4314089"/>
            <a:ext cx="2048136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RECURSOS FINANCEIROS 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787608" y="5683950"/>
            <a:ext cx="2048136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INFRAESTRUTURA DA ESCOLA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9226175" y="5418832"/>
            <a:ext cx="2048136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SALARIO DOS TRABALHADORES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4229291" y="5681828"/>
            <a:ext cx="2048136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CONDIÇÕES DE TRABALHO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996778" y="1131627"/>
            <a:ext cx="2048136" cy="3693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LEGISLAÇÃO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691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42551" y="1079157"/>
            <a:ext cx="10744200" cy="5469924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QUAIS POLÍTICAS PÚBLICAS DEVEM SER PRIORIZADAS?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QUAIS POLÍTICAS PÚBLICAS ESTÃO NO RUMO EQUIVOCADO?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QUAIS POLÍTICAS PÚBLICAS PRECISAM SER CRIADAS?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QUAIS POLÍTICAS PÚBLICAS DEVEM SER DESLOCADAS, POIS ESTÃO FORA DE LUGAR?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QUAIS POLÍTICAS PÚBLICAS DEVEM SER ABOLIDAS?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>
                <a:solidFill>
                  <a:srgbClr val="FF0000"/>
                </a:solidFill>
              </a:rPr>
              <a:t>QUEM AVALIA AS POLÍTICAS PÚBLICAS?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454" y="365126"/>
            <a:ext cx="10645346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POLÍTICAS PÚBLICAS E QUALIDADE DA EDUCAÇÃO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485900" lvl="2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898415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42551" y="1079157"/>
            <a:ext cx="10744200" cy="5469924"/>
          </a:xfrm>
          <a:prstGeom prst="rect">
            <a:avLst/>
          </a:prstGeom>
          <a:ln w="28575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3000" b="1" dirty="0" smtClean="0"/>
              <a:t>COMO OS EDUCADORES PODEM SE ORGANIZAR E SE MOBILIZAR PARA INFLUENCIAR NA ELABORAÇÃO E NA IMPLEMENTAÇÃO (SEMPRE DISPUTADA, NEGOCIADA) DAS POLÍTICAS EDUCACIONAIS?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000" b="1" dirty="0" smtClean="0">
                <a:solidFill>
                  <a:srgbClr val="FF0000"/>
                </a:solidFill>
              </a:rPr>
              <a:t>FORUM SINDICAL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000" b="1" dirty="0" smtClean="0">
                <a:solidFill>
                  <a:srgbClr val="FF0000"/>
                </a:solidFill>
              </a:rPr>
              <a:t>CONSELHOS DE EDUCAÇÃO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000" b="1" dirty="0" smtClean="0">
                <a:solidFill>
                  <a:srgbClr val="FF0000"/>
                </a:solidFill>
              </a:rPr>
              <a:t>CONFERÊNCIAS DE EDUCAÇÃO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000" b="1" dirty="0" smtClean="0">
                <a:solidFill>
                  <a:srgbClr val="FF0000"/>
                </a:solidFill>
              </a:rPr>
              <a:t>AUDIÊNCIAS PÚBLICAS DO P.M.E.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000" b="1" dirty="0" smtClean="0">
                <a:solidFill>
                  <a:srgbClr val="FF0000"/>
                </a:solidFill>
              </a:rPr>
              <a:t>AUDIÊNCIAS DA COMISSÃO DE EDUCAÇÃO DA CMSP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000" b="1" dirty="0" smtClean="0">
                <a:solidFill>
                  <a:srgbClr val="FF0000"/>
                </a:solidFill>
              </a:rPr>
              <a:t>UNIVERSIDADE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3000" b="1" dirty="0" smtClean="0">
                <a:solidFill>
                  <a:srgbClr val="FF0000"/>
                </a:solidFill>
              </a:rPr>
              <a:t>MOVIMENTOS SOCIAIS / 3º SETOR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3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454" y="365126"/>
            <a:ext cx="10645346" cy="5904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POLÍTICAS PÚBLICAS E QUALIDADE DA EDUCAÇÃO</a:t>
            </a:r>
            <a:endParaRPr lang="pt-BR" u="sng" dirty="0"/>
          </a:p>
        </p:txBody>
      </p:sp>
      <p:sp>
        <p:nvSpPr>
          <p:cNvPr id="6" name="Retângulo 5"/>
          <p:cNvSpPr/>
          <p:nvPr/>
        </p:nvSpPr>
        <p:spPr>
          <a:xfrm>
            <a:off x="996778" y="1441622"/>
            <a:ext cx="10231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/>
          </a:p>
        </p:txBody>
      </p:sp>
      <p:sp>
        <p:nvSpPr>
          <p:cNvPr id="4" name="Retângulo 3"/>
          <p:cNvSpPr/>
          <p:nvPr/>
        </p:nvSpPr>
        <p:spPr>
          <a:xfrm>
            <a:off x="871151" y="955589"/>
            <a:ext cx="10149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just"/>
            <a:endParaRPr lang="pt-BR" sz="2800" b="1" dirty="0" smtClean="0">
              <a:sym typeface="Wingdings" panose="05000000000000000000" pitchFamily="2" charset="2"/>
            </a:endParaRPr>
          </a:p>
          <a:p>
            <a:pPr marL="1485900" lvl="2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85416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A VOZ DOS EDUCADORES DESTE SINDICATO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6.1.I - NOS CONGRESSOS DE EDUCAÇÃO DO SINPEEM, REALIZADOS ANTERIORMENTE, DISCUTIMOS E APROVAMOS A NECESSÁRIA </a:t>
            </a:r>
            <a:r>
              <a:rPr lang="pt-BR" sz="3000" b="1" u="sng" dirty="0" smtClean="0"/>
              <a:t>OPÇÃO POR UM SISTEMA PÚBLICO DE EDUCAÇÃO. OPÇÃO QUE TEM COMO CENTRO A ESCOLA PÚBLICA, GRATUITA E LAICA, QUE GARANTA EDUCAÇÃO DE QUALIDADE A TODOS E EM TODOS OS NÍVEIS DE ENSINO. ISTO IMPLICA EM EXIGIR SUA ELEVAÇÃO A UM NOVO PATAMAR DE INVESTIMENTOS, QUALIDADE, GESTÃO PARTICIPATIVA E TRANSPARÊNCIA</a:t>
            </a:r>
            <a:r>
              <a:rPr lang="pt-BR" sz="3000" b="1" dirty="0" smtClean="0"/>
              <a:t>. NA VERDADE, UMA OPÇÃO POR UMA VERDADEIRA REVOLUÇÃO TAMBÉM NA EDUCAÇÃO NO NOSSO PAÍS.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309890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A VOZ DOS EDUCADORES DESTE SINDICATO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5280454"/>
          </a:xfr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3000" b="1" dirty="0" smtClean="0"/>
              <a:t>6.1.I - NOS CONGRESSOS DE EDUCAÇÃO DO SINPEEM, REALIZADOS ANTERIORMENTE, DISCUTIMOS E APROVAMOS A NECESSÁRIA </a:t>
            </a:r>
            <a:r>
              <a:rPr lang="pt-BR" sz="3000" b="1" u="sng" dirty="0" smtClean="0"/>
              <a:t>OPÇÃO POR UM SISTEMA PÚBLICO DE EDUCAÇÃO. OPÇÃO QUE TEM COMO CENTRO A ESCOLA PÚBLICA, GRATUITA E LAICA, QUE GARANTA EDUCAÇÃO DE QUALIDADE A TODOS E EM TODOS OS NÍVEIS DE ENSINO. ISTO IMPLICA EM EXIGIR SUA ELEVAÇÃO A UM NOVO PATAMAR DE INVESTIMENTOS, QUALIDADE, GESTÃO PARTICIPATIVA E TRANSPARÊNCIA</a:t>
            </a:r>
            <a:r>
              <a:rPr lang="pt-BR" sz="3000" b="1" dirty="0" smtClean="0"/>
              <a:t>. NA VERDADE, UMA OPÇÃO POR UMA VERDADEIRA REVOLUÇÃO TAMBÉM NA EDUCAÇÃO NO NOSSO PAÍS.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12472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4733</Words>
  <Application>Microsoft Office PowerPoint</Application>
  <PresentationFormat>Widescreen</PresentationFormat>
  <Paragraphs>573</Paragraphs>
  <Slides>73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73</vt:i4>
      </vt:variant>
    </vt:vector>
  </HeadingPairs>
  <TitlesOfParts>
    <vt:vector size="78" baseType="lpstr">
      <vt:lpstr>Arial</vt:lpstr>
      <vt:lpstr>Calibri</vt:lpstr>
      <vt:lpstr>Calibri Light</vt:lpstr>
      <vt:lpstr>Wingdings</vt:lpstr>
      <vt:lpstr>Tema do Office</vt:lpstr>
      <vt:lpstr>Políticas Públicas para uma Educação de Qualidade</vt:lpstr>
      <vt:lpstr>Pra começo de conversa...</vt:lpstr>
      <vt:lpstr>Pra começo de conversa...</vt:lpstr>
      <vt:lpstr>Pra começo de conversa...</vt:lpstr>
      <vt:lpstr>Pra começo de conversa...</vt:lpstr>
      <vt:lpstr>A VOZ DOS EDUCADORES DESTE SINDICATO</vt:lpstr>
      <vt:lpstr>A VOZ DOS EDUCADORES DESTE SINDICATO</vt:lpstr>
      <vt:lpstr>A VOZ DOS EDUCADORES DESTE SINDICATO</vt:lpstr>
      <vt:lpstr>A VOZ DOS EDUCADORES DESTE SINDICATO</vt:lpstr>
      <vt:lpstr>A VOZ DOS EDUCADORES DESTE SINDICATO</vt:lpstr>
      <vt:lpstr>AS DISPUTAS E OS CONSENSOS</vt:lpstr>
      <vt:lpstr>Apresentação do PowerPoint</vt:lpstr>
      <vt:lpstr>VÍDEOS</vt:lpstr>
      <vt:lpstr>QUALIDADE</vt:lpstr>
      <vt:lpstr>QUALIDADE SOCIAL DA EDUCAÇÃO</vt:lpstr>
      <vt:lpstr>TRÊS DIMENSÕES DO CONCEITO DE QUALIDADE</vt:lpstr>
      <vt:lpstr>QUALIDADE VINCULADA A VALORES</vt:lpstr>
      <vt:lpstr>QUALIDADE VINCULADA A EFETIVIDADE</vt:lpstr>
      <vt:lpstr>QUALIDADE VINCULADA A SATISFAÇÃO</vt:lpstr>
      <vt:lpstr>VETORES DA QUALIDADE: O QUE NOS MOVE?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QUALIDADE: NOSSAS LEIS, NOSSAS NORMAS</vt:lpstr>
      <vt:lpstr>CUSTO ALUNO QUALIDADE INICIAL</vt:lpstr>
      <vt:lpstr>CUSTO ALUNO QUALIDADE INICIAL</vt:lpstr>
      <vt:lpstr>ALGUNS PARÂMETROS DO CAQUi</vt:lpstr>
      <vt:lpstr>ALGUNS PARÂMETROS DO CAQUi</vt:lpstr>
      <vt:lpstr>ALGUNS PARÂMETROS DO CAQUi</vt:lpstr>
      <vt:lpstr>ALGUNS PARÂMETROS DO CAQUi</vt:lpstr>
      <vt:lpstr>ALGUNS PARÂMETROS DO CAQUi</vt:lpstr>
      <vt:lpstr>ALGUNS PARÂMETROS DO CAQUi</vt:lpstr>
      <vt:lpstr>VALOR ESTIMADO PARA O CAQUi (2010)</vt:lpstr>
      <vt:lpstr>ESPECIFICIDADES...</vt:lpstr>
      <vt:lpstr>DESAFIOS A SEREM SUPERADOS</vt:lpstr>
      <vt:lpstr>IDEB</vt:lpstr>
      <vt:lpstr>IDEB</vt:lpstr>
      <vt:lpstr>QUALIDADE NEGOCIADA DA EDUCAÇÃO</vt:lpstr>
      <vt:lpstr>QUALIDADE NEGOCIADA DA EDUCAÇÃO</vt:lpstr>
      <vt:lpstr>PARA INSPIRAR: A EXPERIÊNCIA DE CAMPINAS</vt:lpstr>
      <vt:lpstr>SISTEMA DE CAMPINAS</vt:lpstr>
      <vt:lpstr>SISTEMA DE CAMPINAS</vt:lpstr>
      <vt:lpstr>SISTEMA DE CAMPINAS</vt:lpstr>
      <vt:lpstr>SISTEMA DE CAMPINAS</vt:lpstr>
      <vt:lpstr>ALGUMAS CONCLUSÕES SOBRE ESSE PROCESSO</vt:lpstr>
      <vt:lpstr>VAMOS CONVERSAR?</vt:lpstr>
      <vt:lpstr>O QUE SÃO POLÍTICAS PÚBLICAS?</vt:lpstr>
      <vt:lpstr>O QUE SÃO POLÍTICAS PÚBLICAS?</vt:lpstr>
      <vt:lpstr>O QUE SÃO POLÍTICAS PÚBLICAS?</vt:lpstr>
      <vt:lpstr>O QUE SÃO POLÍTICAS PÚBLICAS?</vt:lpstr>
      <vt:lpstr>O QUE SÃO POLÍTICAS PÚBLICAS?</vt:lpstr>
      <vt:lpstr>O QUE SÃO POLÍTICAS PÚBLICAS?</vt:lpstr>
      <vt:lpstr>O QUE SÃO POLÍTICAS PÚBLICAS?</vt:lpstr>
      <vt:lpstr>O QUE SÃO POLÍTICAS PÚBLICAS?</vt:lpstr>
      <vt:lpstr>O QUE SÃO POLÍTICAS PÚBLICAS?</vt:lpstr>
      <vt:lpstr>PENSANDO UM EXEMPLO</vt:lpstr>
      <vt:lpstr>ENUNCIAÇÃO DA POLÍTICA PÚBLICA</vt:lpstr>
      <vt:lpstr>APÓS A ENUNCIAÇÃO...</vt:lpstr>
      <vt:lpstr>POLÍTICAS PÚBLICAS DE EDUCAÇÃO</vt:lpstr>
      <vt:lpstr>POLÍTICAS PÚBLICAS DE EDUCAÇÃO</vt:lpstr>
      <vt:lpstr>INSTÂNCIAS DE IMPLEMENTAÇÃO DA POLÍTICA</vt:lpstr>
      <vt:lpstr>Apresentação do PowerPoint</vt:lpstr>
      <vt:lpstr>INSTÂNCIAS DE IMPLEMENTAÇÃO DA POLÍTICA</vt:lpstr>
      <vt:lpstr>POLÍTICAS PÚBLICAS E QUALIDADE DA EDUCAÇÃO</vt:lpstr>
      <vt:lpstr>POLÍTICAS PÚBLICAS E QUALIDADE DA EDUCAÇÃO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Públicas para uma Educação de Qualidade</dc:title>
  <dc:creator>Alexsandro Santos</dc:creator>
  <cp:lastModifiedBy>Alexsandro Santos</cp:lastModifiedBy>
  <cp:revision>21</cp:revision>
  <dcterms:created xsi:type="dcterms:W3CDTF">2014-09-20T02:09:41Z</dcterms:created>
  <dcterms:modified xsi:type="dcterms:W3CDTF">2014-09-20T11:00:59Z</dcterms:modified>
</cp:coreProperties>
</file>