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8"/>
  </p:handoutMasterIdLst>
  <p:sldIdLst>
    <p:sldId id="256" r:id="rId2"/>
    <p:sldId id="281" r:id="rId3"/>
    <p:sldId id="276" r:id="rId4"/>
    <p:sldId id="285" r:id="rId5"/>
    <p:sldId id="284" r:id="rId6"/>
    <p:sldId id="286" r:id="rId7"/>
    <p:sldId id="287" r:id="rId8"/>
    <p:sldId id="289" r:id="rId9"/>
    <p:sldId id="259" r:id="rId10"/>
    <p:sldId id="258" r:id="rId11"/>
    <p:sldId id="260" r:id="rId12"/>
    <p:sldId id="261" r:id="rId13"/>
    <p:sldId id="262" r:id="rId14"/>
    <p:sldId id="263" r:id="rId15"/>
    <p:sldId id="264" r:id="rId16"/>
    <p:sldId id="278" r:id="rId17"/>
    <p:sldId id="279" r:id="rId18"/>
    <p:sldId id="265" r:id="rId19"/>
    <p:sldId id="266" r:id="rId20"/>
    <p:sldId id="267" r:id="rId21"/>
    <p:sldId id="280" r:id="rId22"/>
    <p:sldId id="272" r:id="rId23"/>
    <p:sldId id="271" r:id="rId24"/>
    <p:sldId id="269" r:id="rId25"/>
    <p:sldId id="270" r:id="rId26"/>
    <p:sldId id="306" r:id="rId27"/>
    <p:sldId id="290" r:id="rId28"/>
    <p:sldId id="291" r:id="rId29"/>
    <p:sldId id="293" r:id="rId30"/>
    <p:sldId id="294" r:id="rId31"/>
    <p:sldId id="295" r:id="rId32"/>
    <p:sldId id="298" r:id="rId33"/>
    <p:sldId id="310" r:id="rId34"/>
    <p:sldId id="296" r:id="rId35"/>
    <p:sldId id="297" r:id="rId36"/>
    <p:sldId id="311" r:id="rId37"/>
    <p:sldId id="312" r:id="rId38"/>
    <p:sldId id="303" r:id="rId39"/>
    <p:sldId id="299" r:id="rId40"/>
    <p:sldId id="300" r:id="rId41"/>
    <p:sldId id="301" r:id="rId42"/>
    <p:sldId id="302" r:id="rId43"/>
    <p:sldId id="305" r:id="rId44"/>
    <p:sldId id="257" r:id="rId45"/>
    <p:sldId id="309" r:id="rId46"/>
    <p:sldId id="313" r:id="rId47"/>
  </p:sldIdLst>
  <p:sldSz cx="9144000" cy="6858000" type="screen4x3"/>
  <p:notesSz cx="6881813" cy="100155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29" autoAdjust="0"/>
  </p:normalViewPr>
  <p:slideViewPr>
    <p:cSldViewPr>
      <p:cViewPr varScale="1">
        <p:scale>
          <a:sx n="54" d="100"/>
          <a:sy n="54" d="100"/>
        </p:scale>
        <p:origin x="-9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0A3D9-7525-488A-B6A1-A109864B0CE7}" type="datetimeFigureOut">
              <a:rPr lang="pt-BR" smtClean="0"/>
              <a:pPr/>
              <a:t>07/11/2012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C29D9-61D6-44A5-9249-8C154903C2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tângulo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ângulo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ector reto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tângulo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5C10D-6C84-4C6B-95A9-E8804EF4EF23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6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14F2920-D9DD-44BC-86FB-BA85934456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54E5B-9EA2-4FCA-9220-193EC3724705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EF8EA-B35C-40A2-95F3-F1C5072C9A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ângulo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Conector reto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e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e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61902-D8DA-4DFE-A1B3-5F81AD6104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3EB35-CD1C-4B8A-B5FB-0D131232A8C0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A5B9E-7664-4594-955D-3E93E2AECB65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45691-649B-4AFD-9FBA-3ACBBC9C59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ângulo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ângulo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tângulo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Conector reto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e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e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FCDB-98AD-485B-895D-4CA9D877DC9D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D2DE2F3-BCE2-41FF-B7C5-5670F98C37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F1A4A-D143-4292-B45C-549960E5B8CF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9CCE7-8200-4089-8B66-B08DB00738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tângulo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ector reto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tângulo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Elipse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e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8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083B-FC1C-4F18-AFF3-EA96DA40E3FC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9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C430E925-41EE-49CB-87B1-21B2E6DFA2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C91AF-091D-4037-849A-0718CD9A492D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E7C8-3F3E-4A62-9400-7466AC889B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FEE28-A0EF-4E4A-B9D9-B48436C40C7E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9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2B9BA2-BFEE-448F-8432-6CD2BA6121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tângulo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Conector reto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e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393BAE-D725-4C89-BF0D-5F896963B7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4A9A-B0BA-4769-B058-2468E6FE090D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tângulo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tângulo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e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871DF-5459-4B44-808E-872C55C815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9A54D-0AB5-4372-9855-4D197E713646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604F1A-E7A2-410C-B923-696E7EB88E00}" type="datetimeFigureOut">
              <a:rPr lang="pt-BR"/>
              <a:pPr>
                <a:defRPr/>
              </a:pPr>
              <a:t>07/11/2012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5E9F58-2DBF-455E-8DAD-BAA154CECA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8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39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4"/>
          <p:cNvSpPr>
            <a:spLocks noGrp="1"/>
          </p:cNvSpPr>
          <p:nvPr>
            <p:ph type="ctrTitle"/>
          </p:nvPr>
        </p:nvSpPr>
        <p:spPr>
          <a:xfrm>
            <a:off x="571500" y="357188"/>
            <a:ext cx="7772400" cy="1470025"/>
          </a:xfrm>
        </p:spPr>
        <p:txBody>
          <a:bodyPr/>
          <a:lstStyle/>
          <a:p>
            <a:r>
              <a:rPr lang="pt-BR" smtClean="0"/>
              <a:t>AS AVALIAÇÕES EXTERNAS</a:t>
            </a:r>
            <a:br>
              <a:rPr lang="pt-BR" smtClean="0"/>
            </a:br>
            <a:r>
              <a:rPr lang="pt-BR" smtClean="0"/>
              <a:t>E SEUS RESULTADOS</a:t>
            </a:r>
          </a:p>
        </p:txBody>
      </p:sp>
      <p:sp>
        <p:nvSpPr>
          <p:cNvPr id="13314" name="Título 4"/>
          <p:cNvSpPr txBox="1">
            <a:spLocks/>
          </p:cNvSpPr>
          <p:nvPr/>
        </p:nvSpPr>
        <p:spPr bwMode="auto">
          <a:xfrm>
            <a:off x="3429000" y="4286250"/>
            <a:ext cx="49863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pt-BR" sz="3200">
                <a:latin typeface="Georgia" pitchFamily="18" charset="0"/>
              </a:rPr>
              <a:t>Cláudia Oliveira Pimenta e</a:t>
            </a:r>
            <a:br>
              <a:rPr lang="pt-BR" sz="3200">
                <a:latin typeface="Georgia" pitchFamily="18" charset="0"/>
              </a:rPr>
            </a:br>
            <a:r>
              <a:rPr lang="pt-BR" sz="3200">
                <a:latin typeface="Georgia" pitchFamily="18" charset="0"/>
              </a:rPr>
              <a:t>Nelson A. S. Gimenes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OBJETIVO DA 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Identificar e tipificar eventuais usos que se tem feito das avaliações externas, tanto nas escolas como nos âmbitos central e intermediários de gestão de Secretarias de Educação Públicas;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Destacar a utilização de avaliações externas em seu sentido mais pedagógico de subsidio, orientação e qualificação do trabalho escolar;</a:t>
            </a: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pt-B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Caracterizar e analisar algumas condições que poderiam favorecer ou dificultar a execução desse tipo de política educacional;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Pesquisa de caráter qualitativo e exploratório</a:t>
            </a: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pt-BR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Identificação de Secretarias de educação públicas que tenham explicitamente pautado suas políticas de avaliação no uso dos resultados por unidades escolares.</a:t>
            </a: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pt-BR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Experiências recentes de políticas de avaliação </a:t>
            </a:r>
          </a:p>
          <a:p>
            <a:pPr marL="274320" indent="-27432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pt-BR" sz="2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pesquisa não teve como objetivo avaliar ou analisar o impacto 	das políticas de avaliação investigadas na melhoria de seus  resultados.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Seleção de quatro secretarias de educação distintas (redes de pequeno, médio e grande portes e diferentes dependências administrativas)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METODOLOGIA</a:t>
            </a:r>
            <a:endParaRPr lang="pt-BR" sz="2000" smtClean="0">
              <a:solidFill>
                <a:schemeClr val="accent1"/>
              </a:solidFill>
            </a:endParaRPr>
          </a:p>
        </p:txBody>
      </p:sp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214313" y="1428750"/>
            <a:ext cx="86439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	Universo pesquisado: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marL="360363" lvl="1" algn="just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3 secretarias que possuem avaliações externas próprias: 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(Secretarias municipais de educação de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Castro-PR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e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São Paulo-SP 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e Secretaria Estadual de Educação do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Espírito Santo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)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Contraponto: 1 secretaria de educação que utilize as avaliações externas disponíveis - Prova Brasil e/ou avaliações externas estaduais (SARESP)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(Secretaria municipal de educação de 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Sorocaba – SP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).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Investigação a partir de fontes documentais, questionários (aplicados apenas aos professores) e entrevistas semi-estruturadas (153 no total) 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</a:t>
            </a:r>
            <a:r>
              <a:rPr lang="pt-BR" sz="1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Gestão central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: Secretários de Educ.; técnicos de avaliação e gestores responsáveis pelo acompanhamento pedagógico e formação continuada.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</a:t>
            </a:r>
            <a:r>
              <a:rPr lang="pt-BR" sz="1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Unidades intermediárias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: coordenadores regionais; supervisores de ensino e técnicos pedagógicos.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</a:t>
            </a:r>
            <a:r>
              <a:rPr lang="pt-BR" sz="1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Escolas: 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diretores; coordenadores pedagógicos e entre 4 e professores (dois quais pelos menos 3 de series e disciplinas avaliadas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26988"/>
            <a:ext cx="8534400" cy="7588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CLASSIFICAÇÃO</a:t>
            </a:r>
            <a:r>
              <a:rPr lang="pt-BR" sz="20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DOS  USOS DA AVALIAÇÃO</a:t>
            </a:r>
            <a:endParaRPr lang="pt-BR" sz="2000" b="1" dirty="0">
              <a:solidFill>
                <a:schemeClr val="accent1"/>
              </a:solidFill>
            </a:endParaRPr>
          </a:p>
        </p:txBody>
      </p:sp>
      <p:sp>
        <p:nvSpPr>
          <p:cNvPr id="25602" name="Subtítulo 2"/>
          <p:cNvSpPr txBox="1">
            <a:spLocks/>
          </p:cNvSpPr>
          <p:nvPr/>
        </p:nvSpPr>
        <p:spPr bwMode="auto">
          <a:xfrm>
            <a:off x="428625" y="1768475"/>
            <a:ext cx="8208963" cy="403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  <a:sym typeface="Wingdings" pitchFamily="2" charset="2"/>
              </a:rPr>
              <a:t> </a:t>
            </a:r>
            <a:r>
              <a:rPr lang="pt-BR" sz="2000">
                <a:latin typeface="Georgia" pitchFamily="18" charset="0"/>
              </a:rPr>
              <a:t>Dois níveis de apropriação da avaliação externa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</a:rPr>
              <a:t>	  - Equipes centrais e intermediária.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endParaRPr lang="pt-BR" sz="2000">
              <a:latin typeface="Georgia" pitchFamily="18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</a:rPr>
              <a:t>	  - Escolas.</a:t>
            </a:r>
          </a:p>
          <a:p>
            <a:pPr algn="just">
              <a:spcBef>
                <a:spcPts val="600"/>
              </a:spcBef>
              <a:buFont typeface="Arial" charset="0"/>
              <a:buNone/>
            </a:pPr>
            <a:endParaRPr lang="pt-BR" sz="2000">
              <a:latin typeface="Georgia" pitchFamily="18" charset="0"/>
            </a:endParaRPr>
          </a:p>
          <a:p>
            <a:pPr algn="just">
              <a:spcBef>
                <a:spcPts val="600"/>
              </a:spcBef>
              <a:buFont typeface="Arial" charset="0"/>
              <a:buNone/>
            </a:pPr>
            <a:endParaRPr lang="pt-BR" sz="2000">
              <a:latin typeface="Georgia" pitchFamily="18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  <a:sym typeface="Wingdings" pitchFamily="2" charset="2"/>
              </a:rPr>
              <a:t> </a:t>
            </a:r>
            <a:r>
              <a:rPr lang="pt-BR" sz="2000">
                <a:latin typeface="Georgia" pitchFamily="18" charset="0"/>
              </a:rPr>
              <a:t>Duas dimensões de usos identificados 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</a:rPr>
              <a:t>	 - uso a partir do Desenho da avaliação externa adotado.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endParaRPr lang="pt-BR" sz="2000">
              <a:latin typeface="Georgia" pitchFamily="18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pt-BR" sz="2000">
                <a:latin typeface="Georgia" pitchFamily="18" charset="0"/>
              </a:rPr>
              <a:t>	 - uso a partir dos Resultados na avaliação externa.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endParaRPr lang="pt-BR" sz="2000">
              <a:latin typeface="Georgia" pitchFamily="18" charset="0"/>
            </a:endParaRPr>
          </a:p>
        </p:txBody>
      </p:sp>
      <p:sp>
        <p:nvSpPr>
          <p:cNvPr id="5" name="Chave esquerda 4"/>
          <p:cNvSpPr/>
          <p:nvPr/>
        </p:nvSpPr>
        <p:spPr>
          <a:xfrm>
            <a:off x="1285875" y="2143125"/>
            <a:ext cx="214313" cy="107156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have esquerda 5"/>
          <p:cNvSpPr/>
          <p:nvPr/>
        </p:nvSpPr>
        <p:spPr>
          <a:xfrm>
            <a:off x="1285875" y="4429139"/>
            <a:ext cx="214313" cy="107156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ítulo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  <a:cs typeface="Arial" charset="0"/>
              </a:rPr>
              <a:t>EQUIPES</a:t>
            </a:r>
            <a:r>
              <a:rPr lang="pt-BR" sz="20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 CENTRAIS E INTERMEDIÁRIAS</a:t>
            </a:r>
            <a:endParaRPr lang="pt-BR" sz="2000" b="1" smtClean="0">
              <a:solidFill>
                <a:schemeClr val="accent1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28625" y="1500188"/>
            <a:ext cx="8229600" cy="47148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marL="0" indent="0"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pt-BR" sz="1800" b="1" u="sng" dirty="0" smtClean="0">
                <a:cs typeface="Arial" pitchFamily="34" charset="0"/>
                <a:sym typeface="Wingdings" pitchFamily="2" charset="2"/>
              </a:rPr>
              <a:t>Usos da avaliação a partir  do desenho da avaliação externa 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Revisão ou criação de orientações curriculares para as redes de ensino.</a:t>
            </a:r>
            <a:endParaRPr lang="pt-BR" sz="1800" dirty="0" smtClean="0"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b="1" u="sng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u="sng" dirty="0" smtClean="0">
                <a:cs typeface="Arial" pitchFamily="34" charset="0"/>
                <a:sym typeface="Wingdings" pitchFamily="2" charset="2"/>
              </a:rPr>
              <a:t>Usos da avaliação a partir dos resultados da avaliação externa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Monitoramento pedagógico. 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Estabelecimento de padrões e metas.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Indicação de alunos para a recuperação paralela.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120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Produção de materiais pedagógicos.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/>
          <p:cNvSpPr>
            <a:spLocks noGrp="1"/>
          </p:cNvSpPr>
          <p:nvPr>
            <p:ph type="title"/>
          </p:nvPr>
        </p:nvSpPr>
        <p:spPr>
          <a:xfrm>
            <a:off x="301625" y="71438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  <a:cs typeface="Arial" charset="0"/>
              </a:rPr>
              <a:t>EQUIPES CENTRAIS E INTERMEDIÁRIAS</a:t>
            </a:r>
            <a:endParaRPr lang="pt-BR" sz="2000" smtClean="0">
              <a:solidFill>
                <a:schemeClr val="accent1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28625" y="1428750"/>
            <a:ext cx="8353425" cy="45370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b="1" u="sng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u="sng" dirty="0" smtClean="0">
                <a:cs typeface="Arial" pitchFamily="34" charset="0"/>
                <a:sym typeface="Wingdings" pitchFamily="2" charset="2"/>
              </a:rPr>
              <a:t>Resultado da avaliação externa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b="1" u="sng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Informação para a sociedade.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Formação continuada para profissionais.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Composição de critério para a alocação de profissionais.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Criação de indicadores de qualidade.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Composição dos critérios para o pagamento de bônus.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42875" y="1249363"/>
            <a:ext cx="8858250" cy="503713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>
                <a:solidFill>
                  <a:schemeClr val="accent1"/>
                </a:solidFill>
                <a:cs typeface="Arial" pitchFamily="34" charset="0"/>
              </a:rPr>
              <a:t>ESTABELECIMENTO DE PADRÕES E METAS</a:t>
            </a: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Criação ou apropriação de um sistema de classificação em níveis de proficiência que qualifica os resultados (Abaixo do básico, Básico, Adequado e Avançado).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	Quais seriam os possíveis usos desta classificação no cotidiano escolar?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	Quem seria responsável pela criação deste sistema de classificação?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800" b="1" dirty="0" smtClean="0">
              <a:solidFill>
                <a:schemeClr val="accent1"/>
              </a:solidFill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>
                <a:solidFill>
                  <a:schemeClr val="accent1"/>
                </a:solidFill>
                <a:cs typeface="Arial" pitchFamily="34" charset="0"/>
                <a:sym typeface="Wingdings" pitchFamily="2" charset="2"/>
              </a:rPr>
              <a:t>MONITORAMENTO PEDAGÓGICO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Identificação das escolas e dos alunos com os menores desempenhos, muitas vezes acompanhado de algum mecanismo de intervenção.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Identificação das unidades com melhores resultados em busca de verificar possíveis práticas pedagógicas.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Uso para o controle, cobrança e avaliação do trabalho da equipe pedagógica, embora em muitos casos, ações não sistemáticas (informal).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Proposição, por parte da secretaria e/ou instância intermediária, de ações no sentido de alinhas o trabalho da escola com as expectativas e orientações da secretaria.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	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</p:txBody>
      </p:sp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USOS PELA SECRETARIA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42875" y="1249363"/>
            <a:ext cx="8858250" cy="503713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>
                <a:solidFill>
                  <a:schemeClr val="accent1"/>
                </a:solidFill>
                <a:cs typeface="Arial" pitchFamily="34" charset="0"/>
                <a:sym typeface="Wingdings" pitchFamily="2" charset="2"/>
              </a:rPr>
              <a:t>COMPOSIÇÃO DE CRITÉRIOS PARA ALOCAÇÃO DE PROFISSIONAIS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Orientação para que os diretores de escola utilizem, dentre outros critérios, os resultados da avaliação externa para propor a atribuição de aula.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Alocação de um professor a mais em sala com os resultados menos satisfatórios.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800" b="1" dirty="0" smtClean="0">
              <a:solidFill>
                <a:schemeClr val="accent1"/>
              </a:solidFill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>
                <a:solidFill>
                  <a:schemeClr val="accent1"/>
                </a:solidFill>
                <a:cs typeface="Arial" pitchFamily="34" charset="0"/>
                <a:sym typeface="Wingdings" pitchFamily="2" charset="2"/>
              </a:rPr>
              <a:t>PRODUÇÃO DE MATERIAIS PEDAGÓGICOS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-   Produção de material pedagógico extra, considerando os resultados da avaliação externa (cadernos de apoio, guias de intervenção pedagógico – </a:t>
            </a:r>
            <a:r>
              <a:rPr lang="pt-BR" sz="1800" dirty="0" err="1" smtClean="0">
                <a:cs typeface="Arial" pitchFamily="34" charset="0"/>
                <a:sym typeface="Wingdings" pitchFamily="2" charset="2"/>
              </a:rPr>
              <a:t>sequências</a:t>
            </a:r>
            <a:r>
              <a:rPr lang="pt-BR" sz="1800" dirty="0" smtClean="0">
                <a:cs typeface="Arial" pitchFamily="34" charset="0"/>
                <a:sym typeface="Wingdings" pitchFamily="2" charset="2"/>
              </a:rPr>
              <a:t> didáticas, por exemplo).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	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	Pertinência destes materiais para a escola. Eles são utilizados? Auxiliam o trabalho do professor? Concorrem com os demais materiais pedagógicos?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>
              <a:cs typeface="Arial" pitchFamily="34" charset="0"/>
              <a:sym typeface="Wingdings" pitchFamily="2" charset="2"/>
            </a:endParaRPr>
          </a:p>
        </p:txBody>
      </p:sp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USOS PELA SECRETARIA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ítulo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ESCOLAS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6088" y="1674813"/>
            <a:ext cx="8240712" cy="49688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pt-BR" sz="2000" b="1" u="sng" dirty="0" smtClean="0">
                <a:cs typeface="Arial" pitchFamily="34" charset="0"/>
                <a:sym typeface="Wingdings" pitchFamily="2" charset="2"/>
              </a:rPr>
              <a:t>Usos da avaliação a partir do desenho de avaliação adotado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900" b="1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2000" dirty="0" smtClean="0">
                <a:cs typeface="Arial" pitchFamily="34" charset="0"/>
                <a:sym typeface="Wingdings" pitchFamily="2" charset="2"/>
              </a:rPr>
              <a:t> Realização de provas simuladas.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9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2000" dirty="0" smtClean="0">
                <a:cs typeface="Arial" pitchFamily="34" charset="0"/>
                <a:sym typeface="Wingdings" pitchFamily="2" charset="2"/>
              </a:rPr>
              <a:t> Alterações nas concepções/forma de avaliação da aprendizagem feita pelos docentes.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9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2000" dirty="0" smtClean="0">
                <a:cs typeface="Arial" pitchFamily="34" charset="0"/>
                <a:sym typeface="Wingdings" pitchFamily="2" charset="2"/>
              </a:rPr>
              <a:t> Planejamento de atividades (matrizes de referência).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20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u="sng" dirty="0" smtClean="0">
                <a:cs typeface="Arial" pitchFamily="34" charset="0"/>
                <a:sym typeface="Wingdings" pitchFamily="2" charset="2"/>
              </a:rPr>
              <a:t> Usos da avaliação a partir dos resultados da avaliação externa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900" b="1" u="sng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2000" dirty="0" smtClean="0">
                <a:cs typeface="Arial" pitchFamily="34" charset="0"/>
                <a:sym typeface="Wingdings" pitchFamily="2" charset="2"/>
              </a:rPr>
              <a:t> Análise dos resultados da avaliação.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9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2000" dirty="0" smtClean="0">
                <a:cs typeface="Arial" pitchFamily="34" charset="0"/>
                <a:sym typeface="Wingdings" pitchFamily="2" charset="2"/>
              </a:rPr>
              <a:t>Diversificação/ intensificação de atividades pedagógicas.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2000" dirty="0"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ítulo 1"/>
          <p:cNvSpPr>
            <a:spLocks noGrp="1"/>
          </p:cNvSpPr>
          <p:nvPr>
            <p:ph type="title"/>
          </p:nvPr>
        </p:nvSpPr>
        <p:spPr>
          <a:xfrm>
            <a:off x="301625" y="71438"/>
            <a:ext cx="8534400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ESCOLAS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57200" y="1211263"/>
            <a:ext cx="8229600" cy="52181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b="1" u="sng" dirty="0" smtClean="0">
              <a:cs typeface="Arial" pitchFamily="34" charset="0"/>
              <a:sym typeface="Wingdings" pitchFamily="2" charset="2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u="sng" dirty="0" smtClean="0">
                <a:cs typeface="Arial" pitchFamily="34" charset="0"/>
                <a:sym typeface="Wingdings" pitchFamily="2" charset="2"/>
              </a:rPr>
              <a:t>Resultados da avaliação externa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b="1" u="sng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Critério para a formação de grupos de alunos.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Exposição dos resultados aos pais e alunos.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Elaboração de Plano de ação escolar.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Cobrança / reconhecimento interno à escola.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pt-BR" sz="1800" dirty="0" err="1" smtClean="0">
                <a:cs typeface="Arial" pitchFamily="34" charset="0"/>
                <a:sym typeface="Wingdings" pitchFamily="2" charset="2"/>
              </a:rPr>
              <a:t>Auto-avaliação</a:t>
            </a:r>
            <a:r>
              <a:rPr lang="pt-BR" sz="1800" dirty="0" smtClean="0">
                <a:cs typeface="Arial" pitchFamily="34" charset="0"/>
                <a:sym typeface="Wingdings" pitchFamily="2" charset="2"/>
              </a:rPr>
              <a:t> do trabalho do professor.</a:t>
            </a: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1200" dirty="0" smtClean="0">
              <a:cs typeface="Arial" pitchFamily="34" charset="0"/>
              <a:sym typeface="Wingdings" pitchFamily="2" charset="2"/>
            </a:endParaRPr>
          </a:p>
          <a:p>
            <a:pPr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cs typeface="Arial" pitchFamily="34" charset="0"/>
                <a:sym typeface="Wingdings" pitchFamily="2" charset="2"/>
              </a:rPr>
              <a:t> Formação Continuada de professores.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Propósitos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dirty="0" smtClean="0">
                <a:sym typeface="Wingdings" pitchFamily="2" charset="2"/>
              </a:rPr>
              <a:t>Discutir as </a:t>
            </a:r>
            <a:r>
              <a:rPr lang="pt-BR" dirty="0" smtClean="0"/>
              <a:t>potencialidades e limites das avaliações externas para subsidiar o trabalho escolar. Atenção para o trabalho pedagógico dos professores e das equipes gestoras das escolas.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dirty="0" smtClean="0"/>
              <a:t> Como? 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dirty="0" smtClean="0"/>
              <a:t>Apresentação de algumas pesquisas recentes sobre o tema da avaliação externa.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dirty="0" smtClean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dirty="0" smtClean="0"/>
              <a:t>Estabelecimento de diálogo com os participantes.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		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i="1" smtClean="0">
                <a:solidFill>
                  <a:schemeClr val="accent1"/>
                </a:solidFill>
                <a:cs typeface="Arial" charset="0"/>
              </a:rPr>
              <a:t>REALIZAÇÃO DE PROVAS SIMULADAS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2875" y="1428750"/>
            <a:ext cx="8786813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Bastante heterogêneas (periodicidade, formato da prova e dos itens, anos/séries avaliadas, disciplinas).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Dois objetivos centrais: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Treinar os alunos para o preenchimento do gabarito e das rotinas específicas da avaliação externa.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2) Identificar os conhecimentos que precisam ser melhor trabalhados em sala de aula.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__________________________________________________________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-Qual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seria a relevância da realização do simulado pelas escolas?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-O </a:t>
            </a:r>
            <a:r>
              <a:rPr lang="pt-BR" dirty="0">
                <a:solidFill>
                  <a:schemeClr val="bg2">
                    <a:lumMod val="10000"/>
                  </a:schemeClr>
                </a:solidFill>
                <a:latin typeface="+mn-lt"/>
                <a:cs typeface="Arial" pitchFamily="34" charset="0"/>
              </a:rPr>
              <a:t>simulado pode oferecer informações importantes para o planejamento escolar?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2">
                  <a:lumMod val="10000"/>
                </a:schemeClr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34400" cy="758825"/>
          </a:xfrm>
        </p:spPr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DISCUSSÃO SOBRE OS SIMULADOS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>
            <a:normAutofit/>
          </a:bodyPr>
          <a:lstStyle/>
          <a:p>
            <a:pPr algn="just">
              <a:buFont typeface="Wingdings 2" pitchFamily="18" charset="2"/>
              <a:buNone/>
            </a:pPr>
            <a:r>
              <a:rPr lang="pt-BR" sz="1800" dirty="0" smtClean="0">
                <a:solidFill>
                  <a:srgbClr val="111618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pt-BR" sz="1800" dirty="0" smtClean="0">
                <a:solidFill>
                  <a:srgbClr val="111618"/>
                </a:solidFill>
              </a:rPr>
              <a:t>Disponibilizar, em um espaço reduzido de tempo, os resultados alcançados pelos alunos. Informações relevantes para o planejamento, semelhante a uma sondagem ou avaliação diagnóstica.</a:t>
            </a:r>
          </a:p>
          <a:p>
            <a:pPr algn="just">
              <a:buFontTx/>
              <a:buChar char="-"/>
            </a:pPr>
            <a:endParaRPr lang="pt-BR" sz="1800" dirty="0" smtClean="0">
              <a:solidFill>
                <a:srgbClr val="111618"/>
              </a:solidFill>
            </a:endParaRPr>
          </a:p>
          <a:p>
            <a:pPr algn="just">
              <a:buFontTx/>
              <a:buChar char="-"/>
            </a:pPr>
            <a:endParaRPr lang="pt-BR" sz="1800" dirty="0" smtClean="0">
              <a:solidFill>
                <a:srgbClr val="111618"/>
              </a:solidFill>
            </a:endParaRPr>
          </a:p>
          <a:p>
            <a:pPr algn="just">
              <a:buFont typeface="Wingdings 2" pitchFamily="18" charset="2"/>
              <a:buNone/>
            </a:pPr>
            <a:r>
              <a:rPr lang="pt-BR" sz="1800" dirty="0" smtClean="0">
                <a:solidFill>
                  <a:srgbClr val="111618"/>
                </a:solidFill>
              </a:rPr>
              <a:t> - O planejamento coletivo dos simulados pode contribuir com a discussão da equipe escolar em relação aos conhecimentos que devem ser privilegiados em determinados anos/séries. </a:t>
            </a:r>
            <a:endParaRPr lang="pt-BR" sz="1800" dirty="0" smtClean="0">
              <a:solidFill>
                <a:srgbClr val="111618"/>
              </a:solidFill>
              <a:cs typeface="Arial" charset="0"/>
            </a:endParaRP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i="1" smtClean="0">
                <a:solidFill>
                  <a:schemeClr val="accent1"/>
                </a:solidFill>
                <a:cs typeface="Arial" charset="0"/>
              </a:rPr>
              <a:t>ALTERAÇÕES NA CONCEPÇÃO / FORMA DE AVALIAÇÃO DA APRENDIZAGEM REALIZADAS PELOS PROFESSORES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2875" y="1357313"/>
            <a:ext cx="8786813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pt-BR" b="1" i="1" dirty="0">
              <a:solidFill>
                <a:srgbClr val="111618"/>
              </a:solidFill>
              <a:latin typeface="Georgia" pitchFamily="18" charset="0"/>
            </a:endParaRPr>
          </a:p>
          <a:p>
            <a:pPr algn="just"/>
            <a:endParaRPr lang="pt-BR" dirty="0">
              <a:solidFill>
                <a:srgbClr val="111618"/>
              </a:solidFill>
              <a:latin typeface="Georgia" pitchFamily="18" charset="0"/>
            </a:endParaRPr>
          </a:p>
          <a:p>
            <a:pPr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       - Aproximação das avaliações realizadas pelos docentes com o desenho da 	avaliação externa (referência e inspiração).</a:t>
            </a:r>
          </a:p>
          <a:p>
            <a:pPr algn="just"/>
            <a:endParaRPr lang="pt-BR" dirty="0">
              <a:solidFill>
                <a:srgbClr val="111618"/>
              </a:solidFill>
              <a:latin typeface="Georgia" pitchFamily="18" charset="0"/>
            </a:endParaRPr>
          </a:p>
          <a:p>
            <a:pPr lvl="1"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	 		 		- tipo de questão, </a:t>
            </a:r>
          </a:p>
          <a:p>
            <a:pPr lvl="1"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			 		- tamanho de prova, </a:t>
            </a:r>
          </a:p>
          <a:p>
            <a:pPr lvl="1"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			 		- conteúdos avaliados.</a:t>
            </a:r>
          </a:p>
          <a:p>
            <a:pPr lvl="1" algn="just">
              <a:buFontTx/>
              <a:buChar char="-"/>
            </a:pPr>
            <a:endParaRPr lang="pt-BR" dirty="0">
              <a:solidFill>
                <a:srgbClr val="111618"/>
              </a:solidFill>
              <a:latin typeface="Georgia" pitchFamily="18" charset="0"/>
            </a:endParaRPr>
          </a:p>
          <a:p>
            <a:pPr lvl="1" algn="just">
              <a:buFontTx/>
              <a:buChar char="-"/>
            </a:pPr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 Criação de um banco de questões – coletivo ou individual.</a:t>
            </a:r>
          </a:p>
          <a:p>
            <a:pPr lvl="1"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______________________________________________________</a:t>
            </a:r>
          </a:p>
          <a:p>
            <a:pPr lvl="1" algn="just"/>
            <a:endParaRPr lang="pt-BR" dirty="0">
              <a:solidFill>
                <a:srgbClr val="111618"/>
              </a:solidFill>
              <a:latin typeface="Georgia" pitchFamily="18" charset="0"/>
            </a:endParaRPr>
          </a:p>
          <a:p>
            <a:pPr lvl="1" algn="just"/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- Quais seriam os </a:t>
            </a:r>
            <a:r>
              <a:rPr lang="pt-BR" sz="2400" b="1" dirty="0" smtClean="0">
                <a:solidFill>
                  <a:schemeClr val="accent1"/>
                </a:solidFill>
                <a:latin typeface="Georgia" pitchFamily="18" charset="0"/>
              </a:rPr>
              <a:t>resultados / efeitos</a:t>
            </a:r>
            <a:r>
              <a:rPr lang="pt-BR" b="1" dirty="0" smtClean="0">
                <a:solidFill>
                  <a:srgbClr val="111618"/>
                </a:solidFill>
                <a:latin typeface="Georgia" pitchFamily="18" charset="0"/>
              </a:rPr>
              <a:t> </a:t>
            </a:r>
            <a:r>
              <a:rPr lang="pt-BR" dirty="0">
                <a:solidFill>
                  <a:srgbClr val="111618"/>
                </a:solidFill>
                <a:latin typeface="Georgia" pitchFamily="18" charset="0"/>
              </a:rPr>
              <a:t>da avaliação externa no cotidiano avaliativo do professor em sala de aula? Que tipo de contribuição é possível?</a:t>
            </a:r>
          </a:p>
          <a:p>
            <a:pPr lvl="1" algn="just"/>
            <a:endParaRPr lang="pt-BR" dirty="0">
              <a:solidFill>
                <a:srgbClr val="111618"/>
              </a:solidFill>
              <a:latin typeface="Georgia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>
            <a:off x="4500563" y="2643188"/>
            <a:ext cx="428625" cy="107156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71563" y="3019425"/>
            <a:ext cx="33575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Formato da avaliação do professor </a:t>
            </a:r>
            <a:endParaRPr lang="pt-BR" sz="1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8" y="214313"/>
            <a:ext cx="8929687" cy="7588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1800" b="1" i="1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PLANEJAMENTO DE ATIVIDADES DE ACORDO COM OS DESCRITORES OU MATRIZ DE REFERÊNCIA  DA AVALIAÇÃO EXTERNA</a:t>
            </a:r>
          </a:p>
        </p:txBody>
      </p:sp>
      <p:sp>
        <p:nvSpPr>
          <p:cNvPr id="4" name="Retângulo 3"/>
          <p:cNvSpPr/>
          <p:nvPr/>
        </p:nvSpPr>
        <p:spPr>
          <a:xfrm>
            <a:off x="357188" y="1357313"/>
            <a:ext cx="8229600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i="1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Em alguns casos, verifica-se a orientação da secretaria ou da equipe de gestão para a sua incorporação no planejamento do docente.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Peso que a avaliação externa assume no trabalho cotidiano escolar e no currículo.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i="1" dirty="0">
                <a:latin typeface="+mn-lt"/>
                <a:cs typeface="+mn-cs"/>
              </a:rPr>
              <a:t>_____________________________________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i="1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Os descritores/ matrizes de referência das avaliações externas induzem o currículo escolar? Se sim, quais são os efeitos no interior da escola?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Qual a relação entre as orientações pedagógicas com a matriz de referência da avaliação externa? Elas se aproximam?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i="1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i="1" smtClean="0">
                <a:solidFill>
                  <a:schemeClr val="accent1"/>
                </a:solidFill>
              </a:rPr>
              <a:t>ANÁLISE DOS RESULTADOS DA AVALIAÇÃO </a:t>
            </a:r>
            <a:br>
              <a:rPr lang="pt-BR" sz="2000" b="1" i="1" smtClean="0">
                <a:solidFill>
                  <a:schemeClr val="accent1"/>
                </a:solidFill>
              </a:rPr>
            </a:br>
            <a:r>
              <a:rPr lang="pt-BR" sz="2000" b="1" i="1" smtClean="0">
                <a:solidFill>
                  <a:schemeClr val="accent1"/>
                </a:solidFill>
              </a:rPr>
              <a:t>(PRÉ-CONDIÇÃO)</a:t>
            </a:r>
          </a:p>
        </p:txBody>
      </p:sp>
      <p:sp>
        <p:nvSpPr>
          <p:cNvPr id="4" name="Retângulo 3"/>
          <p:cNvSpPr/>
          <p:nvPr/>
        </p:nvSpPr>
        <p:spPr>
          <a:xfrm>
            <a:off x="457200" y="1879600"/>
            <a:ext cx="8229600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i="1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	</a:t>
            </a:r>
            <a:endParaRPr lang="pt-BR" i="1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2875" y="1428750"/>
            <a:ext cx="8786813" cy="48625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+mn-lt"/>
              <a:cs typeface="+mn-cs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+mn-cs"/>
              </a:rPr>
              <a:t>- </a:t>
            </a:r>
            <a:r>
              <a:rPr lang="pt-BR" dirty="0">
                <a:latin typeface="+mn-lt"/>
                <a:cs typeface="+mn-cs"/>
              </a:rPr>
              <a:t>Identificar, a partir dos resultados da avaliação externa, os alunos com baixo desempenho.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- Identificar os conteúdos/temas a serem enfatizados prioritariamente com os alunos.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- Realizar um acompanhamento do desempenho dos alunos/turmas ao longo do tempo.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- Identificar os erros mais frequentes nos itens das provas.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- Auto-reflexão dos agentes institucionais a partir dos resultados.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+mn-lt"/>
                <a:cs typeface="+mn-cs"/>
              </a:rPr>
              <a:t>___________________________________________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" b="1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A análise dos resultados da avaliação externa pode auxiliar a equipe escolar?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Há uma correspondência entre os resultados obtidos pelos alunos na avaliação externa com as notas alcançadas em sala de aula?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312738"/>
            <a:ext cx="8534400" cy="7588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000" b="1" i="1" dirty="0" smtClean="0">
                <a:solidFill>
                  <a:schemeClr val="accent1"/>
                </a:solidFill>
                <a:latin typeface="+mn-lt"/>
                <a:cs typeface="Arial" pitchFamily="34" charset="0"/>
              </a:rPr>
              <a:t>DIVERSIFICAÇÃO E/OU INTENSIFICAÇÃO DE ATIVIDADES PEDAGÓGICAS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2875" y="1149350"/>
            <a:ext cx="8715375" cy="5494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i="1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Lição de casa – priorização de alguns conteúdos, tendo como referência os resultados da avaliação externa.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sz="800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Agrupamento  dos alunos de acordo com os níveis de proficiência – elaboração de planejamentos diferenciados.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sz="900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Adoção de atividades como Ficha de atividades- registros/ controle (inspiradas nas sugestões pedagógicas dos relatórios), produção e interpretação de texto.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Revisão, junto com os alunos, dos itens com menores percentuais de acerto, ou dos conteúdos com os menores resultados alcançados pelos alunos.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BR" dirty="0">
              <a:latin typeface="+mn-lt"/>
              <a:cs typeface="Arial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dirty="0">
                <a:latin typeface="+mn-lt"/>
                <a:cs typeface="Arial" pitchFamily="34" charset="0"/>
              </a:rPr>
              <a:t>Organização de atividades interdisciplinares.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Arial" pitchFamily="34" charset="0"/>
              </a:rPr>
              <a:t>________________________________________________________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Arial" pitchFamily="34" charset="0"/>
              </a:rPr>
              <a:t>	As informações fornecidas pelas avaliações externas subsidiam os professores na reflexão e na escolha de atividades pedagógicas a serem realizadas com seus alunos?	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Arial" pitchFamily="34" charset="0"/>
              </a:rPr>
              <a:t> 	Se sim, como isso é possível?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Arial" pitchFamily="34" charset="0"/>
              </a:rPr>
              <a:t> 	Se não, quais os entraves?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Uso dos resultados por Coordenadores Pedagógicos</a:t>
            </a:r>
            <a:endParaRPr lang="pt-BR" sz="2400" smtClean="0">
              <a:solidFill>
                <a:srgbClr val="7B9899"/>
              </a:solidFill>
            </a:endParaRPr>
          </a:p>
        </p:txBody>
      </p:sp>
      <p:sp>
        <p:nvSpPr>
          <p:cNvPr id="3891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pt-BR" smtClean="0"/>
          </a:p>
          <a:p>
            <a:pPr>
              <a:buFont typeface="Wingdings 2" pitchFamily="18" charset="2"/>
              <a:buNone/>
            </a:pPr>
            <a:endParaRPr lang="pt-BR" smtClean="0"/>
          </a:p>
          <a:p>
            <a:pPr>
              <a:buFont typeface="Wingdings 2" pitchFamily="18" charset="2"/>
              <a:buNone/>
            </a:pPr>
            <a:r>
              <a:rPr lang="pt-BR" b="1" smtClean="0"/>
              <a:t>Avaliações externas e o trabalho de Coordenadores Pedagógicos: estudo em uma rede municipal paulista</a:t>
            </a:r>
          </a:p>
          <a:p>
            <a:endParaRPr lang="pt-BR" smtClean="0"/>
          </a:p>
          <a:p>
            <a:pPr algn="r">
              <a:buFont typeface="Wingdings 2" pitchFamily="18" charset="2"/>
              <a:buNone/>
            </a:pPr>
            <a:r>
              <a:rPr lang="pt-BR" smtClean="0"/>
              <a:t>Cláudia Oliveira Pimenta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ítulo 1"/>
          <p:cNvSpPr>
            <a:spLocks noGrp="1"/>
          </p:cNvSpPr>
          <p:nvPr>
            <p:ph type="title"/>
          </p:nvPr>
        </p:nvSpPr>
        <p:spPr>
          <a:xfrm>
            <a:off x="301625" y="142875"/>
            <a:ext cx="8534400" cy="928688"/>
          </a:xfrm>
        </p:spPr>
        <p:txBody>
          <a:bodyPr/>
          <a:lstStyle/>
          <a:p>
            <a:r>
              <a:rPr lang="pt-BR" sz="2800" b="1" smtClean="0">
                <a:solidFill>
                  <a:schemeClr val="accent1"/>
                </a:solidFill>
              </a:rPr>
              <a:t>Objetivo da Pesquisa:</a:t>
            </a:r>
          </a:p>
        </p:txBody>
      </p:sp>
      <p:sp>
        <p:nvSpPr>
          <p:cNvPr id="3993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sz="2800" smtClean="0"/>
          </a:p>
          <a:p>
            <a:endParaRPr lang="pt-BR" sz="2800" smtClean="0"/>
          </a:p>
          <a:p>
            <a:r>
              <a:rPr lang="pt-BR" sz="2800" smtClean="0"/>
              <a:t>Analisar se e como as avaliações vêm influenciando no exercício da coordenação pedagógica no Ensino Fundamental I, explorando possíveis implicações para a gestão pedagógica do trabalho escolar.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solidFill>
                  <a:schemeClr val="accent1"/>
                </a:solidFill>
              </a:rPr>
              <a:t>A escolha do Coordenador Pedagógico:</a:t>
            </a:r>
          </a:p>
        </p:txBody>
      </p:sp>
      <p:sp>
        <p:nvSpPr>
          <p:cNvPr id="4096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400" smtClean="0"/>
              <a:t>Partiu-se da suposição de que as avaliações têm gerado mudanças nas propostas e ações de natureza pedagógica e administrativa sob responsabilidade do coordenador pedagógico.</a:t>
            </a:r>
          </a:p>
          <a:p>
            <a:endParaRPr lang="pt-BR" sz="2400" smtClean="0"/>
          </a:p>
          <a:p>
            <a:endParaRPr lang="pt-BR" sz="2400" smtClean="0"/>
          </a:p>
          <a:p>
            <a:r>
              <a:rPr lang="pt-BR" sz="2400" smtClean="0"/>
              <a:t>É ele também que, usualmente, tem se responsabilizado pela organização dos processos avaliativos da escola, sejam eles internos ou externos.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ítulo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534400" cy="758825"/>
          </a:xfrm>
        </p:spPr>
        <p:txBody>
          <a:bodyPr/>
          <a:lstStyle/>
          <a:p>
            <a:r>
              <a:rPr lang="pt-BR" sz="2800" b="1" smtClean="0">
                <a:solidFill>
                  <a:schemeClr val="accent1"/>
                </a:solidFill>
              </a:rPr>
              <a:t>Características do município quanto às avaliações:</a:t>
            </a:r>
          </a:p>
        </p:txBody>
      </p:sp>
      <p:sp>
        <p:nvSpPr>
          <p:cNvPr id="4301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Utiliza a Prova Brasil e a Provinha Brasil desde 2007.</a:t>
            </a:r>
          </a:p>
          <a:p>
            <a:endParaRPr lang="pt-BR" sz="2000" smtClean="0"/>
          </a:p>
          <a:p>
            <a:r>
              <a:rPr lang="pt-BR" sz="2000" smtClean="0"/>
              <a:t>Possui Avaliação Externa Própria (AMDA), desde 2008.</a:t>
            </a:r>
          </a:p>
          <a:p>
            <a:endParaRPr lang="pt-BR" sz="2000" smtClean="0"/>
          </a:p>
          <a:p>
            <a:r>
              <a:rPr lang="pt-BR" sz="2000" smtClean="0"/>
              <a:t>Utiliza o Saresp desde 2010.</a:t>
            </a:r>
          </a:p>
          <a:p>
            <a:endParaRPr lang="pt-BR" sz="2000" smtClean="0"/>
          </a:p>
          <a:p>
            <a:r>
              <a:rPr lang="pt-BR" sz="2000" smtClean="0"/>
              <a:t>Possui um Setor específico para cuidar das avaliações sistêmicas, alocado na SME.</a:t>
            </a:r>
          </a:p>
          <a:p>
            <a:endParaRPr lang="pt-BR" sz="2000" smtClean="0"/>
          </a:p>
          <a:p>
            <a:r>
              <a:rPr lang="pt-BR" sz="2000" smtClean="0"/>
              <a:t>Possui mecanismo de bonificação docente atrelado ao desempenho nas provas, especialmente à produzida pelo próprio município.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>
          <a:xfrm>
            <a:off x="214313" y="228600"/>
            <a:ext cx="8715375" cy="758825"/>
          </a:xfrm>
        </p:spPr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CONTEXTO DAS POLÍTICAS DE AVALIAÇÃO NO BRASIL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/>
              <a:t>A penetração das avaliações externas a partir da década de 1990- aponta uma tendência inequívoca de consolidação desse tipo de política educacional. 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/>
              <a:t>Avaliação </a:t>
            </a:r>
            <a:r>
              <a:rPr lang="pt-BR" sz="1800" dirty="0"/>
              <a:t>entendida como instrumento importante para a garantia da qualidade educacional.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/>
              <a:t>As avaliações externas apresentam em comum a pretensão de servir de diagnóstico educacional a partir do monitoramento dos resultados de aprendizagem dos alunos, dentre outros objetivos e contornos.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/>
              <a:t>Aumento progressivo da expectativas, por parte das secretarias, de que as escolas incorporem os resultados das avaliações externas em  seu cotidiano escolar.</a:t>
            </a:r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r>
              <a:rPr lang="pt-BR" sz="1800" dirty="0" smtClean="0"/>
              <a:t>Desenhos de avaliação externa inspiradas no SAEB (disciplinas avaliadas, periodicidade, forma de divulgação dos resultados).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1800" dirty="0"/>
          </a:p>
          <a:p>
            <a:pPr marL="274320" indent="-274320" algn="just" fontAlgn="auto">
              <a:spcAft>
                <a:spcPts val="0"/>
              </a:spcAft>
              <a:buFontTx/>
              <a:buChar char="-"/>
              <a:defRPr/>
            </a:pPr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Os Coordenadores...</a:t>
            </a:r>
          </a:p>
        </p:txBody>
      </p:sp>
      <p:sp>
        <p:nvSpPr>
          <p:cNvPr id="4403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400" smtClean="0"/>
              <a:t>São vistos como os principais articuladores das avaliações com o trabalho pedagógico realizado nas escolas.</a:t>
            </a:r>
          </a:p>
          <a:p>
            <a:endParaRPr lang="pt-BR" sz="2400" smtClean="0"/>
          </a:p>
          <a:p>
            <a:endParaRPr lang="pt-BR" sz="2400" smtClean="0"/>
          </a:p>
          <a:p>
            <a:r>
              <a:rPr lang="pt-BR" sz="2400" smtClean="0"/>
              <a:t>Há investimento, por parte da SME, na formação continuada destes profissionais, com principal atenção para temas relacionados ao trabalho pedagógico, entre eles, as avaliações.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IDEB obtido:</a:t>
            </a:r>
          </a:p>
        </p:txBody>
      </p:sp>
      <p:sp>
        <p:nvSpPr>
          <p:cNvPr id="4505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259263"/>
          </a:xfrm>
        </p:spPr>
        <p:txBody>
          <a:bodyPr/>
          <a:lstStyle/>
          <a:p>
            <a:pPr fontAlgn="t"/>
            <a:endParaRPr lang="pt-BR" b="1" smtClean="0"/>
          </a:p>
          <a:p>
            <a:endParaRPr lang="pt-BR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57188" y="1643063"/>
          <a:ext cx="8358248" cy="405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39849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2007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2009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2011</a:t>
                      </a:r>
                      <a:endParaRPr lang="pt-BR" sz="2400" dirty="0"/>
                    </a:p>
                  </a:txBody>
                  <a:tcPr/>
                </a:tc>
              </a:tr>
              <a:tr h="1354879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Município pesquisado (rede municipal)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5,6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6,0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6,0</a:t>
                      </a:r>
                      <a:endParaRPr lang="pt-BR" sz="4000" dirty="0"/>
                    </a:p>
                  </a:txBody>
                  <a:tcPr/>
                </a:tc>
              </a:tr>
              <a:tr h="1036084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Estado de São Paulo (rede pública)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4,8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5,3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5,4</a:t>
                      </a:r>
                      <a:endParaRPr lang="pt-BR" sz="4000" dirty="0"/>
                    </a:p>
                  </a:txBody>
                  <a:tcPr/>
                </a:tc>
              </a:tr>
              <a:tr h="85388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Brasil (rede pública)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4,0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4,4</a:t>
                      </a:r>
                      <a:endParaRPr lang="pt-BR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4,7</a:t>
                      </a:r>
                      <a:endParaRPr lang="pt-BR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5086" name="CaixaDeTexto 5"/>
          <p:cNvSpPr txBox="1">
            <a:spLocks noChangeArrowheads="1"/>
          </p:cNvSpPr>
          <p:nvPr/>
        </p:nvSpPr>
        <p:spPr bwMode="auto">
          <a:xfrm>
            <a:off x="428625" y="5857875"/>
            <a:ext cx="5072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latin typeface="Georgia" pitchFamily="18" charset="0"/>
              </a:rPr>
              <a:t>Fonte: MEC/Inep/Portal Ideb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Universo da Pesquisa</a:t>
            </a:r>
          </a:p>
        </p:txBody>
      </p:sp>
      <p:sp>
        <p:nvSpPr>
          <p:cNvPr id="4608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400" smtClean="0"/>
              <a:t>O município pesquisado possui 44 coordenadores distribuídos em 27 escolas.</a:t>
            </a:r>
          </a:p>
          <a:p>
            <a:endParaRPr lang="pt-BR" sz="2400" smtClean="0"/>
          </a:p>
          <a:p>
            <a:endParaRPr lang="pt-BR" sz="2400" smtClean="0"/>
          </a:p>
          <a:p>
            <a:r>
              <a:rPr lang="pt-BR" sz="2400" smtClean="0"/>
              <a:t>34 coordenadores responderam à pesquisa, perfazendo um total de 23 escolas.</a:t>
            </a:r>
          </a:p>
          <a:p>
            <a:endParaRPr lang="pt-BR" sz="2400" smtClean="0"/>
          </a:p>
          <a:p>
            <a:pPr>
              <a:buFont typeface="Wingdings 2" pitchFamily="18" charset="2"/>
              <a:buNone/>
            </a:pPr>
            <a:endParaRPr lang="pt-BR" sz="2400" smtClean="0"/>
          </a:p>
          <a:p>
            <a:r>
              <a:rPr lang="pt-BR" sz="2400" smtClean="0"/>
              <a:t>Entrevista com a Coordenadora do Setor de Avaliação da SME.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solidFill>
                  <a:schemeClr val="accent1"/>
                </a:solidFill>
              </a:rPr>
              <a:t>Maior uso da AMDA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b="1" dirty="0" smtClean="0"/>
              <a:t>Identificação de maior uso da avaliação externa própria, elaborada pelo município: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sz="2000" dirty="0" smtClean="0"/>
          </a:p>
          <a:p>
            <a:pPr marL="514350" indent="-514350" fontAlgn="auto"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pt-BR" sz="2000" dirty="0" smtClean="0"/>
              <a:t>É aplicada três vezes ao ano (No início, com finalidade diagnóstica; no fim do 1º semestre para identificar os avanços obtidos; no fim do ano para verificar onde os alunos conseguiram chegar).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lphaLcParenR"/>
              <a:defRPr/>
            </a:pPr>
            <a:endParaRPr lang="pt-BR" sz="2000" dirty="0" smtClean="0"/>
          </a:p>
          <a:p>
            <a:pPr marL="514350" indent="-514350" fontAlgn="auto"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pt-BR" sz="2000" dirty="0" smtClean="0"/>
              <a:t>A AMDA possui um menor grau de exterioridade (Há mecanismos de participação dos professores na consecução da avaliação).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lphaLcParenR"/>
              <a:defRPr/>
            </a:pPr>
            <a:endParaRPr lang="pt-BR" sz="2000" dirty="0" smtClean="0"/>
          </a:p>
          <a:p>
            <a:pPr marL="514350" indent="-514350" fontAlgn="auto">
              <a:spcAft>
                <a:spcPts val="0"/>
              </a:spcAft>
              <a:buFont typeface="Wingdings 2"/>
              <a:buAutoNum type="alphaLcParenR"/>
              <a:defRPr/>
            </a:pPr>
            <a:r>
              <a:rPr lang="pt-BR" sz="2000" dirty="0" smtClean="0"/>
              <a:t>Os resultados saem por aluno/turma/disciplina contribuindo para um maior monitoramento dos professores em relação ao seu trabalho.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ítulo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534400" cy="758825"/>
          </a:xfrm>
        </p:spPr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Usos da avaliação e seus resultados pelos Coordenadores Pedagógicos</a:t>
            </a:r>
          </a:p>
        </p:txBody>
      </p:sp>
      <p:sp>
        <p:nvSpPr>
          <p:cNvPr id="4813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t-BR" sz="2000" b="1" smtClean="0"/>
              <a:t>Desenvolvimento de estudos e pesquisas, por parte do Coordenador, buscando subsídios para orientar os professores:</a:t>
            </a:r>
          </a:p>
          <a:p>
            <a:pPr>
              <a:buFont typeface="Wingdings 2" pitchFamily="18" charset="2"/>
              <a:buNone/>
            </a:pPr>
            <a:endParaRPr lang="pt-BR" sz="2000" b="1" smtClean="0"/>
          </a:p>
          <a:p>
            <a:r>
              <a:rPr lang="pt-BR" sz="2000" smtClean="0"/>
              <a:t>Na busca e uso de meios para enfrentar dificuldades apresentadas pelos alunos nas provas.</a:t>
            </a:r>
          </a:p>
          <a:p>
            <a:endParaRPr lang="pt-BR" sz="2000" smtClean="0"/>
          </a:p>
          <a:p>
            <a:r>
              <a:rPr lang="pt-BR" sz="2000" smtClean="0"/>
              <a:t>Na reflexão sobre a prática pedagógica.</a:t>
            </a:r>
          </a:p>
          <a:p>
            <a:endParaRPr lang="pt-BR" sz="2000" smtClean="0"/>
          </a:p>
          <a:p>
            <a:r>
              <a:rPr lang="pt-BR" sz="2000" smtClean="0"/>
              <a:t>Na organização de atividades com foco nos descritores das provas.</a:t>
            </a:r>
          </a:p>
          <a:p>
            <a:pPr>
              <a:buFont typeface="Wingdings 2" pitchFamily="18" charset="2"/>
              <a:buNone/>
            </a:pPr>
            <a:endParaRPr lang="pt-BR" smtClean="0"/>
          </a:p>
          <a:p>
            <a:pPr>
              <a:buFont typeface="Wingdings 2" pitchFamily="18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Uso dos resultados das avaliações pela escola, na visão dos Coordenadores</a:t>
            </a:r>
          </a:p>
        </p:txBody>
      </p:sp>
      <p:sp>
        <p:nvSpPr>
          <p:cNvPr id="4915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pt-BR" sz="2000" b="1" smtClean="0"/>
              <a:t>a) No desenvolvimento de estratégias e ações para obter melhores resultados nas avaliações:</a:t>
            </a:r>
          </a:p>
          <a:p>
            <a:r>
              <a:rPr lang="pt-BR" sz="2000" smtClean="0"/>
              <a:t>1. Ênfase em conteúdos / habilidades que são objeto das avaliações.</a:t>
            </a:r>
          </a:p>
          <a:p>
            <a:r>
              <a:rPr lang="pt-BR" sz="2000" smtClean="0"/>
              <a:t>2. Organização de atividades em função dos descritores que orientam a organização das provas.</a:t>
            </a:r>
          </a:p>
          <a:p>
            <a:r>
              <a:rPr lang="pt-BR" sz="2000" smtClean="0"/>
              <a:t>3. Planejamento e organização de atividades didáticas visando a atender as matrizes das provas.</a:t>
            </a:r>
          </a:p>
          <a:p>
            <a:r>
              <a:rPr lang="pt-BR" sz="2000" smtClean="0"/>
              <a:t>4. Treinamento dos alunos para as provas, com a organização de simulados que focam as habilidades nelas exigidas.</a:t>
            </a:r>
          </a:p>
          <a:p>
            <a:r>
              <a:rPr lang="pt-BR" sz="2000" smtClean="0"/>
              <a:t>5. Elaboração de estratégias para estimular o envolvimento de pais e alunos na busca de melhores resultados.</a:t>
            </a:r>
          </a:p>
          <a:p>
            <a:pPr>
              <a:buFont typeface="Wingdings 2" pitchFamily="18" charset="2"/>
              <a:buNone/>
            </a:pPr>
            <a:endParaRPr lang="pt-BR" sz="2000" smtClean="0"/>
          </a:p>
          <a:p>
            <a:pPr>
              <a:buFont typeface="Wingdings 2" pitchFamily="18" charset="2"/>
              <a:buNone/>
            </a:pPr>
            <a:r>
              <a:rPr lang="pt-BR" sz="2000" b="1" smtClean="0"/>
              <a:t>b) Na mudança e reorientação do trabalho dos professores.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Avaliação, planejamento e currículo</a:t>
            </a:r>
          </a:p>
        </p:txBody>
      </p:sp>
      <p:sp>
        <p:nvSpPr>
          <p:cNvPr id="5017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 smtClean="0"/>
              <a:t>Planejamento anual de cada série e disciplina, baseado no currículo da rede.</a:t>
            </a:r>
          </a:p>
          <a:p>
            <a:endParaRPr lang="pt-BR" sz="2000" dirty="0" smtClean="0"/>
          </a:p>
          <a:p>
            <a:r>
              <a:rPr lang="pt-BR" sz="2000" dirty="0" smtClean="0"/>
              <a:t>Os professores planejam as aulas quinzenalmente e entregam este planejamento à Coordenação Pedagógica que lê o material e realiza devolutivas aos professores (neste planejamento devem ser previstos o trabalho com conteúdos e habilidades presentes nas avaliações externas).</a:t>
            </a:r>
          </a:p>
          <a:p>
            <a:endParaRPr lang="pt-BR" sz="2000" dirty="0" smtClean="0"/>
          </a:p>
          <a:p>
            <a:r>
              <a:rPr lang="pt-BR" sz="2000" dirty="0" smtClean="0"/>
              <a:t>A Coordenação Pedagógica realiza o acompanhamento do trabalho dos professores por meio do HTPC e por meio de entrevistas individuais, buscando auxiliá-los no trato com os alunos que apresentam maiores dificuldades de aprendizagem.</a:t>
            </a:r>
          </a:p>
          <a:p>
            <a:endParaRPr lang="pt-BR" sz="18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smtClean="0">
                <a:solidFill>
                  <a:schemeClr val="accent1"/>
                </a:solidFill>
              </a:rPr>
              <a:t>Os alunos com maiores dificuldades...</a:t>
            </a:r>
            <a:endParaRPr lang="pt-BR" sz="2800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/>
              <a:t>As escolas elaboram um mapeamento bimestral dos alunos com maiores dificuldades e, se for o caso, encaminham as crianças para </a:t>
            </a:r>
            <a:r>
              <a:rPr lang="pt-BR" sz="2000" dirty="0" smtClean="0"/>
              <a:t>especialistas.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O </a:t>
            </a:r>
            <a:r>
              <a:rPr lang="pt-BR" sz="2000" dirty="0"/>
              <a:t>acompanhamento dos alunos com NEE é conduzido individualmente e com metas específicas para cada criança</a:t>
            </a:r>
            <a:r>
              <a:rPr lang="pt-B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Há </a:t>
            </a:r>
            <a:r>
              <a:rPr lang="pt-BR" sz="2000" dirty="0"/>
              <a:t>suporte da SME que designa uma pessoa do Departamento de Educação Especial e uma professora itinerante para fazer o acompanhamento das crianças com NEE</a:t>
            </a:r>
            <a:r>
              <a:rPr lang="pt-B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As crianças passam por avaliações periódicas.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Preocupação em incorporar as crianças com NEE nos processos de Avaliações Externas.</a:t>
            </a:r>
            <a:endParaRPr lang="pt-BR" sz="20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ítulo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534400" cy="758825"/>
          </a:xfrm>
        </p:spPr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Possíveis implicações das avaliações externas para a gestão escolar – o que dizem os especialistas: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Organização das ações pedagógicas das escolas em função dos resultados obtidos nas  avaliações (federal, estadual e/ou municipais).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Risco de redução curricular;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Disputa entre redes e escolas em relação aos resultados obtidos </a:t>
            </a:r>
            <a:r>
              <a:rPr lang="pt-BR" sz="2000" i="1" dirty="0" smtClean="0"/>
              <a:t>(rankings</a:t>
            </a:r>
            <a:r>
              <a:rPr lang="pt-BR" sz="2000" dirty="0" smtClean="0"/>
              <a:t>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________________________________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dirty="0" smtClean="0"/>
              <a:t>- As ações pedagógicas das escolas da rede municipal de São Paulo ocorrem em função dos resultados obtidos nas avaliações?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dirty="0" smtClean="0"/>
              <a:t>- O currículo da rede municipal tem sido pautado pelas avaliações? Em que medida?</a:t>
            </a:r>
            <a:endParaRPr lang="pt-BR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ítulo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987425"/>
          </a:xfrm>
        </p:spPr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Contribuições das avaliações na visão dos Coordenadores Pedagógicos</a:t>
            </a:r>
            <a:endParaRPr lang="pt-BR" sz="2400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b="1" dirty="0" smtClean="0"/>
              <a:t>Identificou-se quatro grandes movimentos: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sz="20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Estímulo para a organização de um plano de ação, o qual reorienta o trabalho pedagógico e norteia o trabalho dos coordenadores para planejar ações, orientar professores e traçar metas.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endParaRPr lang="pt-BR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Função </a:t>
            </a:r>
            <a:r>
              <a:rPr lang="pt-BR" sz="2000" dirty="0"/>
              <a:t>diagnóstica da avaliação, pois ajuda a identificar: as dificuldades dos alunos, as dificuldades dos professores, as falhas no planejamento docente e no planejamento da escola.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Alguns estudos e pesquisas: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713788" cy="4781550"/>
          </a:xfrm>
        </p:spPr>
        <p:txBody>
          <a:bodyPr>
            <a:normAutofit fontScale="8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ARCAS, Paulo Henrique. </a:t>
            </a:r>
            <a:r>
              <a:rPr lang="pt-BR" sz="2400" b="1" dirty="0" smtClean="0"/>
              <a:t>Implicações da Progressão Continuada e do SARESP na Avaliação escolar: tensões, dilemas e tendências. </a:t>
            </a:r>
            <a:r>
              <a:rPr lang="pt-BR" sz="2400" dirty="0" smtClean="0"/>
              <a:t>Tese (Doutorado) - FEUSP, 2009.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1. Identificou preocupações dos Coordenadores Pedagógicos de uma dada Diretoria de Ensino “em promover práticas pedagógicas que procurem enfrentar as dificuldades diagnosticadas no </a:t>
            </a:r>
            <a:r>
              <a:rPr lang="pt-BR" sz="2400" dirty="0" err="1" smtClean="0"/>
              <a:t>Saresp</a:t>
            </a:r>
            <a:r>
              <a:rPr lang="pt-BR" sz="2400" dirty="0" smtClean="0"/>
              <a:t>” (p. 125)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2. Os Coordenadores Pedagógicos afirmaram utilizar os resultados do </a:t>
            </a:r>
            <a:r>
              <a:rPr lang="pt-BR" sz="2400" dirty="0" err="1" smtClean="0"/>
              <a:t>Saresp</a:t>
            </a:r>
            <a:r>
              <a:rPr lang="pt-BR" sz="2400" dirty="0" smtClean="0"/>
              <a:t> no planejamento (início do ano) e no </a:t>
            </a:r>
            <a:r>
              <a:rPr lang="pt-BR" sz="2400" dirty="0" err="1" smtClean="0"/>
              <a:t>replanejamento</a:t>
            </a:r>
            <a:r>
              <a:rPr lang="pt-BR" sz="2400" dirty="0" smtClean="0"/>
              <a:t> (início do segundo semestre letivo). (p. 91)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3. Os Coordenadores informaram que  os dados disponibilizados “[...] servem para orientar os professores na elaboração dos planos de ensino e de aula, identificando as dificuldades que os alunos apresentam e estruturando o trabalho pedagógico para minimizar as dificuldades detectadas por meio do SARESP [...]”. (p.91)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Contribuições das avaliações na visão dos Coordenadores Pedagógicos</a:t>
            </a:r>
            <a:endParaRPr lang="pt-BR" sz="2400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Monitoramento </a:t>
            </a:r>
            <a:r>
              <a:rPr lang="pt-BR" sz="2000" dirty="0"/>
              <a:t>da aprendizagem dos alunos, do trabalho dos professores, do coordenador e da escola</a:t>
            </a:r>
            <a:r>
              <a:rPr lang="pt-B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000" dirty="0" smtClean="0"/>
              <a:t>Motiva a atuação do corpo docente e do coordenador.</a:t>
            </a:r>
            <a:endParaRPr lang="pt-BR" sz="20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dirty="0" smtClean="0"/>
              <a:t>_________________________________________________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dirty="0" smtClean="0"/>
              <a:t>- A </a:t>
            </a:r>
            <a:r>
              <a:rPr lang="pt-BR" sz="2000" dirty="0"/>
              <a:t>utilização de dados provenientes das avaliações tem contribuído para a garantia da aprendizagem de todos?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0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000" dirty="0" smtClean="0"/>
              <a:t>- A </a:t>
            </a:r>
            <a:r>
              <a:rPr lang="pt-BR" sz="2000" dirty="0"/>
              <a:t>interpretação dos resultados das provas pode contribuir para o cumprimento desta finalidade educacional?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pt-BR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Dificuldades das avaliações na visão dos Coordenadores Pedagógicos</a:t>
            </a:r>
            <a:endParaRPr lang="pt-BR" sz="2400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De cunho </a:t>
            </a:r>
            <a:r>
              <a:rPr lang="pt-BR" b="1" dirty="0" err="1" smtClean="0"/>
              <a:t>atitudinal</a:t>
            </a:r>
            <a:r>
              <a:rPr lang="pt-BR" b="1" dirty="0" smtClean="0"/>
              <a:t>,</a:t>
            </a:r>
            <a:r>
              <a:rPr lang="pt-BR" dirty="0" smtClean="0"/>
              <a:t> entre as quais se incluem a resistência dos professores às avaliações, o desinteresse de alunos e professores e pouco envolvimento das famílias com o debate sobre as avaliações;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pt-BR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De cunho </a:t>
            </a:r>
            <a:r>
              <a:rPr lang="pt-BR" b="1" dirty="0" smtClean="0"/>
              <a:t>operacional</a:t>
            </a:r>
            <a:r>
              <a:rPr lang="pt-BR" dirty="0" smtClean="0"/>
              <a:t> para a organização da aplicação das provas e sua correção, bem como questões relativas à </a:t>
            </a:r>
            <a:r>
              <a:rPr lang="pt-BR" dirty="0" err="1" smtClean="0"/>
              <a:t>frequência</a:t>
            </a:r>
            <a:r>
              <a:rPr lang="pt-BR" dirty="0" smtClean="0"/>
              <a:t> dos alunos no dia da prova e o fato de o aluno evadido, segundo os respondentes, ser considerado faltante no cômputo geral.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smtClean="0">
                <a:solidFill>
                  <a:schemeClr val="accent1"/>
                </a:solidFill>
              </a:rPr>
              <a:t>Dificuldades das avaliações na visão dos Coordenadores Pedagógicos</a:t>
            </a:r>
            <a:endParaRPr lang="pt-BR" sz="2400" smtClean="0">
              <a:solidFill>
                <a:srgbClr val="7B9899"/>
              </a:solidFill>
            </a:endParaRPr>
          </a:p>
        </p:txBody>
      </p:sp>
      <p:sp>
        <p:nvSpPr>
          <p:cNvPr id="5632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b="1" smtClean="0"/>
              <a:t>Dificuldades de ordem técnica </a:t>
            </a:r>
            <a:r>
              <a:rPr lang="pt-BR" smtClean="0"/>
              <a:t>para combinar conteúdos propostos pela rede com os conteúdos das avaliações externas e a elaboração destas com um único parâmetro.</a:t>
            </a:r>
          </a:p>
          <a:p>
            <a:endParaRPr lang="pt-BR" smtClean="0"/>
          </a:p>
          <a:p>
            <a:r>
              <a:rPr lang="pt-BR" smtClean="0"/>
              <a:t>A não incorporação dos resultados como algo contínuo nos planejamentos e planos de aula, além do pouco envolvimento e mobilização dos professores, em algumas escolas.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solidFill>
                  <a:schemeClr val="accent1"/>
                </a:solidFill>
              </a:rPr>
              <a:t>Investimento da SME</a:t>
            </a:r>
          </a:p>
        </p:txBody>
      </p:sp>
      <p:sp>
        <p:nvSpPr>
          <p:cNvPr id="5734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mtClean="0"/>
              <a:t>Na estrutura das escolas (materiais, equipamentos).</a:t>
            </a:r>
          </a:p>
          <a:p>
            <a:endParaRPr lang="pt-BR" smtClean="0"/>
          </a:p>
          <a:p>
            <a:r>
              <a:rPr lang="pt-BR" smtClean="0"/>
              <a:t>Na interlocução entre o Setor de Avaliação e o Setor de Orientação Pedagógica no trato da avaliação e seus resultados junto aos profissionais da escola, em especial, na formação dos coordenadores.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O QUE PODE FAVORECER O USO DA AVALIAÇÃO EXTERNA POR PARTE DAS ESCOLAS 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27175"/>
            <a:ext cx="8786813" cy="4830763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sym typeface="Wingdings" pitchFamily="2" charset="2"/>
              </a:rPr>
              <a:t> Garantia de espaços específicos para a discussão a respeito das avaliações externas e seus resultados (matriz de referência, descritores, escala de proficiência, níveis de desempenho).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dirty="0" smtClean="0"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>
                <a:sym typeface="Wingdings" pitchFamily="2" charset="2"/>
              </a:rPr>
              <a:t> Articulação dos resultados das avaliação externas com o projeto pedagógico da escola.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dirty="0" smtClean="0"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/>
              <a:t> Mapeamento e conhecimento dos eventuais usos da avaliação e dos seus resultados por parte dos professores de sua escola.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/>
              <a:t>Estabelecimento de metas internas propostas e elaboradas pela própria unidade escolar.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/>
              <a:t>A interpretação dos dados deve favorecer o aperfeiçoamento do trabalho realizado e planejado.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endParaRPr lang="pt-BR" sz="1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è"/>
              <a:defRPr/>
            </a:pPr>
            <a:r>
              <a:rPr lang="pt-BR" sz="1800" dirty="0" smtClean="0"/>
              <a:t>Desenvolvimento de ações conjuntas entre professores e gestores escolares no intuito de encorajar a troca de informações e experiências entre os diferentes docentes da escola.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smtClean="0">
                <a:solidFill>
                  <a:schemeClr val="accent1"/>
                </a:solidFill>
              </a:rPr>
              <a:t>Proposta de Atividade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800" b="1" dirty="0" smtClean="0">
                <a:cs typeface="Arial" pitchFamily="34" charset="0"/>
                <a:sym typeface="Wingdings" pitchFamily="2" charset="2"/>
              </a:rPr>
              <a:t>Divisão dos participantes em grupos: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2800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2800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800" dirty="0" smtClean="0">
                <a:cs typeface="Arial" pitchFamily="34" charset="0"/>
                <a:sym typeface="Wingdings" pitchFamily="2" charset="2"/>
              </a:rPr>
              <a:t>Grupo A – apresenta uma reflexão sobre os usos das avaliações.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2800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800" dirty="0" smtClean="0">
                <a:cs typeface="Arial" pitchFamily="34" charset="0"/>
                <a:sym typeface="Wingdings" pitchFamily="2" charset="2"/>
              </a:rPr>
              <a:t>Grupo B – comenta a reflexão do Grupo A.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2000" dirty="0" smtClean="0">
              <a:cs typeface="Arial" pitchFamily="34" charset="0"/>
              <a:sym typeface="Wingdings" pitchFamily="2" charset="2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pt-BR" sz="1800" b="1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smtClean="0">
                <a:solidFill>
                  <a:schemeClr val="accent1"/>
                </a:solidFill>
              </a:rPr>
              <a:t>Blocos de Usos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Bloco 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Bloco 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Critério para a formação de grupos de alunos.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Exposição dos resultados aos pais e alunos.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Elaboração de Plano de ação escolar.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Cobrança / reconhecimento interno à escola.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err="1" smtClean="0">
                          <a:cs typeface="Arial" pitchFamily="34" charset="0"/>
                          <a:sym typeface="Wingdings" pitchFamily="2" charset="2"/>
                        </a:rPr>
                        <a:t>Auto-avaliação</a:t>
                      </a: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 do trabalho do professor.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Formação Continuada de professores.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>
                          <a:cs typeface="Arial" pitchFamily="34" charset="0"/>
                          <a:sym typeface="Wingdings" pitchFamily="2" charset="2"/>
                        </a:rPr>
                        <a:t>Realização</a:t>
                      </a:r>
                      <a:r>
                        <a:rPr lang="pt-BR" sz="1800" baseline="0" dirty="0" smtClean="0">
                          <a:cs typeface="Arial" pitchFamily="34" charset="0"/>
                          <a:sym typeface="Wingdings" pitchFamily="2" charset="2"/>
                        </a:rPr>
                        <a:t> de Provas Simuladas.</a:t>
                      </a:r>
                      <a:endParaRPr lang="pt-BR" sz="1800" dirty="0" smtClean="0"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sz="1800" dirty="0" smtClean="0"/>
                        <a:t>Organização de atividades em função dos descritores que orientam a organização das provas.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è"/>
                        <a:tabLst/>
                        <a:defRPr/>
                      </a:pPr>
                      <a:r>
                        <a:rPr lang="pt-BR" sz="1800" dirty="0" smtClean="0"/>
                        <a:t>Planejamento e organização de atividades didáticas visando a atender as matrizes das provas.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dirty="0" smtClean="0"/>
                        <a:t>Reflexão sobre a prática pedagógica.</a:t>
                      </a:r>
                    </a:p>
                    <a:p>
                      <a:pPr algn="just">
                        <a:buFont typeface="Wingdings"/>
                        <a:buChar char="è"/>
                      </a:pPr>
                      <a:r>
                        <a:rPr lang="pt-BR" dirty="0" smtClean="0"/>
                        <a:t>Reorientação do Projeto Pedagógico da Escola.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Alguns estudos e pesquisas: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WERLE, Flávia </a:t>
            </a:r>
            <a:r>
              <a:rPr lang="pt-BR" sz="2400" dirty="0" err="1" smtClean="0"/>
              <a:t>Obino</a:t>
            </a:r>
            <a:r>
              <a:rPr lang="pt-BR" sz="2400" dirty="0" smtClean="0"/>
              <a:t> Corrêa. </a:t>
            </a:r>
            <a:r>
              <a:rPr lang="pt-BR" sz="2400" b="1" dirty="0" smtClean="0"/>
              <a:t>Avaliação em larga escala: foco na escola.</a:t>
            </a:r>
            <a:r>
              <a:rPr lang="pt-BR" sz="2400" dirty="0" smtClean="0"/>
              <a:t> 1ª Ed. Brasília: Líber Livro, 2010.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457200" indent="-45720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pt-BR" sz="2400" dirty="0" smtClean="0"/>
              <a:t>Relatos de experiências de municípios  (RS) que têm utilizado as avaliações externas e seus resultados de forma mais participada e com vistas ao fortalecimento da gestão democrática das escolas; </a:t>
            </a:r>
          </a:p>
          <a:p>
            <a:pPr marL="457200" indent="-457200" algn="just" fontAlgn="auto">
              <a:spcAft>
                <a:spcPts val="0"/>
              </a:spcAft>
              <a:buFont typeface="Wingdings 2"/>
              <a:buAutoNum type="arabicPeriod"/>
              <a:defRPr/>
            </a:pPr>
            <a:endParaRPr lang="pt-BR" sz="2400" dirty="0" smtClean="0"/>
          </a:p>
          <a:p>
            <a:pPr marL="457200" indent="-457200" algn="just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pt-BR" sz="2400" dirty="0" smtClean="0"/>
              <a:t>Artigo sobre usos possíveis dos materiais e resultados das avaliações pelo Coordenador Pedagógico, seja na articulação do trabalho pedagógico, seja revendo documentos pedagógicos da escola, como por exemplo, o regimento e o PP.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smtClean="0">
                <a:solidFill>
                  <a:schemeClr val="accent1"/>
                </a:solidFill>
              </a:rPr>
              <a:t>Alguns estudos e pesquisas:</a:t>
            </a:r>
            <a:endParaRPr lang="pt-BR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SILVA, Maria Juliana de Almeida e. </a:t>
            </a:r>
            <a:r>
              <a:rPr lang="pt-BR" sz="2400" b="1" dirty="0" smtClean="0"/>
              <a:t>Regulação Educativa: o uso de resultados de proficiência de avaliações do PROEB por diretores escolares em Minas Gerais</a:t>
            </a:r>
            <a:r>
              <a:rPr lang="pt-BR" sz="2400" dirty="0" smtClean="0"/>
              <a:t>. Tese de Doutorado – UFMG, 2011.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/>
              <a:t>Os dados coletados evidenciaram de forma geral que: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 “[...] os diretores não percebem as avaliações como algo externo à escola, ou que cause transtorno e incômodos. (p. 186)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“[...] considerarem a avaliação como um importante diagnóstico para auxiliar a escola. (p. 186)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“[...] acreditam que a avaliação é um instrumento que agrega em si outras intencionalidades veladas,  que não se resumem a avaliar o aluno.” (p. 186)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solidFill>
                  <a:schemeClr val="accent1"/>
                </a:solidFill>
              </a:rPr>
              <a:t>Alguns estudos e pesquisas:</a:t>
            </a:r>
            <a:endParaRPr lang="pt-BR" smtClean="0">
              <a:solidFill>
                <a:srgbClr val="7B98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OVANDO, </a:t>
            </a:r>
            <a:r>
              <a:rPr lang="pt-BR" sz="2400" dirty="0" err="1" smtClean="0"/>
              <a:t>Nataly</a:t>
            </a:r>
            <a:r>
              <a:rPr lang="pt-BR" sz="2400" dirty="0" smtClean="0"/>
              <a:t> Gomes. </a:t>
            </a:r>
            <a:r>
              <a:rPr lang="pt-BR" sz="2400" b="1" dirty="0" smtClean="0"/>
              <a:t>A avaliação na política educacional de municípios sul-mato-grossenses. </a:t>
            </a:r>
            <a:r>
              <a:rPr lang="pt-BR" sz="2400" dirty="0" smtClean="0"/>
              <a:t>Dissertação (Mestrado) - UFGD, 2011.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4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1. Ao realizar pesquisa em 10 municípios sul-mato-grossenses, entre os anos de 2009 e 2010, localizou quatro em que haviam iniciativas próprias de avaliação;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2. Encontrou experiências com maior participação dos docentes na elaboração e aplicação das provas; investimento na formação dos professores para lidar com as avaliações; e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/>
              <a:t>3. Redes com menor participação docente na consecução das provas e uso dos resultados para  monitorar o trabalho de professores e das escolas.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smtClean="0">
                <a:solidFill>
                  <a:schemeClr val="accent1"/>
                </a:solidFill>
              </a:rPr>
              <a:t>Usos das avaliações e seus 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pt-B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/>
              <a:t>Uso por instâncias centrais e intermediárias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pt-B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/>
              <a:t>Uso pela escola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5767388"/>
            <a:ext cx="29638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smtClean="0">
                <a:solidFill>
                  <a:schemeClr val="accent1"/>
                </a:solidFill>
              </a:rPr>
              <a:t>USOS DA AVALIAÇÃO EXTERNA POR EQUIPES GESTORAS E PROFISSIONAIS DOCENTES </a:t>
            </a:r>
            <a:endParaRPr lang="pt-BR" sz="2000" smtClean="0">
              <a:solidFill>
                <a:schemeClr val="accent1"/>
              </a:solidFill>
            </a:endParaRPr>
          </a:p>
        </p:txBody>
      </p:sp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642938" y="1404938"/>
            <a:ext cx="777716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200" b="1" u="sng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			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EQUIPE: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Pesquisadores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Vandré Gomes da Silva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Nelson Antonio Simão 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Gimenes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Gabriela Miranda 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Moriconi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Paula </a:t>
            </a: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Louzano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(pesquisadora associada)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Bolsistas de Pesquisa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Lisandra Marisa Príncipe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Luciana França Leme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Consultoria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Bernardete</a:t>
            </a: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 Angelina Gatti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Patrícia Mota Guedes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	    					</a:t>
            </a:r>
            <a:endParaRPr lang="pt-BR" sz="1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5715000"/>
            <a:ext cx="142081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1238</TotalTime>
  <Words>3086</Words>
  <Application>Microsoft Office PowerPoint</Application>
  <PresentationFormat>Apresentação na tela (4:3)</PresentationFormat>
  <Paragraphs>447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7" baseType="lpstr">
      <vt:lpstr>Cívico</vt:lpstr>
      <vt:lpstr>AS AVALIAÇÕES EXTERNAS E SEUS RESULTADOS</vt:lpstr>
      <vt:lpstr>Propósitos </vt:lpstr>
      <vt:lpstr>CONTEXTO DAS POLÍTICAS DE AVALIAÇÃO NO BRASIL</vt:lpstr>
      <vt:lpstr>Alguns estudos e pesquisas:</vt:lpstr>
      <vt:lpstr>Alguns estudos e pesquisas:</vt:lpstr>
      <vt:lpstr>Alguns estudos e pesquisas:</vt:lpstr>
      <vt:lpstr>Alguns estudos e pesquisas:</vt:lpstr>
      <vt:lpstr>Usos das avaliações e seus resultados</vt:lpstr>
      <vt:lpstr>USOS DA AVALIAÇÃO EXTERNA POR EQUIPES GESTORAS E PROFISSIONAIS DOCENTES </vt:lpstr>
      <vt:lpstr>OBJETIVO DA PESQUISA</vt:lpstr>
      <vt:lpstr>METODOLOGIA</vt:lpstr>
      <vt:lpstr>METODOLOGIA</vt:lpstr>
      <vt:lpstr>CLASSIFICAÇÃO DOS  USOS DA AVALIAÇÃO</vt:lpstr>
      <vt:lpstr>EQUIPES CENTRAIS E INTERMEDIÁRIAS</vt:lpstr>
      <vt:lpstr>EQUIPES CENTRAIS E INTERMEDIÁRIAS</vt:lpstr>
      <vt:lpstr>USOS PELA SECRETARIA</vt:lpstr>
      <vt:lpstr>USOS PELA SECRETARIA</vt:lpstr>
      <vt:lpstr>ESCOLAS</vt:lpstr>
      <vt:lpstr>ESCOLAS</vt:lpstr>
      <vt:lpstr>REALIZAÇÃO DE PROVAS SIMULADAS</vt:lpstr>
      <vt:lpstr>DISCUSSÃO SOBRE OS SIMULADOS</vt:lpstr>
      <vt:lpstr>ALTERAÇÕES NA CONCEPÇÃO / FORMA DE AVALIAÇÃO DA APRENDIZAGEM REALIZADAS PELOS PROFESSORES</vt:lpstr>
      <vt:lpstr>PLANEJAMENTO DE ATIVIDADES DE ACORDO COM OS DESCRITORES OU MATRIZ DE REFERÊNCIA  DA AVALIAÇÃO EXTERNA</vt:lpstr>
      <vt:lpstr>ANÁLISE DOS RESULTADOS DA AVALIAÇÃO  (PRÉ-CONDIÇÃO)</vt:lpstr>
      <vt:lpstr>DIVERSIFICAÇÃO E/OU INTENSIFICAÇÃO DE ATIVIDADES PEDAGÓGICAS</vt:lpstr>
      <vt:lpstr>Uso dos resultados por Coordenadores Pedagógicos</vt:lpstr>
      <vt:lpstr>Objetivo da Pesquisa:</vt:lpstr>
      <vt:lpstr>A escolha do Coordenador Pedagógico:</vt:lpstr>
      <vt:lpstr>Características do município quanto às avaliações:</vt:lpstr>
      <vt:lpstr>Os Coordenadores...</vt:lpstr>
      <vt:lpstr>IDEB obtido:</vt:lpstr>
      <vt:lpstr>Universo da Pesquisa</vt:lpstr>
      <vt:lpstr>Maior uso da AMDA</vt:lpstr>
      <vt:lpstr>Usos da avaliação e seus resultados pelos Coordenadores Pedagógicos</vt:lpstr>
      <vt:lpstr>Uso dos resultados das avaliações pela escola, na visão dos Coordenadores</vt:lpstr>
      <vt:lpstr>Avaliação, planejamento e currículo</vt:lpstr>
      <vt:lpstr>Os alunos com maiores dificuldades...</vt:lpstr>
      <vt:lpstr>Possíveis implicações das avaliações externas para a gestão escolar – o que dizem os especialistas:</vt:lpstr>
      <vt:lpstr>Contribuições das avaliações na visão dos Coordenadores Pedagógicos</vt:lpstr>
      <vt:lpstr>Contribuições das avaliações na visão dos Coordenadores Pedagógicos</vt:lpstr>
      <vt:lpstr>Dificuldades das avaliações na visão dos Coordenadores Pedagógicos</vt:lpstr>
      <vt:lpstr>Dificuldades das avaliações na visão dos Coordenadores Pedagógicos</vt:lpstr>
      <vt:lpstr>Investimento da SME</vt:lpstr>
      <vt:lpstr>O QUE PODE FAVORECER O USO DA AVALIAÇÃO EXTERNA POR PARTE DAS ESCOLAS ?</vt:lpstr>
      <vt:lpstr>Proposta de Atividade</vt:lpstr>
      <vt:lpstr>Blocos de Usos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AVALIAÇÕES EXTERNAS E SEUS RESULTADOS</dc:title>
  <dc:creator>ngimenes</dc:creator>
  <cp:lastModifiedBy>XXXXX</cp:lastModifiedBy>
  <cp:revision>132</cp:revision>
  <dcterms:created xsi:type="dcterms:W3CDTF">2012-10-30T16:41:23Z</dcterms:created>
  <dcterms:modified xsi:type="dcterms:W3CDTF">2012-11-07T23:39:28Z</dcterms:modified>
</cp:coreProperties>
</file>