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Default Extension="gif" ContentType="image/gif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5" r:id="rId2"/>
    <p:sldId id="309" r:id="rId3"/>
    <p:sldId id="310" r:id="rId4"/>
    <p:sldId id="341" r:id="rId5"/>
    <p:sldId id="296" r:id="rId6"/>
    <p:sldId id="342" r:id="rId7"/>
    <p:sldId id="297" r:id="rId8"/>
    <p:sldId id="298" r:id="rId9"/>
    <p:sldId id="299" r:id="rId10"/>
    <p:sldId id="300" r:id="rId11"/>
    <p:sldId id="301" r:id="rId12"/>
    <p:sldId id="302" r:id="rId13"/>
    <p:sldId id="303" r:id="rId14"/>
    <p:sldId id="304" r:id="rId15"/>
    <p:sldId id="305" r:id="rId16"/>
    <p:sldId id="306" r:id="rId17"/>
    <p:sldId id="307" r:id="rId18"/>
    <p:sldId id="326" r:id="rId19"/>
    <p:sldId id="311" r:id="rId20"/>
    <p:sldId id="312" r:id="rId21"/>
    <p:sldId id="318" r:id="rId22"/>
    <p:sldId id="313" r:id="rId23"/>
    <p:sldId id="314" r:id="rId24"/>
    <p:sldId id="315" r:id="rId25"/>
    <p:sldId id="316" r:id="rId26"/>
    <p:sldId id="317" r:id="rId27"/>
    <p:sldId id="319" r:id="rId28"/>
    <p:sldId id="320" r:id="rId29"/>
    <p:sldId id="321" r:id="rId30"/>
    <p:sldId id="322" r:id="rId31"/>
    <p:sldId id="323" r:id="rId32"/>
    <p:sldId id="324" r:id="rId33"/>
    <p:sldId id="328" r:id="rId34"/>
    <p:sldId id="256" r:id="rId35"/>
    <p:sldId id="257" r:id="rId36"/>
    <p:sldId id="258" r:id="rId37"/>
    <p:sldId id="259" r:id="rId38"/>
    <p:sldId id="260" r:id="rId39"/>
    <p:sldId id="261" r:id="rId40"/>
    <p:sldId id="264" r:id="rId41"/>
    <p:sldId id="327" r:id="rId42"/>
    <p:sldId id="293" r:id="rId43"/>
    <p:sldId id="262" r:id="rId44"/>
    <p:sldId id="263" r:id="rId45"/>
    <p:sldId id="265" r:id="rId46"/>
    <p:sldId id="266" r:id="rId47"/>
    <p:sldId id="267" r:id="rId48"/>
    <p:sldId id="268" r:id="rId49"/>
    <p:sldId id="273" r:id="rId50"/>
    <p:sldId id="274" r:id="rId51"/>
    <p:sldId id="329" r:id="rId52"/>
    <p:sldId id="330" r:id="rId53"/>
    <p:sldId id="331" r:id="rId54"/>
    <p:sldId id="332" r:id="rId55"/>
    <p:sldId id="333" r:id="rId56"/>
    <p:sldId id="334" r:id="rId57"/>
    <p:sldId id="335" r:id="rId58"/>
    <p:sldId id="338" r:id="rId59"/>
    <p:sldId id="339" r:id="rId60"/>
    <p:sldId id="337" r:id="rId61"/>
    <p:sldId id="340" r:id="rId62"/>
    <p:sldId id="343" r:id="rId63"/>
    <p:sldId id="294" r:id="rId6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F1AC9D-A2C3-4230-9B10-C5E7A6920340}" type="doc">
      <dgm:prSet loTypeId="urn:microsoft.com/office/officeart/2005/8/layout/radial3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26E1C935-DB2B-4057-8976-18D9D46B5556}">
      <dgm:prSet phldrT="[Texto]" custT="1"/>
      <dgm:spPr/>
      <dgm:t>
        <a:bodyPr/>
        <a:lstStyle/>
        <a:p>
          <a:r>
            <a:rPr lang="pt-BR" sz="4400" dirty="0" smtClean="0"/>
            <a:t>Qualidade</a:t>
          </a:r>
          <a:endParaRPr lang="pt-BR" sz="4400" dirty="0"/>
        </a:p>
      </dgm:t>
    </dgm:pt>
    <dgm:pt modelId="{FCA056FE-77A2-46C3-98B2-42819090CC70}" type="parTrans" cxnId="{23978247-B871-43CC-BCE5-4FEE2FA6C666}">
      <dgm:prSet/>
      <dgm:spPr/>
      <dgm:t>
        <a:bodyPr/>
        <a:lstStyle/>
        <a:p>
          <a:endParaRPr lang="pt-BR" sz="2800"/>
        </a:p>
      </dgm:t>
    </dgm:pt>
    <dgm:pt modelId="{C21B4A20-D78A-4542-B1C6-93CDF2250443}" type="sibTrans" cxnId="{23978247-B871-43CC-BCE5-4FEE2FA6C666}">
      <dgm:prSet/>
      <dgm:spPr/>
      <dgm:t>
        <a:bodyPr/>
        <a:lstStyle/>
        <a:p>
          <a:endParaRPr lang="pt-BR" sz="2800"/>
        </a:p>
      </dgm:t>
    </dgm:pt>
    <dgm:pt modelId="{C42D17AC-00D0-42A2-B6EC-61DA2E139230}">
      <dgm:prSet phldrT="[Texto]" custT="1"/>
      <dgm:spPr/>
      <dgm:t>
        <a:bodyPr/>
        <a:lstStyle/>
        <a:p>
          <a:r>
            <a:rPr lang="pt-BR" sz="1800" dirty="0" smtClean="0"/>
            <a:t>Acesso igualitário</a:t>
          </a:r>
          <a:endParaRPr lang="pt-BR" sz="1800" dirty="0"/>
        </a:p>
      </dgm:t>
    </dgm:pt>
    <dgm:pt modelId="{3ECC6B75-A58A-44CA-8571-B230F529801C}" type="parTrans" cxnId="{1766AF96-A308-45D1-B739-63D1CA795B52}">
      <dgm:prSet/>
      <dgm:spPr/>
      <dgm:t>
        <a:bodyPr/>
        <a:lstStyle/>
        <a:p>
          <a:endParaRPr lang="pt-BR" sz="2800"/>
        </a:p>
      </dgm:t>
    </dgm:pt>
    <dgm:pt modelId="{B1DCD0C4-07A6-4C64-9089-71639CF10457}" type="sibTrans" cxnId="{1766AF96-A308-45D1-B739-63D1CA795B52}">
      <dgm:prSet/>
      <dgm:spPr/>
      <dgm:t>
        <a:bodyPr/>
        <a:lstStyle/>
        <a:p>
          <a:endParaRPr lang="pt-BR" sz="2800"/>
        </a:p>
      </dgm:t>
    </dgm:pt>
    <dgm:pt modelId="{8B811C9E-C95F-4DAB-884A-5092369F3E5C}">
      <dgm:prSet phldrT="[Texto]" custT="1"/>
      <dgm:spPr/>
      <dgm:t>
        <a:bodyPr/>
        <a:lstStyle/>
        <a:p>
          <a:r>
            <a:rPr lang="pt-BR" sz="1800" dirty="0" smtClean="0"/>
            <a:t>Permanência com aprendizagem</a:t>
          </a:r>
          <a:endParaRPr lang="pt-BR" sz="1800" dirty="0"/>
        </a:p>
      </dgm:t>
    </dgm:pt>
    <dgm:pt modelId="{E0C14AE2-43A4-4013-A478-D6361272C23C}" type="parTrans" cxnId="{B04F66E2-3C4C-4561-8FEF-AEB4AD98D3BB}">
      <dgm:prSet/>
      <dgm:spPr/>
      <dgm:t>
        <a:bodyPr/>
        <a:lstStyle/>
        <a:p>
          <a:endParaRPr lang="pt-BR" sz="2800"/>
        </a:p>
      </dgm:t>
    </dgm:pt>
    <dgm:pt modelId="{268E023F-10D3-43BA-B3B6-60898F1E24AF}" type="sibTrans" cxnId="{B04F66E2-3C4C-4561-8FEF-AEB4AD98D3BB}">
      <dgm:prSet/>
      <dgm:spPr/>
      <dgm:t>
        <a:bodyPr/>
        <a:lstStyle/>
        <a:p>
          <a:endParaRPr lang="pt-BR" sz="2800"/>
        </a:p>
      </dgm:t>
    </dgm:pt>
    <dgm:pt modelId="{836FCFCE-C51B-4F53-9328-0EE0D00A2F39}">
      <dgm:prSet phldrT="[Texto]" custT="1"/>
      <dgm:spPr/>
      <dgm:t>
        <a:bodyPr/>
        <a:lstStyle/>
        <a:p>
          <a:r>
            <a:rPr lang="pt-BR" sz="1800" dirty="0" smtClean="0"/>
            <a:t>Gestão democrática</a:t>
          </a:r>
          <a:endParaRPr lang="pt-BR" sz="1800" dirty="0"/>
        </a:p>
      </dgm:t>
    </dgm:pt>
    <dgm:pt modelId="{202E6C76-2796-40DB-9468-E1174B87E944}" type="parTrans" cxnId="{6E09A8FC-C8C2-40A8-A0DB-A60E4248AED8}">
      <dgm:prSet/>
      <dgm:spPr/>
      <dgm:t>
        <a:bodyPr/>
        <a:lstStyle/>
        <a:p>
          <a:endParaRPr lang="pt-BR" sz="2800"/>
        </a:p>
      </dgm:t>
    </dgm:pt>
    <dgm:pt modelId="{FB9D6F5D-C71E-4232-B234-D7DC8DC98B7E}" type="sibTrans" cxnId="{6E09A8FC-C8C2-40A8-A0DB-A60E4248AED8}">
      <dgm:prSet/>
      <dgm:spPr/>
      <dgm:t>
        <a:bodyPr/>
        <a:lstStyle/>
        <a:p>
          <a:endParaRPr lang="pt-BR" sz="2800"/>
        </a:p>
      </dgm:t>
    </dgm:pt>
    <dgm:pt modelId="{94C504A7-55E2-4718-AA26-BE240260AA12}">
      <dgm:prSet phldrT="[Texto]" custT="1"/>
      <dgm:spPr/>
      <dgm:t>
        <a:bodyPr/>
        <a:lstStyle/>
        <a:p>
          <a:r>
            <a:rPr lang="pt-BR" sz="1800" dirty="0" smtClean="0"/>
            <a:t>Currículo </a:t>
          </a:r>
          <a:r>
            <a:rPr lang="pt-BR" sz="1800" dirty="0" err="1" smtClean="0"/>
            <a:t>emancipatório</a:t>
          </a:r>
          <a:endParaRPr lang="pt-BR" sz="1800" dirty="0"/>
        </a:p>
      </dgm:t>
    </dgm:pt>
    <dgm:pt modelId="{6CDDAF30-9BE9-4EA7-9A92-CD6C7CE42933}" type="parTrans" cxnId="{C8C4FF00-90A5-492D-B6EA-F9D61809D449}">
      <dgm:prSet/>
      <dgm:spPr/>
      <dgm:t>
        <a:bodyPr/>
        <a:lstStyle/>
        <a:p>
          <a:endParaRPr lang="pt-BR" sz="2800"/>
        </a:p>
      </dgm:t>
    </dgm:pt>
    <dgm:pt modelId="{2408667F-4BAD-438A-B6DF-AEA228434D58}" type="sibTrans" cxnId="{C8C4FF00-90A5-492D-B6EA-F9D61809D449}">
      <dgm:prSet/>
      <dgm:spPr/>
      <dgm:t>
        <a:bodyPr/>
        <a:lstStyle/>
        <a:p>
          <a:endParaRPr lang="pt-BR" sz="2800"/>
        </a:p>
      </dgm:t>
    </dgm:pt>
    <dgm:pt modelId="{55E1E1F5-1C78-438A-8E61-940E438A323D}" type="pres">
      <dgm:prSet presAssocID="{8DF1AC9D-A2C3-4230-9B10-C5E7A6920340}" presName="composite" presStyleCnt="0">
        <dgm:presLayoutVars>
          <dgm:chMax val="1"/>
          <dgm:dir/>
          <dgm:resizeHandles val="exact"/>
        </dgm:presLayoutVars>
      </dgm:prSet>
      <dgm:spPr/>
    </dgm:pt>
    <dgm:pt modelId="{4FBE2683-E8C3-476C-AC27-264BE0E8F318}" type="pres">
      <dgm:prSet presAssocID="{8DF1AC9D-A2C3-4230-9B10-C5E7A6920340}" presName="radial" presStyleCnt="0">
        <dgm:presLayoutVars>
          <dgm:animLvl val="ctr"/>
        </dgm:presLayoutVars>
      </dgm:prSet>
      <dgm:spPr/>
    </dgm:pt>
    <dgm:pt modelId="{8097B553-3607-4DFC-A177-AC1BDE3EEB1F}" type="pres">
      <dgm:prSet presAssocID="{26E1C935-DB2B-4057-8976-18D9D46B5556}" presName="centerShape" presStyleLbl="vennNode1" presStyleIdx="0" presStyleCnt="5" custScaleX="141657" custScaleY="136302"/>
      <dgm:spPr/>
      <dgm:t>
        <a:bodyPr/>
        <a:lstStyle/>
        <a:p>
          <a:endParaRPr lang="pt-BR"/>
        </a:p>
      </dgm:t>
    </dgm:pt>
    <dgm:pt modelId="{63756795-17F5-4E4C-8265-C0CFD88D42BE}" type="pres">
      <dgm:prSet presAssocID="{C42D17AC-00D0-42A2-B6EC-61DA2E139230}" presName="node" presStyleLbl="vennNode1" presStyleIdx="1" presStyleCnt="5" custScaleX="158852" custScaleY="149859" custRadScaleRad="113618" custRadScaleInc="2043">
        <dgm:presLayoutVars>
          <dgm:bulletEnabled val="1"/>
        </dgm:presLayoutVars>
      </dgm:prSet>
      <dgm:spPr/>
    </dgm:pt>
    <dgm:pt modelId="{27409A88-0BA9-4D8F-8E85-AC61523C5E17}" type="pres">
      <dgm:prSet presAssocID="{8B811C9E-C95F-4DAB-884A-5092369F3E5C}" presName="node" presStyleLbl="vennNode1" presStyleIdx="2" presStyleCnt="5" custScaleX="174697" custScaleY="150749" custRadScaleRad="155152" custRadScaleInc="-2156">
        <dgm:presLayoutVars>
          <dgm:bulletEnabled val="1"/>
        </dgm:presLayoutVars>
      </dgm:prSet>
      <dgm:spPr/>
    </dgm:pt>
    <dgm:pt modelId="{A530F30E-6784-4FC2-B600-1280705148DA}" type="pres">
      <dgm:prSet presAssocID="{836FCFCE-C51B-4F53-9328-0EE0D00A2F39}" presName="node" presStyleLbl="vennNode1" presStyleIdx="3" presStyleCnt="5" custScaleX="175147" custScaleY="144118" custRadScaleRad="109262" custRadScaleInc="-8211">
        <dgm:presLayoutVars>
          <dgm:bulletEnabled val="1"/>
        </dgm:presLayoutVars>
      </dgm:prSet>
      <dgm:spPr/>
    </dgm:pt>
    <dgm:pt modelId="{92AC22A3-D284-4609-9BE1-413590F396CF}" type="pres">
      <dgm:prSet presAssocID="{94C504A7-55E2-4718-AA26-BE240260AA12}" presName="node" presStyleLbl="vennNode1" presStyleIdx="4" presStyleCnt="5" custScaleX="197211" custScaleY="132411" custRadScaleRad="151879" custRadScaleInc="-68">
        <dgm:presLayoutVars>
          <dgm:bulletEnabled val="1"/>
        </dgm:presLayoutVars>
      </dgm:prSet>
      <dgm:spPr/>
    </dgm:pt>
  </dgm:ptLst>
  <dgm:cxnLst>
    <dgm:cxn modelId="{61989BAB-F614-47C8-94E3-23FB3F773EC3}" type="presOf" srcId="{26E1C935-DB2B-4057-8976-18D9D46B5556}" destId="{8097B553-3607-4DFC-A177-AC1BDE3EEB1F}" srcOrd="0" destOrd="0" presId="urn:microsoft.com/office/officeart/2005/8/layout/radial3"/>
    <dgm:cxn modelId="{4BA17514-86B3-4B46-8670-E988857F3626}" type="presOf" srcId="{94C504A7-55E2-4718-AA26-BE240260AA12}" destId="{92AC22A3-D284-4609-9BE1-413590F396CF}" srcOrd="0" destOrd="0" presId="urn:microsoft.com/office/officeart/2005/8/layout/radial3"/>
    <dgm:cxn modelId="{23978247-B871-43CC-BCE5-4FEE2FA6C666}" srcId="{8DF1AC9D-A2C3-4230-9B10-C5E7A6920340}" destId="{26E1C935-DB2B-4057-8976-18D9D46B5556}" srcOrd="0" destOrd="0" parTransId="{FCA056FE-77A2-46C3-98B2-42819090CC70}" sibTransId="{C21B4A20-D78A-4542-B1C6-93CDF2250443}"/>
    <dgm:cxn modelId="{1766AF96-A308-45D1-B739-63D1CA795B52}" srcId="{26E1C935-DB2B-4057-8976-18D9D46B5556}" destId="{C42D17AC-00D0-42A2-B6EC-61DA2E139230}" srcOrd="0" destOrd="0" parTransId="{3ECC6B75-A58A-44CA-8571-B230F529801C}" sibTransId="{B1DCD0C4-07A6-4C64-9089-71639CF10457}"/>
    <dgm:cxn modelId="{A28B656A-78A0-4F53-927D-E91C02508A7E}" type="presOf" srcId="{836FCFCE-C51B-4F53-9328-0EE0D00A2F39}" destId="{A530F30E-6784-4FC2-B600-1280705148DA}" srcOrd="0" destOrd="0" presId="urn:microsoft.com/office/officeart/2005/8/layout/radial3"/>
    <dgm:cxn modelId="{3D1FDFDC-C8D5-4F62-B0DD-4CACA7C75B09}" type="presOf" srcId="{C42D17AC-00D0-42A2-B6EC-61DA2E139230}" destId="{63756795-17F5-4E4C-8265-C0CFD88D42BE}" srcOrd="0" destOrd="0" presId="urn:microsoft.com/office/officeart/2005/8/layout/radial3"/>
    <dgm:cxn modelId="{6E09A8FC-C8C2-40A8-A0DB-A60E4248AED8}" srcId="{26E1C935-DB2B-4057-8976-18D9D46B5556}" destId="{836FCFCE-C51B-4F53-9328-0EE0D00A2F39}" srcOrd="2" destOrd="0" parTransId="{202E6C76-2796-40DB-9468-E1174B87E944}" sibTransId="{FB9D6F5D-C71E-4232-B234-D7DC8DC98B7E}"/>
    <dgm:cxn modelId="{76490626-966C-4468-A430-9480CF670744}" type="presOf" srcId="{8B811C9E-C95F-4DAB-884A-5092369F3E5C}" destId="{27409A88-0BA9-4D8F-8E85-AC61523C5E17}" srcOrd="0" destOrd="0" presId="urn:microsoft.com/office/officeart/2005/8/layout/radial3"/>
    <dgm:cxn modelId="{B04F66E2-3C4C-4561-8FEF-AEB4AD98D3BB}" srcId="{26E1C935-DB2B-4057-8976-18D9D46B5556}" destId="{8B811C9E-C95F-4DAB-884A-5092369F3E5C}" srcOrd="1" destOrd="0" parTransId="{E0C14AE2-43A4-4013-A478-D6361272C23C}" sibTransId="{268E023F-10D3-43BA-B3B6-60898F1E24AF}"/>
    <dgm:cxn modelId="{C8C4FF00-90A5-492D-B6EA-F9D61809D449}" srcId="{26E1C935-DB2B-4057-8976-18D9D46B5556}" destId="{94C504A7-55E2-4718-AA26-BE240260AA12}" srcOrd="3" destOrd="0" parTransId="{6CDDAF30-9BE9-4EA7-9A92-CD6C7CE42933}" sibTransId="{2408667F-4BAD-438A-B6DF-AEA228434D58}"/>
    <dgm:cxn modelId="{D76B211B-CF3A-4408-B6B9-C381E6B3758B}" type="presOf" srcId="{8DF1AC9D-A2C3-4230-9B10-C5E7A6920340}" destId="{55E1E1F5-1C78-438A-8E61-940E438A323D}" srcOrd="0" destOrd="0" presId="urn:microsoft.com/office/officeart/2005/8/layout/radial3"/>
    <dgm:cxn modelId="{B770D44A-1788-4FBD-978D-54825A460270}" type="presParOf" srcId="{55E1E1F5-1C78-438A-8E61-940E438A323D}" destId="{4FBE2683-E8C3-476C-AC27-264BE0E8F318}" srcOrd="0" destOrd="0" presId="urn:microsoft.com/office/officeart/2005/8/layout/radial3"/>
    <dgm:cxn modelId="{7A68056D-3BDC-4FF8-9518-A5E2DE6D711E}" type="presParOf" srcId="{4FBE2683-E8C3-476C-AC27-264BE0E8F318}" destId="{8097B553-3607-4DFC-A177-AC1BDE3EEB1F}" srcOrd="0" destOrd="0" presId="urn:microsoft.com/office/officeart/2005/8/layout/radial3"/>
    <dgm:cxn modelId="{0931CB66-927F-42FF-A158-A5059A9E3C6E}" type="presParOf" srcId="{4FBE2683-E8C3-476C-AC27-264BE0E8F318}" destId="{63756795-17F5-4E4C-8265-C0CFD88D42BE}" srcOrd="1" destOrd="0" presId="urn:microsoft.com/office/officeart/2005/8/layout/radial3"/>
    <dgm:cxn modelId="{6EE92CD5-FCC7-4B8F-875F-C22DB043C776}" type="presParOf" srcId="{4FBE2683-E8C3-476C-AC27-264BE0E8F318}" destId="{27409A88-0BA9-4D8F-8E85-AC61523C5E17}" srcOrd="2" destOrd="0" presId="urn:microsoft.com/office/officeart/2005/8/layout/radial3"/>
    <dgm:cxn modelId="{734CBDBE-CD9B-4B0A-AD91-2720DEF0356D}" type="presParOf" srcId="{4FBE2683-E8C3-476C-AC27-264BE0E8F318}" destId="{A530F30E-6784-4FC2-B600-1280705148DA}" srcOrd="3" destOrd="0" presId="urn:microsoft.com/office/officeart/2005/8/layout/radial3"/>
    <dgm:cxn modelId="{F630040A-E872-4AAC-B83D-D802AF6FB936}" type="presParOf" srcId="{4FBE2683-E8C3-476C-AC27-264BE0E8F318}" destId="{92AC22A3-D284-4609-9BE1-413590F396CF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7EBD405-4624-496E-AA13-481670532998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A49CE040-D2F8-4D6A-96DD-89E122FB2B54}">
      <dgm:prSet phldrT="[Texto]"/>
      <dgm:spPr/>
      <dgm:t>
        <a:bodyPr/>
        <a:lstStyle/>
        <a:p>
          <a:r>
            <a:rPr lang="pt-BR" dirty="0" smtClean="0"/>
            <a:t>QUALIDADE</a:t>
          </a:r>
          <a:endParaRPr lang="pt-BR" dirty="0"/>
        </a:p>
      </dgm:t>
    </dgm:pt>
    <dgm:pt modelId="{621A3FCC-9965-4110-99CB-68C1036DD2AC}" type="parTrans" cxnId="{6053E3F7-AB26-4131-855C-707221ECF392}">
      <dgm:prSet/>
      <dgm:spPr/>
      <dgm:t>
        <a:bodyPr/>
        <a:lstStyle/>
        <a:p>
          <a:endParaRPr lang="pt-BR"/>
        </a:p>
      </dgm:t>
    </dgm:pt>
    <dgm:pt modelId="{F2E032B5-EA68-406B-8D7B-429D0E2C3049}" type="sibTrans" cxnId="{6053E3F7-AB26-4131-855C-707221ECF392}">
      <dgm:prSet/>
      <dgm:spPr/>
      <dgm:t>
        <a:bodyPr/>
        <a:lstStyle/>
        <a:p>
          <a:endParaRPr lang="pt-BR"/>
        </a:p>
      </dgm:t>
    </dgm:pt>
    <dgm:pt modelId="{F65DEB5B-EE94-4C4E-A51A-0D7101035A97}">
      <dgm:prSet phldrT="[Texto]"/>
      <dgm:spPr/>
      <dgm:t>
        <a:bodyPr/>
        <a:lstStyle/>
        <a:p>
          <a:r>
            <a:rPr lang="pt-BR" dirty="0" smtClean="0"/>
            <a:t>PROJETO</a:t>
          </a:r>
          <a:endParaRPr lang="pt-BR" dirty="0"/>
        </a:p>
      </dgm:t>
    </dgm:pt>
    <dgm:pt modelId="{99127B9A-B520-4E13-93C3-08210FE5D5F4}" type="parTrans" cxnId="{09E9A6BA-E1A9-4D2A-AAC4-B335A9297F38}">
      <dgm:prSet/>
      <dgm:spPr/>
      <dgm:t>
        <a:bodyPr/>
        <a:lstStyle/>
        <a:p>
          <a:endParaRPr lang="pt-BR"/>
        </a:p>
      </dgm:t>
    </dgm:pt>
    <dgm:pt modelId="{261F90E1-FAE2-4436-9B2E-28B01BE0397A}" type="sibTrans" cxnId="{09E9A6BA-E1A9-4D2A-AAC4-B335A9297F38}">
      <dgm:prSet/>
      <dgm:spPr/>
      <dgm:t>
        <a:bodyPr/>
        <a:lstStyle/>
        <a:p>
          <a:endParaRPr lang="pt-BR"/>
        </a:p>
      </dgm:t>
    </dgm:pt>
    <dgm:pt modelId="{636716A7-BE95-4BA5-A9D2-415634282680}" type="pres">
      <dgm:prSet presAssocID="{C7EBD405-4624-496E-AA13-48167053299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835FAD42-48F1-4B77-B9AA-F0ECFEF71277}" type="pres">
      <dgm:prSet presAssocID="{A49CE040-D2F8-4D6A-96DD-89E122FB2B54}" presName="centerShape" presStyleLbl="node0" presStyleIdx="0" presStyleCnt="1"/>
      <dgm:spPr/>
      <dgm:t>
        <a:bodyPr/>
        <a:lstStyle/>
        <a:p>
          <a:endParaRPr lang="pt-BR"/>
        </a:p>
      </dgm:t>
    </dgm:pt>
    <dgm:pt modelId="{9A1B7AB1-4DB3-462E-B6B8-C5EA7A02F2C1}" type="pres">
      <dgm:prSet presAssocID="{99127B9A-B520-4E13-93C3-08210FE5D5F4}" presName="parTrans" presStyleLbl="bgSibTrans2D1" presStyleIdx="0" presStyleCnt="1"/>
      <dgm:spPr/>
      <dgm:t>
        <a:bodyPr/>
        <a:lstStyle/>
        <a:p>
          <a:endParaRPr lang="pt-BR"/>
        </a:p>
      </dgm:t>
    </dgm:pt>
    <dgm:pt modelId="{321E5899-E88C-46F9-AEF4-7E140665E615}" type="pres">
      <dgm:prSet presAssocID="{F65DEB5B-EE94-4C4E-A51A-0D7101035A97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5D5482FE-58BE-4F65-B124-DBDF08CDF7D5}" type="presOf" srcId="{99127B9A-B520-4E13-93C3-08210FE5D5F4}" destId="{9A1B7AB1-4DB3-462E-B6B8-C5EA7A02F2C1}" srcOrd="0" destOrd="0" presId="urn:microsoft.com/office/officeart/2005/8/layout/radial4"/>
    <dgm:cxn modelId="{4DF26EC7-CFB4-4BF2-AAEA-74871AB25346}" type="presOf" srcId="{A49CE040-D2F8-4D6A-96DD-89E122FB2B54}" destId="{835FAD42-48F1-4B77-B9AA-F0ECFEF71277}" srcOrd="0" destOrd="0" presId="urn:microsoft.com/office/officeart/2005/8/layout/radial4"/>
    <dgm:cxn modelId="{09E9A6BA-E1A9-4D2A-AAC4-B335A9297F38}" srcId="{A49CE040-D2F8-4D6A-96DD-89E122FB2B54}" destId="{F65DEB5B-EE94-4C4E-A51A-0D7101035A97}" srcOrd="0" destOrd="0" parTransId="{99127B9A-B520-4E13-93C3-08210FE5D5F4}" sibTransId="{261F90E1-FAE2-4436-9B2E-28B01BE0397A}"/>
    <dgm:cxn modelId="{6053E3F7-AB26-4131-855C-707221ECF392}" srcId="{C7EBD405-4624-496E-AA13-481670532998}" destId="{A49CE040-D2F8-4D6A-96DD-89E122FB2B54}" srcOrd="0" destOrd="0" parTransId="{621A3FCC-9965-4110-99CB-68C1036DD2AC}" sibTransId="{F2E032B5-EA68-406B-8D7B-429D0E2C3049}"/>
    <dgm:cxn modelId="{6AE4AE64-7FEC-4FBB-8BEB-565029B31C49}" type="presOf" srcId="{C7EBD405-4624-496E-AA13-481670532998}" destId="{636716A7-BE95-4BA5-A9D2-415634282680}" srcOrd="0" destOrd="0" presId="urn:microsoft.com/office/officeart/2005/8/layout/radial4"/>
    <dgm:cxn modelId="{E9FAAD5A-5574-4537-9EE1-DA914E7BEFC6}" type="presOf" srcId="{F65DEB5B-EE94-4C4E-A51A-0D7101035A97}" destId="{321E5899-E88C-46F9-AEF4-7E140665E615}" srcOrd="0" destOrd="0" presId="urn:microsoft.com/office/officeart/2005/8/layout/radial4"/>
    <dgm:cxn modelId="{02B395CC-D222-4EA1-841E-9F6635598C6E}" type="presParOf" srcId="{636716A7-BE95-4BA5-A9D2-415634282680}" destId="{835FAD42-48F1-4B77-B9AA-F0ECFEF71277}" srcOrd="0" destOrd="0" presId="urn:microsoft.com/office/officeart/2005/8/layout/radial4"/>
    <dgm:cxn modelId="{FD074BEC-DFE6-426F-83E8-671A48726345}" type="presParOf" srcId="{636716A7-BE95-4BA5-A9D2-415634282680}" destId="{9A1B7AB1-4DB3-462E-B6B8-C5EA7A02F2C1}" srcOrd="1" destOrd="0" presId="urn:microsoft.com/office/officeart/2005/8/layout/radial4"/>
    <dgm:cxn modelId="{95FBFF87-3A82-46EF-9F67-E7EFA9494C43}" type="presParOf" srcId="{636716A7-BE95-4BA5-A9D2-415634282680}" destId="{321E5899-E88C-46F9-AEF4-7E140665E615}" srcOrd="2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7EBD405-4624-496E-AA13-481670532998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A49CE040-D2F8-4D6A-96DD-89E122FB2B54}">
      <dgm:prSet phldrT="[Texto]"/>
      <dgm:spPr/>
      <dgm:t>
        <a:bodyPr/>
        <a:lstStyle/>
        <a:p>
          <a:r>
            <a:rPr lang="pt-BR" dirty="0" smtClean="0"/>
            <a:t>QUALIDADE</a:t>
          </a:r>
          <a:endParaRPr lang="pt-BR" dirty="0"/>
        </a:p>
      </dgm:t>
    </dgm:pt>
    <dgm:pt modelId="{621A3FCC-9965-4110-99CB-68C1036DD2AC}" type="parTrans" cxnId="{6053E3F7-AB26-4131-855C-707221ECF392}">
      <dgm:prSet/>
      <dgm:spPr/>
      <dgm:t>
        <a:bodyPr/>
        <a:lstStyle/>
        <a:p>
          <a:endParaRPr lang="pt-BR"/>
        </a:p>
      </dgm:t>
    </dgm:pt>
    <dgm:pt modelId="{F2E032B5-EA68-406B-8D7B-429D0E2C3049}" type="sibTrans" cxnId="{6053E3F7-AB26-4131-855C-707221ECF392}">
      <dgm:prSet/>
      <dgm:spPr/>
      <dgm:t>
        <a:bodyPr/>
        <a:lstStyle/>
        <a:p>
          <a:endParaRPr lang="pt-BR"/>
        </a:p>
      </dgm:t>
    </dgm:pt>
    <dgm:pt modelId="{D9661630-63EE-4543-9E4F-E37EE97970D5}">
      <dgm:prSet phldrT="[Texto]"/>
      <dgm:spPr/>
      <dgm:t>
        <a:bodyPr/>
        <a:lstStyle/>
        <a:p>
          <a:r>
            <a:rPr lang="pt-BR" dirty="0" smtClean="0"/>
            <a:t>PRODUTO</a:t>
          </a:r>
          <a:endParaRPr lang="pt-BR" dirty="0"/>
        </a:p>
      </dgm:t>
    </dgm:pt>
    <dgm:pt modelId="{B73DD54A-815B-4BCC-8912-5EF41096F0DB}" type="parTrans" cxnId="{97768C3D-9F37-4034-939E-D5FD174069A4}">
      <dgm:prSet/>
      <dgm:spPr/>
      <dgm:t>
        <a:bodyPr/>
        <a:lstStyle/>
        <a:p>
          <a:endParaRPr lang="pt-BR"/>
        </a:p>
      </dgm:t>
    </dgm:pt>
    <dgm:pt modelId="{193C9BC0-D141-4373-A5D9-6C701261F930}" type="sibTrans" cxnId="{97768C3D-9F37-4034-939E-D5FD174069A4}">
      <dgm:prSet/>
      <dgm:spPr/>
      <dgm:t>
        <a:bodyPr/>
        <a:lstStyle/>
        <a:p>
          <a:endParaRPr lang="pt-BR"/>
        </a:p>
      </dgm:t>
    </dgm:pt>
    <dgm:pt modelId="{636716A7-BE95-4BA5-A9D2-415634282680}" type="pres">
      <dgm:prSet presAssocID="{C7EBD405-4624-496E-AA13-48167053299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835FAD42-48F1-4B77-B9AA-F0ECFEF71277}" type="pres">
      <dgm:prSet presAssocID="{A49CE040-D2F8-4D6A-96DD-89E122FB2B54}" presName="centerShape" presStyleLbl="node0" presStyleIdx="0" presStyleCnt="1" custLinFactNeighborX="-7817" custLinFactNeighborY="607"/>
      <dgm:spPr/>
      <dgm:t>
        <a:bodyPr/>
        <a:lstStyle/>
        <a:p>
          <a:endParaRPr lang="pt-BR"/>
        </a:p>
      </dgm:t>
    </dgm:pt>
    <dgm:pt modelId="{A785B125-EDA0-4660-BD51-08B9FB43F9F1}" type="pres">
      <dgm:prSet presAssocID="{B73DD54A-815B-4BCC-8912-5EF41096F0DB}" presName="parTrans" presStyleLbl="bgSibTrans2D1" presStyleIdx="0" presStyleCnt="1" custLinFactNeighborX="-13509" custLinFactNeighborY="23958"/>
      <dgm:spPr/>
      <dgm:t>
        <a:bodyPr/>
        <a:lstStyle/>
        <a:p>
          <a:endParaRPr lang="pt-BR"/>
        </a:p>
      </dgm:t>
    </dgm:pt>
    <dgm:pt modelId="{EA1D4A19-6BAA-428D-85E8-D1237221B6D1}" type="pres">
      <dgm:prSet presAssocID="{D9661630-63EE-4543-9E4F-E37EE97970D5}" presName="node" presStyleLbl="node1" presStyleIdx="0" presStyleCnt="1" custRadScaleRad="125719" custRadScaleInc="3177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C9C08B9C-4AAC-474A-AC46-A3C4E19B4325}" type="presOf" srcId="{D9661630-63EE-4543-9E4F-E37EE97970D5}" destId="{EA1D4A19-6BAA-428D-85E8-D1237221B6D1}" srcOrd="0" destOrd="0" presId="urn:microsoft.com/office/officeart/2005/8/layout/radial4"/>
    <dgm:cxn modelId="{644B8DD3-56D3-49A7-A15C-06BF10F9F3CA}" type="presOf" srcId="{C7EBD405-4624-496E-AA13-481670532998}" destId="{636716A7-BE95-4BA5-A9D2-415634282680}" srcOrd="0" destOrd="0" presId="urn:microsoft.com/office/officeart/2005/8/layout/radial4"/>
    <dgm:cxn modelId="{97768C3D-9F37-4034-939E-D5FD174069A4}" srcId="{A49CE040-D2F8-4D6A-96DD-89E122FB2B54}" destId="{D9661630-63EE-4543-9E4F-E37EE97970D5}" srcOrd="0" destOrd="0" parTransId="{B73DD54A-815B-4BCC-8912-5EF41096F0DB}" sibTransId="{193C9BC0-D141-4373-A5D9-6C701261F930}"/>
    <dgm:cxn modelId="{7762FBDE-B464-43A3-8C19-3F3B2BAE3FF3}" type="presOf" srcId="{A49CE040-D2F8-4D6A-96DD-89E122FB2B54}" destId="{835FAD42-48F1-4B77-B9AA-F0ECFEF71277}" srcOrd="0" destOrd="0" presId="urn:microsoft.com/office/officeart/2005/8/layout/radial4"/>
    <dgm:cxn modelId="{6053E3F7-AB26-4131-855C-707221ECF392}" srcId="{C7EBD405-4624-496E-AA13-481670532998}" destId="{A49CE040-D2F8-4D6A-96DD-89E122FB2B54}" srcOrd="0" destOrd="0" parTransId="{621A3FCC-9965-4110-99CB-68C1036DD2AC}" sibTransId="{F2E032B5-EA68-406B-8D7B-429D0E2C3049}"/>
    <dgm:cxn modelId="{07042D90-009D-487C-8FFF-3DF788D8DD02}" type="presOf" srcId="{B73DD54A-815B-4BCC-8912-5EF41096F0DB}" destId="{A785B125-EDA0-4660-BD51-08B9FB43F9F1}" srcOrd="0" destOrd="0" presId="urn:microsoft.com/office/officeart/2005/8/layout/radial4"/>
    <dgm:cxn modelId="{40396CAF-E8E1-4D1B-8AA7-F16AF3C2FC20}" type="presParOf" srcId="{636716A7-BE95-4BA5-A9D2-415634282680}" destId="{835FAD42-48F1-4B77-B9AA-F0ECFEF71277}" srcOrd="0" destOrd="0" presId="urn:microsoft.com/office/officeart/2005/8/layout/radial4"/>
    <dgm:cxn modelId="{EB1D05E2-8735-4F80-AB0B-3B04C9B098CE}" type="presParOf" srcId="{636716A7-BE95-4BA5-A9D2-415634282680}" destId="{A785B125-EDA0-4660-BD51-08B9FB43F9F1}" srcOrd="1" destOrd="0" presId="urn:microsoft.com/office/officeart/2005/8/layout/radial4"/>
    <dgm:cxn modelId="{C790CA50-23DA-4213-B011-A9D7BC2F2CA6}" type="presParOf" srcId="{636716A7-BE95-4BA5-A9D2-415634282680}" destId="{EA1D4A19-6BAA-428D-85E8-D1237221B6D1}" srcOrd="2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7EBD405-4624-496E-AA13-481670532998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A49CE040-D2F8-4D6A-96DD-89E122FB2B54}">
      <dgm:prSet phldrT="[Texto]"/>
      <dgm:spPr/>
      <dgm:t>
        <a:bodyPr/>
        <a:lstStyle/>
        <a:p>
          <a:r>
            <a:rPr lang="pt-BR" dirty="0" smtClean="0"/>
            <a:t>QUALIDADE</a:t>
          </a:r>
          <a:endParaRPr lang="pt-BR" dirty="0"/>
        </a:p>
      </dgm:t>
    </dgm:pt>
    <dgm:pt modelId="{621A3FCC-9965-4110-99CB-68C1036DD2AC}" type="parTrans" cxnId="{6053E3F7-AB26-4131-855C-707221ECF392}">
      <dgm:prSet/>
      <dgm:spPr/>
      <dgm:t>
        <a:bodyPr/>
        <a:lstStyle/>
        <a:p>
          <a:endParaRPr lang="pt-BR"/>
        </a:p>
      </dgm:t>
    </dgm:pt>
    <dgm:pt modelId="{F2E032B5-EA68-406B-8D7B-429D0E2C3049}" type="sibTrans" cxnId="{6053E3F7-AB26-4131-855C-707221ECF392}">
      <dgm:prSet/>
      <dgm:spPr/>
      <dgm:t>
        <a:bodyPr/>
        <a:lstStyle/>
        <a:p>
          <a:endParaRPr lang="pt-BR"/>
        </a:p>
      </dgm:t>
    </dgm:pt>
    <dgm:pt modelId="{41459A14-49AE-44E6-9F9B-3BF7755EDC6E}">
      <dgm:prSet phldrT="[Texto]"/>
      <dgm:spPr/>
      <dgm:t>
        <a:bodyPr/>
        <a:lstStyle/>
        <a:p>
          <a:r>
            <a:rPr lang="pt-BR" dirty="0" smtClean="0"/>
            <a:t>PROCESSO/ FUNÇÃO</a:t>
          </a:r>
          <a:endParaRPr lang="pt-BR" dirty="0"/>
        </a:p>
      </dgm:t>
    </dgm:pt>
    <dgm:pt modelId="{4B6B7002-ADED-4D3C-9625-D0DB9DF5DFCD}" type="parTrans" cxnId="{B0882BC7-1120-4C1D-8F59-CE225BA8C305}">
      <dgm:prSet/>
      <dgm:spPr/>
      <dgm:t>
        <a:bodyPr/>
        <a:lstStyle/>
        <a:p>
          <a:endParaRPr lang="pt-BR"/>
        </a:p>
      </dgm:t>
    </dgm:pt>
    <dgm:pt modelId="{22E44CC0-E2D4-42FF-9E41-2753C7EE1895}" type="sibTrans" cxnId="{B0882BC7-1120-4C1D-8F59-CE225BA8C305}">
      <dgm:prSet/>
      <dgm:spPr/>
      <dgm:t>
        <a:bodyPr/>
        <a:lstStyle/>
        <a:p>
          <a:endParaRPr lang="pt-BR"/>
        </a:p>
      </dgm:t>
    </dgm:pt>
    <dgm:pt modelId="{636716A7-BE95-4BA5-A9D2-415634282680}" type="pres">
      <dgm:prSet presAssocID="{C7EBD405-4624-496E-AA13-48167053299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835FAD42-48F1-4B77-B9AA-F0ECFEF71277}" type="pres">
      <dgm:prSet presAssocID="{A49CE040-D2F8-4D6A-96DD-89E122FB2B54}" presName="centerShape" presStyleLbl="node0" presStyleIdx="0" presStyleCnt="1"/>
      <dgm:spPr/>
      <dgm:t>
        <a:bodyPr/>
        <a:lstStyle/>
        <a:p>
          <a:endParaRPr lang="pt-BR"/>
        </a:p>
      </dgm:t>
    </dgm:pt>
    <dgm:pt modelId="{FD2FEC89-CA46-445F-BB99-FD6910E99F2C}" type="pres">
      <dgm:prSet presAssocID="{4B6B7002-ADED-4D3C-9625-D0DB9DF5DFCD}" presName="parTrans" presStyleLbl="bgSibTrans2D1" presStyleIdx="0" presStyleCnt="1"/>
      <dgm:spPr/>
      <dgm:t>
        <a:bodyPr/>
        <a:lstStyle/>
        <a:p>
          <a:endParaRPr lang="pt-BR"/>
        </a:p>
      </dgm:t>
    </dgm:pt>
    <dgm:pt modelId="{84548556-1DFB-4324-B08C-1C11EDB7378B}" type="pres">
      <dgm:prSet presAssocID="{41459A14-49AE-44E6-9F9B-3BF7755EDC6E}" presName="node" presStyleLbl="node1" presStyleIdx="0" presStyleCnt="1" custRadScaleRad="120421" custRadScaleInc="-4550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B0882BC7-1120-4C1D-8F59-CE225BA8C305}" srcId="{A49CE040-D2F8-4D6A-96DD-89E122FB2B54}" destId="{41459A14-49AE-44E6-9F9B-3BF7755EDC6E}" srcOrd="0" destOrd="0" parTransId="{4B6B7002-ADED-4D3C-9625-D0DB9DF5DFCD}" sibTransId="{22E44CC0-E2D4-42FF-9E41-2753C7EE1895}"/>
    <dgm:cxn modelId="{8B5029DB-BA1B-40A9-BF21-661D3228D8F9}" type="presOf" srcId="{4B6B7002-ADED-4D3C-9625-D0DB9DF5DFCD}" destId="{FD2FEC89-CA46-445F-BB99-FD6910E99F2C}" srcOrd="0" destOrd="0" presId="urn:microsoft.com/office/officeart/2005/8/layout/radial4"/>
    <dgm:cxn modelId="{31DF7958-6A77-47E6-8DD8-B5EB0BCBA4C2}" type="presOf" srcId="{41459A14-49AE-44E6-9F9B-3BF7755EDC6E}" destId="{84548556-1DFB-4324-B08C-1C11EDB7378B}" srcOrd="0" destOrd="0" presId="urn:microsoft.com/office/officeart/2005/8/layout/radial4"/>
    <dgm:cxn modelId="{6053E3F7-AB26-4131-855C-707221ECF392}" srcId="{C7EBD405-4624-496E-AA13-481670532998}" destId="{A49CE040-D2F8-4D6A-96DD-89E122FB2B54}" srcOrd="0" destOrd="0" parTransId="{621A3FCC-9965-4110-99CB-68C1036DD2AC}" sibTransId="{F2E032B5-EA68-406B-8D7B-429D0E2C3049}"/>
    <dgm:cxn modelId="{276DB707-75B4-4E3C-9E09-E98DEF368F48}" type="presOf" srcId="{C7EBD405-4624-496E-AA13-481670532998}" destId="{636716A7-BE95-4BA5-A9D2-415634282680}" srcOrd="0" destOrd="0" presId="urn:microsoft.com/office/officeart/2005/8/layout/radial4"/>
    <dgm:cxn modelId="{DF86DDFA-6C39-4084-A066-DD235331FC7B}" type="presOf" srcId="{A49CE040-D2F8-4D6A-96DD-89E122FB2B54}" destId="{835FAD42-48F1-4B77-B9AA-F0ECFEF71277}" srcOrd="0" destOrd="0" presId="urn:microsoft.com/office/officeart/2005/8/layout/radial4"/>
    <dgm:cxn modelId="{F2170F67-AE88-4BC5-BD77-80F6D02ED957}" type="presParOf" srcId="{636716A7-BE95-4BA5-A9D2-415634282680}" destId="{835FAD42-48F1-4B77-B9AA-F0ECFEF71277}" srcOrd="0" destOrd="0" presId="urn:microsoft.com/office/officeart/2005/8/layout/radial4"/>
    <dgm:cxn modelId="{FCC1079C-9BE2-4874-B1EB-0F929AA4D175}" type="presParOf" srcId="{636716A7-BE95-4BA5-A9D2-415634282680}" destId="{FD2FEC89-CA46-445F-BB99-FD6910E99F2C}" srcOrd="1" destOrd="0" presId="urn:microsoft.com/office/officeart/2005/8/layout/radial4"/>
    <dgm:cxn modelId="{2445DF2C-175D-4F7B-BCCD-3471A9C21C50}" type="presParOf" srcId="{636716A7-BE95-4BA5-A9D2-415634282680}" destId="{84548556-1DFB-4324-B08C-1C11EDB7378B}" srcOrd="2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7EBD405-4624-496E-AA13-481670532998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A49CE040-D2F8-4D6A-96DD-89E122FB2B54}">
      <dgm:prSet phldrT="[Texto]"/>
      <dgm:spPr/>
      <dgm:t>
        <a:bodyPr/>
        <a:lstStyle/>
        <a:p>
          <a:r>
            <a:rPr lang="pt-BR" dirty="0" smtClean="0"/>
            <a:t>QUALIDADE</a:t>
          </a:r>
          <a:endParaRPr lang="pt-BR" dirty="0"/>
        </a:p>
      </dgm:t>
    </dgm:pt>
    <dgm:pt modelId="{621A3FCC-9965-4110-99CB-68C1036DD2AC}" type="parTrans" cxnId="{6053E3F7-AB26-4131-855C-707221ECF392}">
      <dgm:prSet/>
      <dgm:spPr/>
      <dgm:t>
        <a:bodyPr/>
        <a:lstStyle/>
        <a:p>
          <a:endParaRPr lang="pt-BR"/>
        </a:p>
      </dgm:t>
    </dgm:pt>
    <dgm:pt modelId="{F2E032B5-EA68-406B-8D7B-429D0E2C3049}" type="sibTrans" cxnId="{6053E3F7-AB26-4131-855C-707221ECF392}">
      <dgm:prSet/>
      <dgm:spPr/>
      <dgm:t>
        <a:bodyPr/>
        <a:lstStyle/>
        <a:p>
          <a:endParaRPr lang="pt-BR"/>
        </a:p>
      </dgm:t>
    </dgm:pt>
    <dgm:pt modelId="{B2120837-8DD5-40B2-AE76-DBEF19704866}">
      <dgm:prSet phldrT="[Texto]"/>
      <dgm:spPr/>
      <dgm:t>
        <a:bodyPr/>
        <a:lstStyle/>
        <a:p>
          <a:r>
            <a:rPr lang="pt-BR" dirty="0" smtClean="0"/>
            <a:t>DESENVOLVIMENTO ORGANIZACIONAL</a:t>
          </a:r>
          <a:endParaRPr lang="pt-BR" dirty="0"/>
        </a:p>
      </dgm:t>
    </dgm:pt>
    <dgm:pt modelId="{BDF718C7-A9C3-4D60-B354-E8720BEF4924}" type="parTrans" cxnId="{034A541E-6C6D-486D-8A57-AC97E27BD415}">
      <dgm:prSet/>
      <dgm:spPr/>
      <dgm:t>
        <a:bodyPr/>
        <a:lstStyle/>
        <a:p>
          <a:endParaRPr lang="pt-BR"/>
        </a:p>
      </dgm:t>
    </dgm:pt>
    <dgm:pt modelId="{C053CEE6-7BA4-4480-8544-E6A29F58C8D1}" type="sibTrans" cxnId="{034A541E-6C6D-486D-8A57-AC97E27BD415}">
      <dgm:prSet/>
      <dgm:spPr/>
      <dgm:t>
        <a:bodyPr/>
        <a:lstStyle/>
        <a:p>
          <a:endParaRPr lang="pt-BR"/>
        </a:p>
      </dgm:t>
    </dgm:pt>
    <dgm:pt modelId="{636716A7-BE95-4BA5-A9D2-415634282680}" type="pres">
      <dgm:prSet presAssocID="{C7EBD405-4624-496E-AA13-48167053299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835FAD42-48F1-4B77-B9AA-F0ECFEF71277}" type="pres">
      <dgm:prSet presAssocID="{A49CE040-D2F8-4D6A-96DD-89E122FB2B54}" presName="centerShape" presStyleLbl="node0" presStyleIdx="0" presStyleCnt="1"/>
      <dgm:spPr/>
      <dgm:t>
        <a:bodyPr/>
        <a:lstStyle/>
        <a:p>
          <a:endParaRPr lang="pt-BR"/>
        </a:p>
      </dgm:t>
    </dgm:pt>
    <dgm:pt modelId="{4501877D-25D3-4064-8B66-C7D7B093A322}" type="pres">
      <dgm:prSet presAssocID="{BDF718C7-A9C3-4D60-B354-E8720BEF4924}" presName="parTrans" presStyleLbl="bgSibTrans2D1" presStyleIdx="0" presStyleCnt="1"/>
      <dgm:spPr/>
      <dgm:t>
        <a:bodyPr/>
        <a:lstStyle/>
        <a:p>
          <a:endParaRPr lang="pt-BR"/>
        </a:p>
      </dgm:t>
    </dgm:pt>
    <dgm:pt modelId="{D4BA559B-731C-47AA-9FE5-83FB9D2264B2}" type="pres">
      <dgm:prSet presAssocID="{B2120837-8DD5-40B2-AE76-DBEF19704866}" presName="node" presStyleLbl="node1" presStyleIdx="0" presStyleCnt="1" custRadScaleRad="121798" custRadScaleInc="4239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6053E3F7-AB26-4131-855C-707221ECF392}" srcId="{C7EBD405-4624-496E-AA13-481670532998}" destId="{A49CE040-D2F8-4D6A-96DD-89E122FB2B54}" srcOrd="0" destOrd="0" parTransId="{621A3FCC-9965-4110-99CB-68C1036DD2AC}" sibTransId="{F2E032B5-EA68-406B-8D7B-429D0E2C3049}"/>
    <dgm:cxn modelId="{5CDFD1D0-635A-4F26-B2A9-75EDA57F397A}" type="presOf" srcId="{B2120837-8DD5-40B2-AE76-DBEF19704866}" destId="{D4BA559B-731C-47AA-9FE5-83FB9D2264B2}" srcOrd="0" destOrd="0" presId="urn:microsoft.com/office/officeart/2005/8/layout/radial4"/>
    <dgm:cxn modelId="{65787C14-42DA-4F2C-B0F9-EC69EE947963}" type="presOf" srcId="{A49CE040-D2F8-4D6A-96DD-89E122FB2B54}" destId="{835FAD42-48F1-4B77-B9AA-F0ECFEF71277}" srcOrd="0" destOrd="0" presId="urn:microsoft.com/office/officeart/2005/8/layout/radial4"/>
    <dgm:cxn modelId="{2471EE8C-13AD-4B0F-B4DB-32E29D75405C}" type="presOf" srcId="{BDF718C7-A9C3-4D60-B354-E8720BEF4924}" destId="{4501877D-25D3-4064-8B66-C7D7B093A322}" srcOrd="0" destOrd="0" presId="urn:microsoft.com/office/officeart/2005/8/layout/radial4"/>
    <dgm:cxn modelId="{08A8094E-3453-43F5-82AD-6419A624B4B5}" type="presOf" srcId="{C7EBD405-4624-496E-AA13-481670532998}" destId="{636716A7-BE95-4BA5-A9D2-415634282680}" srcOrd="0" destOrd="0" presId="urn:microsoft.com/office/officeart/2005/8/layout/radial4"/>
    <dgm:cxn modelId="{034A541E-6C6D-486D-8A57-AC97E27BD415}" srcId="{A49CE040-D2F8-4D6A-96DD-89E122FB2B54}" destId="{B2120837-8DD5-40B2-AE76-DBEF19704866}" srcOrd="0" destOrd="0" parTransId="{BDF718C7-A9C3-4D60-B354-E8720BEF4924}" sibTransId="{C053CEE6-7BA4-4480-8544-E6A29F58C8D1}"/>
    <dgm:cxn modelId="{2630251F-A56A-4A84-8AA7-DB83C49F6B64}" type="presParOf" srcId="{636716A7-BE95-4BA5-A9D2-415634282680}" destId="{835FAD42-48F1-4B77-B9AA-F0ECFEF71277}" srcOrd="0" destOrd="0" presId="urn:microsoft.com/office/officeart/2005/8/layout/radial4"/>
    <dgm:cxn modelId="{83FBAD03-C962-4BA6-B4F3-8A60264F388B}" type="presParOf" srcId="{636716A7-BE95-4BA5-A9D2-415634282680}" destId="{4501877D-25D3-4064-8B66-C7D7B093A322}" srcOrd="1" destOrd="0" presId="urn:microsoft.com/office/officeart/2005/8/layout/radial4"/>
    <dgm:cxn modelId="{0C9CD7A2-EC56-482F-BB08-04ED51DC74C1}" type="presParOf" srcId="{636716A7-BE95-4BA5-A9D2-415634282680}" destId="{D4BA559B-731C-47AA-9FE5-83FB9D2264B2}" srcOrd="2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7D0780B-2C86-44A0-AFD8-DF8E0AF5104C}" type="doc">
      <dgm:prSet loTypeId="urn:microsoft.com/office/officeart/2005/8/layout/venn3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t-BR"/>
        </a:p>
      </dgm:t>
    </dgm:pt>
    <dgm:pt modelId="{C380964F-7363-49A5-9BB4-E465E9BD0BB6}">
      <dgm:prSet phldrT="[Texto]"/>
      <dgm:spPr/>
      <dgm:t>
        <a:bodyPr/>
        <a:lstStyle/>
        <a:p>
          <a:r>
            <a:rPr lang="pt-BR" dirty="0" smtClean="0"/>
            <a:t>SME</a:t>
          </a:r>
          <a:endParaRPr lang="pt-BR" dirty="0"/>
        </a:p>
      </dgm:t>
    </dgm:pt>
    <dgm:pt modelId="{841FAEB2-844B-4927-8345-AEA07EA9FD3C}" type="parTrans" cxnId="{FC1289E2-1540-4282-A0AC-C42CD0186356}">
      <dgm:prSet/>
      <dgm:spPr/>
      <dgm:t>
        <a:bodyPr/>
        <a:lstStyle/>
        <a:p>
          <a:endParaRPr lang="pt-BR"/>
        </a:p>
      </dgm:t>
    </dgm:pt>
    <dgm:pt modelId="{72125BF4-6362-46DD-858B-15394866790C}" type="sibTrans" cxnId="{FC1289E2-1540-4282-A0AC-C42CD0186356}">
      <dgm:prSet/>
      <dgm:spPr/>
      <dgm:t>
        <a:bodyPr/>
        <a:lstStyle/>
        <a:p>
          <a:endParaRPr lang="pt-BR"/>
        </a:p>
      </dgm:t>
    </dgm:pt>
    <dgm:pt modelId="{8B5A8DC4-AE7B-4ED1-A4CB-CAF16D2E7F7C}">
      <dgm:prSet phldrT="[Texto]"/>
      <dgm:spPr/>
      <dgm:t>
        <a:bodyPr/>
        <a:lstStyle/>
        <a:p>
          <a:r>
            <a:rPr lang="pt-BR" dirty="0" smtClean="0"/>
            <a:t>NAED</a:t>
          </a:r>
          <a:endParaRPr lang="pt-BR" dirty="0"/>
        </a:p>
      </dgm:t>
    </dgm:pt>
    <dgm:pt modelId="{2876231B-1F24-4886-8451-0AE3861DA18F}" type="parTrans" cxnId="{4B9CA85A-5F29-47DB-9D24-053C2D7F77A1}">
      <dgm:prSet/>
      <dgm:spPr/>
      <dgm:t>
        <a:bodyPr/>
        <a:lstStyle/>
        <a:p>
          <a:endParaRPr lang="pt-BR"/>
        </a:p>
      </dgm:t>
    </dgm:pt>
    <dgm:pt modelId="{30A136DF-823B-4E97-AC5B-8B7B6AC566D9}" type="sibTrans" cxnId="{4B9CA85A-5F29-47DB-9D24-053C2D7F77A1}">
      <dgm:prSet/>
      <dgm:spPr/>
      <dgm:t>
        <a:bodyPr/>
        <a:lstStyle/>
        <a:p>
          <a:endParaRPr lang="pt-BR"/>
        </a:p>
      </dgm:t>
    </dgm:pt>
    <dgm:pt modelId="{FD668302-A96A-4933-80B5-B3BDBBFE019C}">
      <dgm:prSet phldrT="[Texto]"/>
      <dgm:spPr/>
      <dgm:t>
        <a:bodyPr/>
        <a:lstStyle/>
        <a:p>
          <a:r>
            <a:rPr lang="pt-BR" dirty="0" smtClean="0"/>
            <a:t>Escola</a:t>
          </a:r>
          <a:endParaRPr lang="pt-BR" dirty="0"/>
        </a:p>
      </dgm:t>
    </dgm:pt>
    <dgm:pt modelId="{69FC962E-2C1D-4DCE-B93C-D4C8452260DD}" type="parTrans" cxnId="{5F0FD84C-A85D-442A-9381-E42623C5FFE3}">
      <dgm:prSet/>
      <dgm:spPr/>
      <dgm:t>
        <a:bodyPr/>
        <a:lstStyle/>
        <a:p>
          <a:endParaRPr lang="pt-BR"/>
        </a:p>
      </dgm:t>
    </dgm:pt>
    <dgm:pt modelId="{093092AD-4938-4A46-9296-71F30D8A5E73}" type="sibTrans" cxnId="{5F0FD84C-A85D-442A-9381-E42623C5FFE3}">
      <dgm:prSet/>
      <dgm:spPr/>
      <dgm:t>
        <a:bodyPr/>
        <a:lstStyle/>
        <a:p>
          <a:endParaRPr lang="pt-BR"/>
        </a:p>
      </dgm:t>
    </dgm:pt>
    <dgm:pt modelId="{B5161A6B-D975-4B8C-A85D-EB337C2F2C42}">
      <dgm:prSet phldrT="[Texto]"/>
      <dgm:spPr/>
      <dgm:t>
        <a:bodyPr/>
        <a:lstStyle/>
        <a:p>
          <a:r>
            <a:rPr lang="pt-BR" dirty="0" smtClean="0"/>
            <a:t>CPA</a:t>
          </a:r>
          <a:endParaRPr lang="pt-BR" dirty="0"/>
        </a:p>
      </dgm:t>
    </dgm:pt>
    <dgm:pt modelId="{0FB8ECC5-859C-4E27-9EF3-425C2D518645}" type="parTrans" cxnId="{06227B67-AFCA-4226-85C0-76BA580EAC9D}">
      <dgm:prSet/>
      <dgm:spPr/>
      <dgm:t>
        <a:bodyPr/>
        <a:lstStyle/>
        <a:p>
          <a:endParaRPr lang="pt-BR"/>
        </a:p>
      </dgm:t>
    </dgm:pt>
    <dgm:pt modelId="{A6B36CF9-932A-49AB-BEC4-400432A25CB7}" type="sibTrans" cxnId="{06227B67-AFCA-4226-85C0-76BA580EAC9D}">
      <dgm:prSet/>
      <dgm:spPr/>
      <dgm:t>
        <a:bodyPr/>
        <a:lstStyle/>
        <a:p>
          <a:endParaRPr lang="pt-BR"/>
        </a:p>
      </dgm:t>
    </dgm:pt>
    <dgm:pt modelId="{7C488B25-DBB7-4309-B21D-1D84BEC03926}" type="pres">
      <dgm:prSet presAssocID="{77D0780B-2C86-44A0-AFD8-DF8E0AF5104C}" presName="Name0" presStyleCnt="0">
        <dgm:presLayoutVars>
          <dgm:dir/>
          <dgm:resizeHandles val="exact"/>
        </dgm:presLayoutVars>
      </dgm:prSet>
      <dgm:spPr/>
    </dgm:pt>
    <dgm:pt modelId="{7958561E-93B9-482A-AD05-680ACFEAA493}" type="pres">
      <dgm:prSet presAssocID="{C380964F-7363-49A5-9BB4-E465E9BD0BB6}" presName="Name5" presStyleLbl="vennNode1" presStyleIdx="0" presStyleCnt="4">
        <dgm:presLayoutVars>
          <dgm:bulletEnabled val="1"/>
        </dgm:presLayoutVars>
      </dgm:prSet>
      <dgm:spPr/>
    </dgm:pt>
    <dgm:pt modelId="{79638E2C-63E4-4641-96B6-977503493776}" type="pres">
      <dgm:prSet presAssocID="{72125BF4-6362-46DD-858B-15394866790C}" presName="space" presStyleCnt="0"/>
      <dgm:spPr/>
    </dgm:pt>
    <dgm:pt modelId="{0002DB41-1804-4C41-AC47-9060EA2FEFC8}" type="pres">
      <dgm:prSet presAssocID="{8B5A8DC4-AE7B-4ED1-A4CB-CAF16D2E7F7C}" presName="Name5" presStyleLbl="vennNode1" presStyleIdx="1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DCD9740-66A2-4B22-AC64-12D88C5AABD9}" type="pres">
      <dgm:prSet presAssocID="{30A136DF-823B-4E97-AC5B-8B7B6AC566D9}" presName="space" presStyleCnt="0"/>
      <dgm:spPr/>
    </dgm:pt>
    <dgm:pt modelId="{3F4615BA-BF47-473C-A921-60C2732292C5}" type="pres">
      <dgm:prSet presAssocID="{FD668302-A96A-4933-80B5-B3BDBBFE019C}" presName="Name5" presStyleLbl="vennNode1" presStyleIdx="2" presStyleCnt="4">
        <dgm:presLayoutVars>
          <dgm:bulletEnabled val="1"/>
        </dgm:presLayoutVars>
      </dgm:prSet>
      <dgm:spPr/>
    </dgm:pt>
    <dgm:pt modelId="{FDAC4B15-6AAB-4DBE-83EF-B7A03B5915FC}" type="pres">
      <dgm:prSet presAssocID="{093092AD-4938-4A46-9296-71F30D8A5E73}" presName="space" presStyleCnt="0"/>
      <dgm:spPr/>
    </dgm:pt>
    <dgm:pt modelId="{871E339D-E259-422E-90FB-0E7352E61510}" type="pres">
      <dgm:prSet presAssocID="{B5161A6B-D975-4B8C-A85D-EB337C2F2C42}" presName="Name5" presStyleLbl="vennNode1" presStyleIdx="3" presStyleCnt="4">
        <dgm:presLayoutVars>
          <dgm:bulletEnabled val="1"/>
        </dgm:presLayoutVars>
      </dgm:prSet>
      <dgm:spPr/>
    </dgm:pt>
  </dgm:ptLst>
  <dgm:cxnLst>
    <dgm:cxn modelId="{8B4E7575-1550-405F-8CC2-CD0A7FBDC921}" type="presOf" srcId="{B5161A6B-D975-4B8C-A85D-EB337C2F2C42}" destId="{871E339D-E259-422E-90FB-0E7352E61510}" srcOrd="0" destOrd="0" presId="urn:microsoft.com/office/officeart/2005/8/layout/venn3"/>
    <dgm:cxn modelId="{3241CEC1-8EB6-424E-9CF2-D855F9D9456A}" type="presOf" srcId="{77D0780B-2C86-44A0-AFD8-DF8E0AF5104C}" destId="{7C488B25-DBB7-4309-B21D-1D84BEC03926}" srcOrd="0" destOrd="0" presId="urn:microsoft.com/office/officeart/2005/8/layout/venn3"/>
    <dgm:cxn modelId="{AA27F977-5BAB-4AC0-B670-35FF547D7EE7}" type="presOf" srcId="{C380964F-7363-49A5-9BB4-E465E9BD0BB6}" destId="{7958561E-93B9-482A-AD05-680ACFEAA493}" srcOrd="0" destOrd="0" presId="urn:microsoft.com/office/officeart/2005/8/layout/venn3"/>
    <dgm:cxn modelId="{FC1289E2-1540-4282-A0AC-C42CD0186356}" srcId="{77D0780B-2C86-44A0-AFD8-DF8E0AF5104C}" destId="{C380964F-7363-49A5-9BB4-E465E9BD0BB6}" srcOrd="0" destOrd="0" parTransId="{841FAEB2-844B-4927-8345-AEA07EA9FD3C}" sibTransId="{72125BF4-6362-46DD-858B-15394866790C}"/>
    <dgm:cxn modelId="{C6267C06-A289-473F-AB6B-13283C9D0C33}" type="presOf" srcId="{8B5A8DC4-AE7B-4ED1-A4CB-CAF16D2E7F7C}" destId="{0002DB41-1804-4C41-AC47-9060EA2FEFC8}" srcOrd="0" destOrd="0" presId="urn:microsoft.com/office/officeart/2005/8/layout/venn3"/>
    <dgm:cxn modelId="{5F0FD84C-A85D-442A-9381-E42623C5FFE3}" srcId="{77D0780B-2C86-44A0-AFD8-DF8E0AF5104C}" destId="{FD668302-A96A-4933-80B5-B3BDBBFE019C}" srcOrd="2" destOrd="0" parTransId="{69FC962E-2C1D-4DCE-B93C-D4C8452260DD}" sibTransId="{093092AD-4938-4A46-9296-71F30D8A5E73}"/>
    <dgm:cxn modelId="{06227B67-AFCA-4226-85C0-76BA580EAC9D}" srcId="{77D0780B-2C86-44A0-AFD8-DF8E0AF5104C}" destId="{B5161A6B-D975-4B8C-A85D-EB337C2F2C42}" srcOrd="3" destOrd="0" parTransId="{0FB8ECC5-859C-4E27-9EF3-425C2D518645}" sibTransId="{A6B36CF9-932A-49AB-BEC4-400432A25CB7}"/>
    <dgm:cxn modelId="{4B9CA85A-5F29-47DB-9D24-053C2D7F77A1}" srcId="{77D0780B-2C86-44A0-AFD8-DF8E0AF5104C}" destId="{8B5A8DC4-AE7B-4ED1-A4CB-CAF16D2E7F7C}" srcOrd="1" destOrd="0" parTransId="{2876231B-1F24-4886-8451-0AE3861DA18F}" sibTransId="{30A136DF-823B-4E97-AC5B-8B7B6AC566D9}"/>
    <dgm:cxn modelId="{2BC2E160-FC89-4815-A5B1-34CB8F04BC03}" type="presOf" srcId="{FD668302-A96A-4933-80B5-B3BDBBFE019C}" destId="{3F4615BA-BF47-473C-A921-60C2732292C5}" srcOrd="0" destOrd="0" presId="urn:microsoft.com/office/officeart/2005/8/layout/venn3"/>
    <dgm:cxn modelId="{452EA749-1678-488A-9F64-F2545598AF1A}" type="presParOf" srcId="{7C488B25-DBB7-4309-B21D-1D84BEC03926}" destId="{7958561E-93B9-482A-AD05-680ACFEAA493}" srcOrd="0" destOrd="0" presId="urn:microsoft.com/office/officeart/2005/8/layout/venn3"/>
    <dgm:cxn modelId="{7DF6BA45-9B2C-4306-B213-CBCFD219A7B4}" type="presParOf" srcId="{7C488B25-DBB7-4309-B21D-1D84BEC03926}" destId="{79638E2C-63E4-4641-96B6-977503493776}" srcOrd="1" destOrd="0" presId="urn:microsoft.com/office/officeart/2005/8/layout/venn3"/>
    <dgm:cxn modelId="{1201496F-027F-4502-81C5-E2CB1B88041E}" type="presParOf" srcId="{7C488B25-DBB7-4309-B21D-1D84BEC03926}" destId="{0002DB41-1804-4C41-AC47-9060EA2FEFC8}" srcOrd="2" destOrd="0" presId="urn:microsoft.com/office/officeart/2005/8/layout/venn3"/>
    <dgm:cxn modelId="{4AEFCDD0-B58D-4EC8-B642-351997F0B8BA}" type="presParOf" srcId="{7C488B25-DBB7-4309-B21D-1D84BEC03926}" destId="{2DCD9740-66A2-4B22-AC64-12D88C5AABD9}" srcOrd="3" destOrd="0" presId="urn:microsoft.com/office/officeart/2005/8/layout/venn3"/>
    <dgm:cxn modelId="{9783024A-AE8A-4FFE-A889-00337CEE9D0F}" type="presParOf" srcId="{7C488B25-DBB7-4309-B21D-1D84BEC03926}" destId="{3F4615BA-BF47-473C-A921-60C2732292C5}" srcOrd="4" destOrd="0" presId="urn:microsoft.com/office/officeart/2005/8/layout/venn3"/>
    <dgm:cxn modelId="{63EB7834-330B-4DD6-88E8-D16DC63A1800}" type="presParOf" srcId="{7C488B25-DBB7-4309-B21D-1D84BEC03926}" destId="{FDAC4B15-6AAB-4DBE-83EF-B7A03B5915FC}" srcOrd="5" destOrd="0" presId="urn:microsoft.com/office/officeart/2005/8/layout/venn3"/>
    <dgm:cxn modelId="{BDE8AED8-4EFB-41D5-BA74-0B01F1A8D81D}" type="presParOf" srcId="{7C488B25-DBB7-4309-B21D-1D84BEC03926}" destId="{871E339D-E259-422E-90FB-0E7352E61510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097B553-3607-4DFC-A177-AC1BDE3EEB1F}">
      <dsp:nvSpPr>
        <dsp:cNvPr id="0" name=""/>
        <dsp:cNvSpPr/>
      </dsp:nvSpPr>
      <dsp:spPr>
        <a:xfrm>
          <a:off x="1998894" y="604661"/>
          <a:ext cx="3772089" cy="3629494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400" kern="1200" dirty="0" smtClean="0"/>
            <a:t>Qualidade</a:t>
          </a:r>
          <a:endParaRPr lang="pt-BR" sz="4400" kern="1200" dirty="0"/>
        </a:p>
      </dsp:txBody>
      <dsp:txXfrm>
        <a:off x="1998894" y="604661"/>
        <a:ext cx="3772089" cy="3629494"/>
      </dsp:txXfrm>
    </dsp:sp>
    <dsp:sp modelId="{63756795-17F5-4E4C-8265-C0CFD88D42BE}">
      <dsp:nvSpPr>
        <dsp:cNvPr id="0" name=""/>
        <dsp:cNvSpPr/>
      </dsp:nvSpPr>
      <dsp:spPr>
        <a:xfrm>
          <a:off x="2890665" y="-312330"/>
          <a:ext cx="2114981" cy="1995247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Acesso igualitário</a:t>
          </a:r>
          <a:endParaRPr lang="pt-BR" sz="1800" kern="1200" dirty="0"/>
        </a:p>
      </dsp:txBody>
      <dsp:txXfrm>
        <a:off x="2890665" y="-312330"/>
        <a:ext cx="2114981" cy="1995247"/>
      </dsp:txXfrm>
    </dsp:sp>
    <dsp:sp modelId="{27409A88-0BA9-4D8F-8E85-AC61523C5E17}">
      <dsp:nvSpPr>
        <dsp:cNvPr id="0" name=""/>
        <dsp:cNvSpPr/>
      </dsp:nvSpPr>
      <dsp:spPr>
        <a:xfrm>
          <a:off x="5294055" y="1324760"/>
          <a:ext cx="2325944" cy="2007096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Permanência com aprendizagem</a:t>
          </a:r>
          <a:endParaRPr lang="pt-BR" sz="1800" kern="1200" dirty="0"/>
        </a:p>
      </dsp:txBody>
      <dsp:txXfrm>
        <a:off x="5294055" y="1324760"/>
        <a:ext cx="2325944" cy="2007096"/>
      </dsp:txXfrm>
    </dsp:sp>
    <dsp:sp modelId="{A530F30E-6784-4FC2-B600-1280705148DA}">
      <dsp:nvSpPr>
        <dsp:cNvPr id="0" name=""/>
        <dsp:cNvSpPr/>
      </dsp:nvSpPr>
      <dsp:spPr>
        <a:xfrm>
          <a:off x="2962672" y="3194120"/>
          <a:ext cx="2331935" cy="1918810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Gestão democrática</a:t>
          </a:r>
          <a:endParaRPr lang="pt-BR" sz="1800" kern="1200" dirty="0"/>
        </a:p>
      </dsp:txBody>
      <dsp:txXfrm>
        <a:off x="2962672" y="3194120"/>
        <a:ext cx="2331935" cy="1918810"/>
      </dsp:txXfrm>
    </dsp:sp>
    <dsp:sp modelId="{92AC22A3-D284-4609-9BE1-413590F396CF}">
      <dsp:nvSpPr>
        <dsp:cNvPr id="0" name=""/>
        <dsp:cNvSpPr/>
      </dsp:nvSpPr>
      <dsp:spPr>
        <a:xfrm>
          <a:off x="0" y="1540751"/>
          <a:ext cx="2625699" cy="1762941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Currículo </a:t>
          </a:r>
          <a:r>
            <a:rPr lang="pt-BR" sz="1800" kern="1200" dirty="0" err="1" smtClean="0"/>
            <a:t>emancipatório</a:t>
          </a:r>
          <a:endParaRPr lang="pt-BR" sz="1800" kern="1200" dirty="0"/>
        </a:p>
      </dsp:txBody>
      <dsp:txXfrm>
        <a:off x="0" y="1540751"/>
        <a:ext cx="2625699" cy="176294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35FAD42-48F1-4B77-B9AA-F0ECFEF71277}">
      <dsp:nvSpPr>
        <dsp:cNvPr id="0" name=""/>
        <dsp:cNvSpPr/>
      </dsp:nvSpPr>
      <dsp:spPr>
        <a:xfrm>
          <a:off x="3003803" y="2301696"/>
          <a:ext cx="2221992" cy="222199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500" kern="1200" dirty="0" smtClean="0"/>
            <a:t>QUALIDADE</a:t>
          </a:r>
          <a:endParaRPr lang="pt-BR" sz="2500" kern="1200" dirty="0"/>
        </a:p>
      </dsp:txBody>
      <dsp:txXfrm>
        <a:off x="3003803" y="2301696"/>
        <a:ext cx="2221992" cy="2221992"/>
      </dsp:txXfrm>
    </dsp:sp>
    <dsp:sp modelId="{9A1B7AB1-4DB3-462E-B6B8-C5EA7A02F2C1}">
      <dsp:nvSpPr>
        <dsp:cNvPr id="0" name=""/>
        <dsp:cNvSpPr/>
      </dsp:nvSpPr>
      <dsp:spPr>
        <a:xfrm rot="16200000">
          <a:off x="3427282" y="1217515"/>
          <a:ext cx="1375035" cy="63326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1E5899-E88C-46F9-AEF4-7E140665E615}">
      <dsp:nvSpPr>
        <dsp:cNvPr id="0" name=""/>
        <dsp:cNvSpPr/>
      </dsp:nvSpPr>
      <dsp:spPr>
        <a:xfrm>
          <a:off x="3059353" y="2274"/>
          <a:ext cx="2110892" cy="16887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000" kern="1200" dirty="0" smtClean="0"/>
            <a:t>PROJETO</a:t>
          </a:r>
          <a:endParaRPr lang="pt-BR" sz="4000" kern="1200" dirty="0"/>
        </a:p>
      </dsp:txBody>
      <dsp:txXfrm>
        <a:off x="3059353" y="2274"/>
        <a:ext cx="2110892" cy="168871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35FAD42-48F1-4B77-B9AA-F0ECFEF71277}">
      <dsp:nvSpPr>
        <dsp:cNvPr id="0" name=""/>
        <dsp:cNvSpPr/>
      </dsp:nvSpPr>
      <dsp:spPr>
        <a:xfrm>
          <a:off x="2602626" y="2303971"/>
          <a:ext cx="2221992" cy="222199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500" kern="1200" dirty="0" smtClean="0"/>
            <a:t>QUALIDADE</a:t>
          </a:r>
          <a:endParaRPr lang="pt-BR" sz="2500" kern="1200" dirty="0"/>
        </a:p>
      </dsp:txBody>
      <dsp:txXfrm>
        <a:off x="2602626" y="2303971"/>
        <a:ext cx="2221992" cy="2221992"/>
      </dsp:txXfrm>
    </dsp:sp>
    <dsp:sp modelId="{A785B125-EDA0-4660-BD51-08B9FB43F9F1}">
      <dsp:nvSpPr>
        <dsp:cNvPr id="0" name=""/>
        <dsp:cNvSpPr/>
      </dsp:nvSpPr>
      <dsp:spPr>
        <a:xfrm rot="19839423">
          <a:off x="4336853" y="2069733"/>
          <a:ext cx="2324678" cy="63326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1D4A19-6BAA-428D-85E8-D1237221B6D1}">
      <dsp:nvSpPr>
        <dsp:cNvPr id="0" name=""/>
        <dsp:cNvSpPr/>
      </dsp:nvSpPr>
      <dsp:spPr>
        <a:xfrm>
          <a:off x="5771000" y="820704"/>
          <a:ext cx="2110892" cy="16887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600" kern="1200" dirty="0" smtClean="0"/>
            <a:t>PRODUTO</a:t>
          </a:r>
          <a:endParaRPr lang="pt-BR" sz="3600" kern="1200" dirty="0"/>
        </a:p>
      </dsp:txBody>
      <dsp:txXfrm>
        <a:off x="5771000" y="820704"/>
        <a:ext cx="2110892" cy="1688713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35FAD42-48F1-4B77-B9AA-F0ECFEF71277}">
      <dsp:nvSpPr>
        <dsp:cNvPr id="0" name=""/>
        <dsp:cNvSpPr/>
      </dsp:nvSpPr>
      <dsp:spPr>
        <a:xfrm>
          <a:off x="3003803" y="2301696"/>
          <a:ext cx="2221992" cy="222199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500" kern="1200" dirty="0" smtClean="0"/>
            <a:t>QUALIDADE</a:t>
          </a:r>
          <a:endParaRPr lang="pt-BR" sz="2500" kern="1200" dirty="0"/>
        </a:p>
      </dsp:txBody>
      <dsp:txXfrm>
        <a:off x="3003803" y="2301696"/>
        <a:ext cx="2221992" cy="2221992"/>
      </dsp:txXfrm>
    </dsp:sp>
    <dsp:sp modelId="{FD2FEC89-CA46-445F-BB99-FD6910E99F2C}">
      <dsp:nvSpPr>
        <dsp:cNvPr id="0" name=""/>
        <dsp:cNvSpPr/>
      </dsp:nvSpPr>
      <dsp:spPr>
        <a:xfrm rot="11285244">
          <a:off x="1046156" y="2792890"/>
          <a:ext cx="1870230" cy="63326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548556-1DFB-4324-B08C-1C11EDB7378B}">
      <dsp:nvSpPr>
        <dsp:cNvPr id="0" name=""/>
        <dsp:cNvSpPr/>
      </dsp:nvSpPr>
      <dsp:spPr>
        <a:xfrm>
          <a:off x="10" y="2133612"/>
          <a:ext cx="2110892" cy="16887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59055" rIns="59055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100" kern="1200" dirty="0" smtClean="0"/>
            <a:t>PROCESSO/ FUNÇÃO</a:t>
          </a:r>
          <a:endParaRPr lang="pt-BR" sz="3100" kern="1200" dirty="0"/>
        </a:p>
      </dsp:txBody>
      <dsp:txXfrm>
        <a:off x="10" y="2133612"/>
        <a:ext cx="2110892" cy="1688713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35FAD42-48F1-4B77-B9AA-F0ECFEF71277}">
      <dsp:nvSpPr>
        <dsp:cNvPr id="0" name=""/>
        <dsp:cNvSpPr/>
      </dsp:nvSpPr>
      <dsp:spPr>
        <a:xfrm>
          <a:off x="3003803" y="2301696"/>
          <a:ext cx="2221992" cy="222199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500" kern="1200" dirty="0" smtClean="0"/>
            <a:t>QUALIDADE</a:t>
          </a:r>
          <a:endParaRPr lang="pt-BR" sz="2500" kern="1200" dirty="0"/>
        </a:p>
      </dsp:txBody>
      <dsp:txXfrm>
        <a:off x="3003803" y="2301696"/>
        <a:ext cx="2221992" cy="2221992"/>
      </dsp:txXfrm>
    </dsp:sp>
    <dsp:sp modelId="{4501877D-25D3-4064-8B66-C7D7B093A322}">
      <dsp:nvSpPr>
        <dsp:cNvPr id="0" name=""/>
        <dsp:cNvSpPr/>
      </dsp:nvSpPr>
      <dsp:spPr>
        <a:xfrm rot="20778768">
          <a:off x="5274862" y="2581738"/>
          <a:ext cx="1903621" cy="63326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BA559B-731C-47AA-9FE5-83FB9D2264B2}">
      <dsp:nvSpPr>
        <dsp:cNvPr id="0" name=""/>
        <dsp:cNvSpPr/>
      </dsp:nvSpPr>
      <dsp:spPr>
        <a:xfrm>
          <a:off x="6096008" y="1828797"/>
          <a:ext cx="2110892" cy="16887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DESENVOLVIMENTO ORGANIZACIONAL</a:t>
          </a:r>
          <a:endParaRPr lang="pt-BR" sz="1800" kern="1200" dirty="0"/>
        </a:p>
      </dsp:txBody>
      <dsp:txXfrm>
        <a:off x="6096008" y="1828797"/>
        <a:ext cx="2110892" cy="1688713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958561E-93B9-482A-AD05-680ACFEAA493}">
      <dsp:nvSpPr>
        <dsp:cNvPr id="0" name=""/>
        <dsp:cNvSpPr/>
      </dsp:nvSpPr>
      <dsp:spPr>
        <a:xfrm>
          <a:off x="2232" y="1280368"/>
          <a:ext cx="2239863" cy="2239863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3267" tIns="52070" rIns="123267" bIns="5207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100" kern="1200" dirty="0" smtClean="0"/>
            <a:t>SME</a:t>
          </a:r>
          <a:endParaRPr lang="pt-BR" sz="4100" kern="1200" dirty="0"/>
        </a:p>
      </dsp:txBody>
      <dsp:txXfrm>
        <a:off x="2232" y="1280368"/>
        <a:ext cx="2239863" cy="2239863"/>
      </dsp:txXfrm>
    </dsp:sp>
    <dsp:sp modelId="{0002DB41-1804-4C41-AC47-9060EA2FEFC8}">
      <dsp:nvSpPr>
        <dsp:cNvPr id="0" name=""/>
        <dsp:cNvSpPr/>
      </dsp:nvSpPr>
      <dsp:spPr>
        <a:xfrm>
          <a:off x="1794123" y="1280368"/>
          <a:ext cx="2239863" cy="2239863"/>
        </a:xfrm>
        <a:prstGeom prst="ellipse">
          <a:avLst/>
        </a:prstGeom>
        <a:solidFill>
          <a:schemeClr val="accent2">
            <a:alpha val="50000"/>
            <a:hueOff val="-2447042"/>
            <a:satOff val="10798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3267" tIns="52070" rIns="123267" bIns="5207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100" kern="1200" dirty="0" smtClean="0"/>
            <a:t>NAED</a:t>
          </a:r>
          <a:endParaRPr lang="pt-BR" sz="4100" kern="1200" dirty="0"/>
        </a:p>
      </dsp:txBody>
      <dsp:txXfrm>
        <a:off x="1794123" y="1280368"/>
        <a:ext cx="2239863" cy="2239863"/>
      </dsp:txXfrm>
    </dsp:sp>
    <dsp:sp modelId="{3F4615BA-BF47-473C-A921-60C2732292C5}">
      <dsp:nvSpPr>
        <dsp:cNvPr id="0" name=""/>
        <dsp:cNvSpPr/>
      </dsp:nvSpPr>
      <dsp:spPr>
        <a:xfrm>
          <a:off x="3586013" y="1280368"/>
          <a:ext cx="2239863" cy="2239863"/>
        </a:xfrm>
        <a:prstGeom prst="ellipse">
          <a:avLst/>
        </a:prstGeom>
        <a:solidFill>
          <a:schemeClr val="accent2">
            <a:alpha val="50000"/>
            <a:hueOff val="-4894083"/>
            <a:satOff val="21595"/>
            <a:lumOff val="-366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3267" tIns="52070" rIns="123267" bIns="5207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100" kern="1200" dirty="0" smtClean="0"/>
            <a:t>Escola</a:t>
          </a:r>
          <a:endParaRPr lang="pt-BR" sz="4100" kern="1200" dirty="0"/>
        </a:p>
      </dsp:txBody>
      <dsp:txXfrm>
        <a:off x="3586013" y="1280368"/>
        <a:ext cx="2239863" cy="2239863"/>
      </dsp:txXfrm>
    </dsp:sp>
    <dsp:sp modelId="{871E339D-E259-422E-90FB-0E7352E61510}">
      <dsp:nvSpPr>
        <dsp:cNvPr id="0" name=""/>
        <dsp:cNvSpPr/>
      </dsp:nvSpPr>
      <dsp:spPr>
        <a:xfrm>
          <a:off x="5377904" y="1280368"/>
          <a:ext cx="2239863" cy="2239863"/>
        </a:xfrm>
        <a:prstGeom prst="ellipse">
          <a:avLst/>
        </a:prstGeom>
        <a:solidFill>
          <a:schemeClr val="accent2">
            <a:alpha val="50000"/>
            <a:hueOff val="-7341125"/>
            <a:satOff val="32393"/>
            <a:lumOff val="-549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3267" tIns="52070" rIns="123267" bIns="5207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100" kern="1200" dirty="0" smtClean="0"/>
            <a:t>CPA</a:t>
          </a:r>
          <a:endParaRPr lang="pt-BR" sz="4100" kern="1200" dirty="0"/>
        </a:p>
      </dsp:txBody>
      <dsp:txXfrm>
        <a:off x="5377904" y="1280368"/>
        <a:ext cx="2239863" cy="22398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CB4D8-9509-4958-BB6A-F0682F7CA586}" type="datetimeFigureOut">
              <a:rPr lang="pt-BR" smtClean="0"/>
              <a:pPr/>
              <a:t>19/09/2014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8B26A-7928-433E-844B-271E65026F2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CB4D8-9509-4958-BB6A-F0682F7CA586}" type="datetimeFigureOut">
              <a:rPr lang="pt-BR" smtClean="0"/>
              <a:pPr/>
              <a:t>19/09/2014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8B26A-7928-433E-844B-271E65026F2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CB4D8-9509-4958-BB6A-F0682F7CA586}" type="datetimeFigureOut">
              <a:rPr lang="pt-BR" smtClean="0"/>
              <a:pPr/>
              <a:t>19/09/2014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8B26A-7928-433E-844B-271E65026F2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CB4D8-9509-4958-BB6A-F0682F7CA586}" type="datetimeFigureOut">
              <a:rPr lang="pt-BR" smtClean="0"/>
              <a:pPr/>
              <a:t>19/09/2014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8B26A-7928-433E-844B-271E65026F2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CB4D8-9509-4958-BB6A-F0682F7CA586}" type="datetimeFigureOut">
              <a:rPr lang="pt-BR" smtClean="0"/>
              <a:pPr/>
              <a:t>19/09/2014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8B26A-7928-433E-844B-271E65026F2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CB4D8-9509-4958-BB6A-F0682F7CA586}" type="datetimeFigureOut">
              <a:rPr lang="pt-BR" smtClean="0"/>
              <a:pPr/>
              <a:t>19/09/2014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8B26A-7928-433E-844B-271E65026F2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CB4D8-9509-4958-BB6A-F0682F7CA586}" type="datetimeFigureOut">
              <a:rPr lang="pt-BR" smtClean="0"/>
              <a:pPr/>
              <a:t>19/09/2014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8B26A-7928-433E-844B-271E65026F2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CB4D8-9509-4958-BB6A-F0682F7CA586}" type="datetimeFigureOut">
              <a:rPr lang="pt-BR" smtClean="0"/>
              <a:pPr/>
              <a:t>19/09/2014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8B26A-7928-433E-844B-271E65026F2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CB4D8-9509-4958-BB6A-F0682F7CA586}" type="datetimeFigureOut">
              <a:rPr lang="pt-BR" smtClean="0"/>
              <a:pPr/>
              <a:t>19/09/2014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8B26A-7928-433E-844B-271E65026F2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CB4D8-9509-4958-BB6A-F0682F7CA586}" type="datetimeFigureOut">
              <a:rPr lang="pt-BR" smtClean="0"/>
              <a:pPr/>
              <a:t>19/09/2014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8B26A-7928-433E-844B-271E65026F2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CB4D8-9509-4958-BB6A-F0682F7CA586}" type="datetimeFigureOut">
              <a:rPr lang="pt-BR" smtClean="0"/>
              <a:pPr/>
              <a:t>19/09/2014</a:t>
            </a:fld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F8B26A-7928-433E-844B-271E65026F2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1BF8B26A-7928-433E-844B-271E65026F2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27CB4D8-9509-4958-BB6A-F0682F7CA586}" type="datetimeFigureOut">
              <a:rPr lang="pt-BR" smtClean="0"/>
              <a:pPr/>
              <a:t>19/09/2014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alto.gov.br/ccivil_03/constituicao/Emendas/Emc/emc14.htm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alto.gov.br/ccivil_03/constituicao/Emendas/Emc/emc59.htm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alto.gov.br/ccivil_03/constituicao/Emendas/Emc/emc59.htm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portal.mec.gov.br/index.php?option=com_docman&amp;task=doc_download&amp;gid=5368&amp;Itemid=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file:///E:\Sinpeem\pceb008_10.pdf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hyperlink" Target="http://portalideb.inep.gov.br/index.php?option=com_content&amp;task=view&amp;id=1&amp;Itemid=14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t-BR" dirty="0" smtClean="0"/>
              <a:t>Qualidade da educação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8303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6934200" cy="1143000"/>
          </a:xfrm>
        </p:spPr>
        <p:txBody>
          <a:bodyPr/>
          <a:lstStyle/>
          <a:p>
            <a:pPr algn="ctr"/>
            <a:r>
              <a:rPr lang="pt-BR" dirty="0" smtClean="0"/>
              <a:t>A qualidade vinculada à satisfação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pPr algn="just"/>
            <a:endParaRPr lang="pt-BR" i="1" dirty="0" smtClean="0"/>
          </a:p>
          <a:p>
            <a:pPr algn="just"/>
            <a:r>
              <a:rPr lang="pt-BR" dirty="0" smtClean="0"/>
              <a:t>Aspectos ligados ao pessoal (satisfação, motivação, sentimento de sucesso, nível de expectativa, </a:t>
            </a:r>
            <a:r>
              <a:rPr lang="pt-BR" dirty="0" err="1" smtClean="0"/>
              <a:t>auto-estima</a:t>
            </a:r>
            <a:r>
              <a:rPr lang="pt-BR" dirty="0" smtClean="0"/>
              <a:t>, </a:t>
            </a:r>
            <a:r>
              <a:rPr lang="pt-BR" dirty="0" err="1" smtClean="0"/>
              <a:t>etc</a:t>
            </a:r>
            <a:r>
              <a:rPr lang="pt-BR" dirty="0" smtClean="0"/>
              <a:t>) são fundamentais enquanto que variáveis condicionadoras da qualidade dos processos e seus resultados</a:t>
            </a:r>
            <a:r>
              <a:rPr lang="pt-BR" dirty="0"/>
              <a:t>.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xmlns="" val="385640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274638"/>
            <a:ext cx="7086600" cy="1143000"/>
          </a:xfrm>
        </p:spPr>
        <p:txBody>
          <a:bodyPr/>
          <a:lstStyle/>
          <a:p>
            <a:pPr algn="ctr"/>
            <a:r>
              <a:rPr lang="pt-BR" dirty="0" smtClean="0"/>
              <a:t>Vetores da qualidade...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7879672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874196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162800" cy="1143000"/>
          </a:xfrm>
        </p:spPr>
        <p:txBody>
          <a:bodyPr/>
          <a:lstStyle/>
          <a:p>
            <a:pPr algn="ctr"/>
            <a:r>
              <a:rPr lang="pt-BR" dirty="0" smtClean="0"/>
              <a:t>Projeto...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t-BR" dirty="0" smtClean="0"/>
          </a:p>
          <a:p>
            <a:pPr algn="just"/>
            <a:r>
              <a:rPr lang="pt-BR" dirty="0" smtClean="0"/>
              <a:t>Quando se processa um projeto/produto, já está incorporada uma ideia de qualidade;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Ligada ao custo e às condições materiais e funcionais;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Difícil alcançar elevados níveis de qualidade em processos que possuem uma baixa qualidade de projeto.</a:t>
            </a:r>
            <a:endParaRPr lang="pt-BR" dirty="0"/>
          </a:p>
        </p:txBody>
      </p:sp>
      <p:sp>
        <p:nvSpPr>
          <p:cNvPr id="4" name="Triângulo isósceles 3"/>
          <p:cNvSpPr/>
          <p:nvPr/>
        </p:nvSpPr>
        <p:spPr>
          <a:xfrm>
            <a:off x="1835696" y="1412776"/>
            <a:ext cx="4824536" cy="4392488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O projeto da rede municipal de ensino é um projeto de qualidade?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xmlns="" val="2289501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274638"/>
            <a:ext cx="7086600" cy="1143000"/>
          </a:xfrm>
        </p:spPr>
        <p:txBody>
          <a:bodyPr/>
          <a:lstStyle/>
          <a:p>
            <a:pPr algn="ctr"/>
            <a:r>
              <a:rPr lang="pt-BR" dirty="0" smtClean="0"/>
              <a:t>Vetores da qualidade...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6031136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216116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162800" cy="1143000"/>
          </a:xfrm>
        </p:spPr>
        <p:txBody>
          <a:bodyPr/>
          <a:lstStyle/>
          <a:p>
            <a:pPr algn="ctr"/>
            <a:r>
              <a:rPr lang="pt-BR" dirty="0" smtClean="0"/>
              <a:t>Produto ou resultados...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pPr algn="just"/>
            <a:r>
              <a:rPr lang="pt-BR" dirty="0" smtClean="0"/>
              <a:t>Obtenção efetiva dos objetivos propostos e à sua permanência;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Ocorre como consequência dos outros eixos.</a:t>
            </a:r>
            <a:endParaRPr lang="pt-BR" dirty="0"/>
          </a:p>
        </p:txBody>
      </p:sp>
      <p:sp>
        <p:nvSpPr>
          <p:cNvPr id="5" name="Lágrima 4"/>
          <p:cNvSpPr/>
          <p:nvPr/>
        </p:nvSpPr>
        <p:spPr>
          <a:xfrm>
            <a:off x="2555776" y="4293096"/>
            <a:ext cx="4680520" cy="2304256"/>
          </a:xfrm>
          <a:prstGeom prst="teardrop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As escolas tem clareza dos seus objetivos?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xmlns="" val="321984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274638"/>
            <a:ext cx="7086600" cy="1143000"/>
          </a:xfrm>
        </p:spPr>
        <p:txBody>
          <a:bodyPr/>
          <a:lstStyle/>
          <a:p>
            <a:pPr algn="ctr"/>
            <a:r>
              <a:rPr lang="pt-BR" dirty="0" smtClean="0"/>
              <a:t>Vetores da qualidade...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5707273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191556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7162800" cy="1143000"/>
          </a:xfrm>
        </p:spPr>
        <p:txBody>
          <a:bodyPr/>
          <a:lstStyle/>
          <a:p>
            <a:pPr algn="ctr"/>
            <a:r>
              <a:rPr lang="pt-BR" dirty="0" smtClean="0"/>
              <a:t>Processo ou função...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pPr algn="just"/>
            <a:r>
              <a:rPr lang="pt-BR" dirty="0" smtClean="0"/>
              <a:t>Metodologia: planejamento das situações de aprendizagens, recursos usados, </a:t>
            </a:r>
            <a:r>
              <a:rPr lang="pt-BR" u="sng" dirty="0" smtClean="0"/>
              <a:t>sistemas de controle incorporados ao processo etc.</a:t>
            </a:r>
          </a:p>
          <a:p>
            <a:pPr>
              <a:buNone/>
            </a:pPr>
            <a:endParaRPr lang="pt-BR" dirty="0" smtClean="0"/>
          </a:p>
        </p:txBody>
      </p:sp>
      <p:sp>
        <p:nvSpPr>
          <p:cNvPr id="4" name="Seta para baixo 3"/>
          <p:cNvSpPr/>
          <p:nvPr/>
        </p:nvSpPr>
        <p:spPr>
          <a:xfrm>
            <a:off x="4211960" y="2996952"/>
            <a:ext cx="3096344" cy="3096344"/>
          </a:xfrm>
          <a:prstGeom prst="down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AVALIAÇÃO INSTITUCIONAL</a:t>
            </a:r>
            <a:endParaRPr lang="pt-BR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0053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274638"/>
            <a:ext cx="7086600" cy="1143000"/>
          </a:xfrm>
        </p:spPr>
        <p:txBody>
          <a:bodyPr/>
          <a:lstStyle/>
          <a:p>
            <a:pPr algn="ctr"/>
            <a:r>
              <a:rPr lang="pt-BR" dirty="0" smtClean="0"/>
              <a:t>Vetores da qualidade...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4276001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556809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7162800" cy="1143000"/>
          </a:xfrm>
        </p:spPr>
        <p:txBody>
          <a:bodyPr/>
          <a:lstStyle/>
          <a:p>
            <a:pPr algn="ctr"/>
            <a:r>
              <a:rPr lang="pt-BR" dirty="0" smtClean="0"/>
              <a:t>Desenvolvimento organizacional...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pPr marL="114300" indent="0" algn="just">
              <a:buNone/>
            </a:pPr>
            <a:r>
              <a:rPr lang="pt-BR" dirty="0" smtClean="0"/>
              <a:t>Intervenções que tenham como finalidade o aperfeiçoamento das condições das próprias instituições e equipes: formação de pessoal, programas de equipamentos, novas tecnologias etc.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</p:txBody>
      </p:sp>
      <p:sp>
        <p:nvSpPr>
          <p:cNvPr id="4" name="Retângulo 3"/>
          <p:cNvSpPr/>
          <p:nvPr/>
        </p:nvSpPr>
        <p:spPr>
          <a:xfrm>
            <a:off x="2267744" y="3717032"/>
            <a:ext cx="5040560" cy="20882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>
                <a:solidFill>
                  <a:schemeClr val="tx1"/>
                </a:solidFill>
              </a:rPr>
              <a:t>Quem são os promotores dessa intervenção? </a:t>
            </a:r>
          </a:p>
          <a:p>
            <a:pPr algn="ctr"/>
            <a:r>
              <a:rPr lang="pt-BR" sz="2400" dirty="0" smtClean="0">
                <a:solidFill>
                  <a:schemeClr val="tx1"/>
                </a:solidFill>
              </a:rPr>
              <a:t>O governo? A política pública? A sociedade? A escola?</a:t>
            </a:r>
            <a:endParaRPr lang="pt-B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9779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Qualidade na legislação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pt-BR" u="sng" dirty="0" smtClean="0"/>
              <a:t>CF 88</a:t>
            </a:r>
          </a:p>
          <a:p>
            <a:pPr algn="ctr">
              <a:buNone/>
            </a:pPr>
            <a:endParaRPr lang="pt-BR" u="sng" dirty="0" smtClean="0"/>
          </a:p>
          <a:p>
            <a:pPr>
              <a:buNone/>
            </a:pPr>
            <a:r>
              <a:rPr lang="pt-BR" dirty="0" smtClean="0"/>
              <a:t>“Art. 206. O ensino será ministrado com base nos seguintes princípios:</a:t>
            </a:r>
          </a:p>
          <a:p>
            <a:pPr>
              <a:buNone/>
            </a:pPr>
            <a:r>
              <a:rPr lang="pt-BR" dirty="0" smtClean="0"/>
              <a:t>...</a:t>
            </a:r>
          </a:p>
          <a:p>
            <a:pPr>
              <a:buNone/>
            </a:pPr>
            <a:r>
              <a:rPr lang="pt-BR" dirty="0" smtClean="0"/>
              <a:t>VII - garantia de padrão de </a:t>
            </a:r>
            <a:r>
              <a:rPr lang="pt-BR" dirty="0" smtClean="0">
                <a:solidFill>
                  <a:srgbClr val="FF0000"/>
                </a:solidFill>
              </a:rPr>
              <a:t>qualidade</a:t>
            </a:r>
            <a:r>
              <a:rPr lang="pt-BR" dirty="0" smtClean="0"/>
              <a:t>;”</a:t>
            </a:r>
          </a:p>
          <a:p>
            <a:pPr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944634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Qualidade...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t-BR" sz="2800" dirty="0" smtClean="0"/>
              <a:t>O que pensamos quando se fala em qualidade da educação?</a:t>
            </a:r>
          </a:p>
          <a:p>
            <a:pPr marL="114300" indent="0">
              <a:buNone/>
            </a:pPr>
            <a:endParaRPr lang="pt-BR" sz="2800" dirty="0"/>
          </a:p>
          <a:p>
            <a:pPr marL="114300" indent="0">
              <a:buNone/>
            </a:pPr>
            <a:r>
              <a:rPr lang="pt-BR" sz="2800" dirty="0" smtClean="0"/>
              <a:t>Que imagens nos vem à cabeça?</a:t>
            </a:r>
          </a:p>
          <a:p>
            <a:pPr marL="114300" indent="0">
              <a:buNone/>
            </a:pPr>
            <a:endParaRPr lang="pt-BR" sz="2800" dirty="0"/>
          </a:p>
          <a:p>
            <a:pPr marL="114300" indent="0">
              <a:buNone/>
            </a:pPr>
            <a:r>
              <a:rPr lang="pt-BR" sz="2800" dirty="0" smtClean="0"/>
              <a:t>Qualidade para quem?</a:t>
            </a:r>
          </a:p>
          <a:p>
            <a:pPr marL="114300" indent="0">
              <a:buNone/>
            </a:pPr>
            <a:endParaRPr lang="pt-BR" sz="2800" dirty="0"/>
          </a:p>
          <a:p>
            <a:pPr marL="114300" indent="0">
              <a:buNone/>
            </a:pPr>
            <a:endParaRPr lang="pt-BR" sz="2800" dirty="0" smtClean="0"/>
          </a:p>
          <a:p>
            <a:pPr marL="114300" indent="0">
              <a:buNone/>
            </a:pP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xmlns="" val="376791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79512" y="548680"/>
            <a:ext cx="8064896" cy="55774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dirty="0" smtClean="0"/>
              <a:t>“Art. 211. A União, os Estados, o Distrito Federal e os Municípios organizarão em regime de colaboração seus sistemas de ensino.</a:t>
            </a:r>
          </a:p>
          <a:p>
            <a:pPr>
              <a:buNone/>
            </a:pPr>
            <a:endParaRPr lang="pt-BR" dirty="0" smtClean="0"/>
          </a:p>
          <a:p>
            <a:pPr algn="just">
              <a:buNone/>
            </a:pPr>
            <a:r>
              <a:rPr lang="pt-BR" dirty="0" smtClean="0"/>
              <a:t>§ 1º A União organizará o sistema federal de ensino e o dos Territórios, financiará as instituições de ensino públicas federais e exercerá, em matéria educacional, função </a:t>
            </a:r>
            <a:r>
              <a:rPr lang="pt-BR" dirty="0" err="1" smtClean="0"/>
              <a:t>redistributiva</a:t>
            </a:r>
            <a:r>
              <a:rPr lang="pt-BR" dirty="0" smtClean="0"/>
              <a:t> e supletiva, de forma a garantir equalização de oportunidades educacionais e padrão mínimo de </a:t>
            </a:r>
            <a:r>
              <a:rPr lang="pt-BR" dirty="0" smtClean="0">
                <a:solidFill>
                  <a:srgbClr val="FF0000"/>
                </a:solidFill>
              </a:rPr>
              <a:t>qualidade</a:t>
            </a:r>
            <a:r>
              <a:rPr lang="pt-BR" dirty="0" smtClean="0"/>
              <a:t> do ensino mediante assistência técnica e financeira aos Estados, ao Distrito Federal e aos Municípios; </a:t>
            </a:r>
            <a:r>
              <a:rPr lang="pt-BR" dirty="0" smtClean="0">
                <a:hlinkClick r:id="rId2"/>
              </a:rPr>
              <a:t>(Redação dada pela Emenda Constitucional nº 14, de 1996)</a:t>
            </a:r>
            <a:r>
              <a:rPr lang="pt-BR" dirty="0" smtClean="0"/>
              <a:t>”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601501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404664"/>
            <a:ext cx="7753672" cy="5996136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t-BR" dirty="0"/>
              <a:t>Art. 212. A União aplicará, anualmente, nunca menos de dezoito, e os Estados, o Distrito Federal e os Municípios vinte e cinco por cento, no mínimo, da receita resultante de impostos, compreendida a proveniente de transferências, na manutenção e desenvolvimento do ensino. </a:t>
            </a:r>
          </a:p>
          <a:p>
            <a:pPr marL="114300" indent="0" algn="just">
              <a:buNone/>
            </a:pPr>
            <a:endParaRPr lang="pt-BR" dirty="0" smtClean="0"/>
          </a:p>
          <a:p>
            <a:pPr marL="114300" indent="0" algn="just">
              <a:buNone/>
            </a:pPr>
            <a:r>
              <a:rPr lang="pt-BR" dirty="0" smtClean="0"/>
              <a:t>(...)</a:t>
            </a:r>
          </a:p>
          <a:p>
            <a:pPr marL="114300" indent="0" algn="just">
              <a:buNone/>
            </a:pPr>
            <a:endParaRPr lang="pt-BR" dirty="0"/>
          </a:p>
          <a:p>
            <a:pPr marL="114300" indent="0" algn="just">
              <a:buNone/>
            </a:pPr>
            <a:r>
              <a:rPr lang="pt-BR" dirty="0"/>
              <a:t>§ 3º A distribuição dos recursos públicos assegurará prioridade ao atendimento das necessidades do ensino obrigatório, no que se refere a universalização, garantia de padrão de </a:t>
            </a:r>
            <a:r>
              <a:rPr lang="pt-BR" dirty="0">
                <a:solidFill>
                  <a:srgbClr val="FF0000"/>
                </a:solidFill>
              </a:rPr>
              <a:t>qualidade</a:t>
            </a:r>
            <a:r>
              <a:rPr lang="pt-BR" dirty="0"/>
              <a:t> e equidade, nos termos do plano nacional de educação. </a:t>
            </a:r>
            <a:r>
              <a:rPr lang="pt-BR" dirty="0">
                <a:hlinkClick r:id="rId2"/>
              </a:rPr>
              <a:t>(Redação dada pela Emenda Constitucional nº 59, de 2009)</a:t>
            </a:r>
            <a:endParaRPr lang="pt-BR" dirty="0"/>
          </a:p>
          <a:p>
            <a:pPr marL="11430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60013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7715200" cy="5289451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 smtClean="0"/>
              <a:t>“Art. 214. A lei estabelecerá o plano nacional de educação, de duração decenal, com o objetivo de articular o sistema nacional de educação em regime de colaboração e definir diretrizes, objetivos, metas e estratégias de implementação para assegurar a manutenção e desenvolvimento do ensino em seus diversos níveis, etapas e modalidades por meio de ações integradas dos poderes públicos das diferentes esferas federativas que conduzam a: </a:t>
            </a:r>
            <a:r>
              <a:rPr lang="pt-BR" dirty="0" smtClean="0">
                <a:hlinkClick r:id="rId2"/>
              </a:rPr>
              <a:t>(Redação dada pela Emenda Constitucional nº 59, de 2009)</a:t>
            </a:r>
            <a:r>
              <a:rPr lang="pt-BR" dirty="0" smtClean="0"/>
              <a:t>...</a:t>
            </a:r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r>
              <a:rPr lang="pt-BR" dirty="0" smtClean="0"/>
              <a:t>III - melhoria da </a:t>
            </a:r>
            <a:r>
              <a:rPr lang="pt-BR" dirty="0" smtClean="0">
                <a:solidFill>
                  <a:srgbClr val="FF0000"/>
                </a:solidFill>
              </a:rPr>
              <a:t>qualidade</a:t>
            </a:r>
            <a:r>
              <a:rPr lang="pt-BR" dirty="0" smtClean="0"/>
              <a:t> do ensino;”</a:t>
            </a:r>
          </a:p>
          <a:p>
            <a:pPr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01312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LDB 9394/96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“Art. 3º O ensino será ministrado com base nos seguintes princípios:</a:t>
            </a:r>
          </a:p>
          <a:p>
            <a:pPr>
              <a:buNone/>
            </a:pPr>
            <a:r>
              <a:rPr lang="pt-BR" dirty="0" smtClean="0"/>
              <a:t>...</a:t>
            </a:r>
          </a:p>
          <a:p>
            <a:pPr>
              <a:buNone/>
            </a:pPr>
            <a:r>
              <a:rPr lang="pt-BR" dirty="0" smtClean="0"/>
              <a:t>IX - garantia de padrão de </a:t>
            </a:r>
            <a:r>
              <a:rPr lang="pt-BR" dirty="0" smtClean="0">
                <a:solidFill>
                  <a:srgbClr val="FF0000"/>
                </a:solidFill>
              </a:rPr>
              <a:t>qualidade</a:t>
            </a:r>
            <a:r>
              <a:rPr lang="pt-BR" dirty="0" smtClean="0"/>
              <a:t>;”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63552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67544" y="260648"/>
            <a:ext cx="7848872" cy="586551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 smtClean="0"/>
              <a:t>“Art. 4º O dever do Estado com educação escolar pública será efetivado mediante a garantia de:</a:t>
            </a:r>
          </a:p>
          <a:p>
            <a:pPr algn="just">
              <a:buNone/>
            </a:pPr>
            <a:r>
              <a:rPr lang="pt-BR" dirty="0" smtClean="0"/>
              <a:t>...</a:t>
            </a:r>
          </a:p>
          <a:p>
            <a:pPr algn="just">
              <a:buNone/>
            </a:pPr>
            <a:r>
              <a:rPr lang="pt-BR" dirty="0" smtClean="0"/>
              <a:t>IX - padrões mínimos de </a:t>
            </a:r>
            <a:r>
              <a:rPr lang="pt-BR" dirty="0" smtClean="0">
                <a:solidFill>
                  <a:srgbClr val="FF0000"/>
                </a:solidFill>
              </a:rPr>
              <a:t>qualidade</a:t>
            </a:r>
            <a:r>
              <a:rPr lang="pt-BR" dirty="0" smtClean="0"/>
              <a:t> de ensino, definidos como a variedade e quantidade mínimas, por aluno, de insumos indispensáveis ao desenvolvimento do processo de ensino-aprendizagem.”</a:t>
            </a:r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r>
              <a:rPr lang="pt-BR" dirty="0" smtClean="0"/>
              <a:t>“Art. 9º A União incumbir-se-á de:</a:t>
            </a:r>
          </a:p>
          <a:p>
            <a:pPr algn="just">
              <a:buNone/>
            </a:pPr>
            <a:r>
              <a:rPr lang="pt-BR" dirty="0" smtClean="0"/>
              <a:t>...</a:t>
            </a:r>
          </a:p>
          <a:p>
            <a:pPr algn="just">
              <a:buNone/>
            </a:pPr>
            <a:r>
              <a:rPr lang="pt-BR" dirty="0" smtClean="0"/>
              <a:t>VI - assegurar processo nacional de avaliação do rendimento escolar no ensino fundamental, médio e superior, em colaboração com os sistemas de ensino, objetivando a definição de prioridades e a melhoria da </a:t>
            </a:r>
            <a:r>
              <a:rPr lang="pt-BR" dirty="0" smtClean="0">
                <a:solidFill>
                  <a:srgbClr val="FF0000"/>
                </a:solidFill>
              </a:rPr>
              <a:t>qualidade</a:t>
            </a:r>
            <a:r>
              <a:rPr lang="pt-BR" dirty="0" smtClean="0"/>
              <a:t> do ensino;”</a:t>
            </a:r>
          </a:p>
          <a:p>
            <a:pPr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71906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67544" y="476672"/>
            <a:ext cx="7704856" cy="5649491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r>
              <a:rPr lang="pt-BR" dirty="0" smtClean="0"/>
              <a:t>“Art. 74. A União, em colaboração com os Estados, o Distrito Federal e os Municípios, estabelecerá padrão mínimo de oportunidades educacionais para o ensino fundamental, baseado no cálculo do custo mínimo por aluno, capaz de assegurar ensino de </a:t>
            </a:r>
            <a:r>
              <a:rPr lang="pt-BR" dirty="0" smtClean="0">
                <a:solidFill>
                  <a:srgbClr val="FF0000"/>
                </a:solidFill>
              </a:rPr>
              <a:t>qualidade</a:t>
            </a:r>
            <a:r>
              <a:rPr lang="pt-BR" dirty="0" smtClean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xmlns="" val="262223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67544" y="620688"/>
            <a:ext cx="7632848" cy="5505475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/>
          </a:p>
          <a:p>
            <a:pPr algn="just">
              <a:buNone/>
            </a:pPr>
            <a:r>
              <a:rPr lang="pt-BR" dirty="0" smtClean="0"/>
              <a:t>“Art. 75. A ação supletiva e </a:t>
            </a:r>
            <a:r>
              <a:rPr lang="pt-BR" dirty="0" err="1" smtClean="0"/>
              <a:t>redistributiva</a:t>
            </a:r>
            <a:r>
              <a:rPr lang="pt-BR" dirty="0" smtClean="0"/>
              <a:t> da União e dos Estados será exercida de modo a corrigir, progressivamente, as disparidades de acesso e garantir o padrão mínimo de </a:t>
            </a:r>
            <a:r>
              <a:rPr lang="pt-BR" dirty="0" smtClean="0">
                <a:solidFill>
                  <a:srgbClr val="FF0000"/>
                </a:solidFill>
              </a:rPr>
              <a:t>qualidade</a:t>
            </a:r>
            <a:r>
              <a:rPr lang="pt-BR" dirty="0" smtClean="0"/>
              <a:t> de ensino.</a:t>
            </a:r>
          </a:p>
          <a:p>
            <a:pPr algn="just">
              <a:buNone/>
            </a:pPr>
            <a:r>
              <a:rPr lang="pt-BR" dirty="0" smtClean="0"/>
              <a:t>...</a:t>
            </a:r>
          </a:p>
          <a:p>
            <a:pPr algn="just">
              <a:buNone/>
            </a:pPr>
            <a:r>
              <a:rPr lang="pt-BR" dirty="0" smtClean="0"/>
              <a:t>§ 2º A capacidade de atendimento de cada governo será definida pela razão entre os recursos de uso constitucionalmente obrigatório na manutenção e desenvolvimento do ensino e o custo anual do aluno, relativo ao padrão mínimo de </a:t>
            </a:r>
            <a:r>
              <a:rPr lang="pt-BR" dirty="0" smtClean="0">
                <a:solidFill>
                  <a:srgbClr val="FF0000"/>
                </a:solidFill>
              </a:rPr>
              <a:t>qualidade</a:t>
            </a:r>
            <a:r>
              <a:rPr lang="pt-BR" dirty="0" smtClean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xmlns="" val="3390746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3600" dirty="0" smtClean="0"/>
              <a:t>Plano Nacional de Educação </a:t>
            </a:r>
            <a:br>
              <a:rPr lang="pt-BR" sz="3600" dirty="0" smtClean="0"/>
            </a:br>
            <a:r>
              <a:rPr lang="pt-BR" sz="3600" dirty="0" smtClean="0"/>
              <a:t>(Lei 13.005, de 25 de junho de 2014)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just">
              <a:buNone/>
            </a:pPr>
            <a:endParaRPr lang="pt-BR" dirty="0" smtClean="0"/>
          </a:p>
          <a:p>
            <a:pPr marL="114300" indent="0" algn="just">
              <a:buNone/>
            </a:pPr>
            <a:r>
              <a:rPr lang="pt-BR" dirty="0" smtClean="0"/>
              <a:t>Art</a:t>
            </a:r>
            <a:r>
              <a:rPr lang="pt-BR" dirty="0"/>
              <a:t>. 2</a:t>
            </a:r>
            <a:r>
              <a:rPr lang="pt-BR" u="sng" baseline="30000" dirty="0"/>
              <a:t>o</a:t>
            </a:r>
            <a:r>
              <a:rPr lang="pt-BR" dirty="0"/>
              <a:t>  São diretrizes do PNE:</a:t>
            </a:r>
          </a:p>
          <a:p>
            <a:pPr marL="114300" indent="0" algn="just">
              <a:buNone/>
            </a:pPr>
            <a:endParaRPr lang="pt-BR" dirty="0" smtClean="0"/>
          </a:p>
          <a:p>
            <a:pPr marL="114300" indent="0" algn="just">
              <a:buNone/>
            </a:pPr>
            <a:r>
              <a:rPr lang="pt-BR" dirty="0" smtClean="0"/>
              <a:t>(...)</a:t>
            </a:r>
          </a:p>
          <a:p>
            <a:pPr marL="114300" indent="0" algn="just">
              <a:buNone/>
            </a:pPr>
            <a:endParaRPr lang="pt-BR" dirty="0"/>
          </a:p>
          <a:p>
            <a:pPr marL="114300" indent="0" algn="just">
              <a:buNone/>
            </a:pPr>
            <a:r>
              <a:rPr lang="pt-BR" dirty="0"/>
              <a:t>IV - melhoria da </a:t>
            </a:r>
            <a:r>
              <a:rPr lang="pt-BR" dirty="0">
                <a:solidFill>
                  <a:srgbClr val="FF0000"/>
                </a:solidFill>
              </a:rPr>
              <a:t>qualidade</a:t>
            </a:r>
            <a:r>
              <a:rPr lang="pt-BR" dirty="0"/>
              <a:t> da educação</a:t>
            </a:r>
            <a:r>
              <a:rPr lang="pt-BR" dirty="0" smtClean="0"/>
              <a:t>;</a:t>
            </a:r>
          </a:p>
          <a:p>
            <a:pPr marL="114300" indent="0" algn="just">
              <a:buNone/>
            </a:pPr>
            <a:r>
              <a:rPr lang="pt-BR" dirty="0" smtClean="0"/>
              <a:t>(...)</a:t>
            </a:r>
          </a:p>
          <a:p>
            <a:pPr marL="114300" indent="0" algn="just">
              <a:buNone/>
            </a:pPr>
            <a:endParaRPr lang="pt-BR" dirty="0"/>
          </a:p>
          <a:p>
            <a:pPr marL="114300" indent="0" algn="just">
              <a:buNone/>
            </a:pPr>
            <a:r>
              <a:rPr lang="pt-BR" dirty="0"/>
              <a:t>VIII - estabelecimento de meta de aplicação de recursos públicos em educação como proporção do Produto Interno Bruto - PIB, que assegure atendimento às necessidades de expansão, com padrão de </a:t>
            </a:r>
            <a:r>
              <a:rPr lang="pt-BR" dirty="0">
                <a:solidFill>
                  <a:srgbClr val="FF0000"/>
                </a:solidFill>
              </a:rPr>
              <a:t>qualidade</a:t>
            </a:r>
            <a:r>
              <a:rPr lang="pt-BR" dirty="0"/>
              <a:t> e equidade;</a:t>
            </a:r>
          </a:p>
        </p:txBody>
      </p:sp>
    </p:spTree>
    <p:extLst>
      <p:ext uri="{BB962C8B-B14F-4D97-AF65-F5344CB8AC3E}">
        <p14:creationId xmlns:p14="http://schemas.microsoft.com/office/powerpoint/2010/main" xmlns="" val="113509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3600" dirty="0" smtClean="0"/>
              <a:t>Plano Nacional de Educação </a:t>
            </a:r>
            <a:br>
              <a:rPr lang="pt-BR" sz="3600" dirty="0" smtClean="0"/>
            </a:br>
            <a:r>
              <a:rPr lang="pt-BR" sz="3600" dirty="0" smtClean="0"/>
              <a:t>(Lei 13.005, de 25 de junho de 2014)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t-BR" dirty="0"/>
              <a:t>Art. 11.  O Sistema Nacional de Avaliação da Educação Básica, coordenado pela União, em colaboração com os Estados, o Distrito Federal e os Municípios, constituirá fonte de informação para a avaliação da </a:t>
            </a:r>
            <a:r>
              <a:rPr lang="pt-BR" dirty="0">
                <a:solidFill>
                  <a:srgbClr val="FF0000"/>
                </a:solidFill>
              </a:rPr>
              <a:t>qualidade</a:t>
            </a:r>
            <a:r>
              <a:rPr lang="pt-BR" dirty="0"/>
              <a:t> da educação básica e para a orientação das políticas públicas desse nível de ensino.</a:t>
            </a:r>
          </a:p>
          <a:p>
            <a:pPr marL="114300" indent="0" algn="just">
              <a:buNone/>
            </a:pPr>
            <a:endParaRPr lang="pt-BR" dirty="0" smtClean="0"/>
          </a:p>
          <a:p>
            <a:pPr marL="114300" indent="0" algn="just">
              <a:buNone/>
            </a:pPr>
            <a:r>
              <a:rPr lang="pt-BR" dirty="0" smtClean="0"/>
              <a:t>(...)</a:t>
            </a:r>
            <a:endParaRPr lang="pt-BR" dirty="0"/>
          </a:p>
          <a:p>
            <a:pPr marL="114300" indent="0" algn="just">
              <a:buNone/>
            </a:pPr>
            <a:endParaRPr lang="pt-BR" dirty="0" smtClean="0"/>
          </a:p>
          <a:p>
            <a:pPr marL="114300" indent="0" algn="just">
              <a:buNone/>
            </a:pPr>
            <a:r>
              <a:rPr lang="pt-BR" dirty="0" smtClean="0"/>
              <a:t>§ </a:t>
            </a:r>
            <a:r>
              <a:rPr lang="pt-BR" dirty="0"/>
              <a:t>2</a:t>
            </a:r>
            <a:r>
              <a:rPr lang="pt-BR" u="sng" baseline="30000" dirty="0"/>
              <a:t>o</a:t>
            </a:r>
            <a:r>
              <a:rPr lang="pt-BR" dirty="0"/>
              <a:t>  A elaboração e a divulgação de índices para avaliação da </a:t>
            </a:r>
            <a:r>
              <a:rPr lang="pt-BR" dirty="0">
                <a:solidFill>
                  <a:srgbClr val="FF0000"/>
                </a:solidFill>
              </a:rPr>
              <a:t>qualidade</a:t>
            </a:r>
            <a:r>
              <a:rPr lang="pt-BR" dirty="0"/>
              <a:t>, como o Índice de Desenvolvimento da Educação Básica - IDEB, que agreguem os indicadores mencionados no inciso I do § 1</a:t>
            </a:r>
            <a:r>
              <a:rPr lang="pt-BR" u="sng" baseline="30000" dirty="0"/>
              <a:t>o</a:t>
            </a:r>
            <a:r>
              <a:rPr lang="pt-BR" dirty="0"/>
              <a:t> não elidem a obrigatoriedade de divulgação, em separado, de cada um deles.</a:t>
            </a:r>
          </a:p>
          <a:p>
            <a:pPr marL="114300" indent="0" algn="just"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xmlns="" val="219367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Meta 20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just">
              <a:buNone/>
            </a:pPr>
            <a:endParaRPr lang="pt-BR" dirty="0" smtClean="0"/>
          </a:p>
          <a:p>
            <a:pPr marL="114300" indent="0" algn="just">
              <a:buNone/>
            </a:pPr>
            <a:endParaRPr lang="pt-BR" dirty="0"/>
          </a:p>
          <a:p>
            <a:pPr marL="114300" indent="0" algn="just">
              <a:buNone/>
            </a:pPr>
            <a:endParaRPr lang="pt-BR" dirty="0" smtClean="0"/>
          </a:p>
          <a:p>
            <a:pPr marL="114300" indent="0" algn="just">
              <a:buNone/>
            </a:pPr>
            <a:r>
              <a:rPr lang="pt-BR" dirty="0" smtClean="0"/>
              <a:t>Ampliar </a:t>
            </a:r>
            <a:r>
              <a:rPr lang="pt-BR" dirty="0"/>
              <a:t>o investimento público em educação pública de forma a atingir, no mínimo, o patamar de 7% (sete por cento) do Produto Interno Bruto - PIB do País no 5</a:t>
            </a:r>
            <a:r>
              <a:rPr lang="pt-BR" u="sng" baseline="30000" dirty="0"/>
              <a:t>o</a:t>
            </a:r>
            <a:r>
              <a:rPr lang="pt-BR" dirty="0"/>
              <a:t> (quinto) ano de vigência desta Lei e, no mínimo, o equivalente a 10% (dez por cento) do PIB ao </a:t>
            </a:r>
            <a:r>
              <a:rPr lang="pt-BR" dirty="0" smtClean="0"/>
              <a:t>final </a:t>
            </a:r>
            <a:r>
              <a:rPr lang="pt-BR" dirty="0"/>
              <a:t>do decênio.</a:t>
            </a:r>
          </a:p>
        </p:txBody>
      </p:sp>
    </p:spTree>
    <p:extLst>
      <p:ext uri="{BB962C8B-B14F-4D97-AF65-F5344CB8AC3E}">
        <p14:creationId xmlns:p14="http://schemas.microsoft.com/office/powerpoint/2010/main" xmlns="" val="324614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Vídeos...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Série Jorna Nacional “Educação: o desafio da qualidade”, exibida de 09 a 13 de maio de 2011.</a:t>
            </a:r>
          </a:p>
          <a:p>
            <a:pPr algn="just"/>
            <a:endParaRPr lang="pt-BR" dirty="0"/>
          </a:p>
          <a:p>
            <a:pPr marL="114300" indent="0" algn="just">
              <a:buNone/>
            </a:pPr>
            <a:r>
              <a:rPr lang="pt-BR" b="1" dirty="0" smtClean="0"/>
              <a:t>Parte I (Introdução)</a:t>
            </a:r>
          </a:p>
          <a:p>
            <a:pPr marL="114300" indent="0" algn="just">
              <a:buNone/>
            </a:pPr>
            <a:r>
              <a:rPr lang="pt-BR" dirty="0" smtClean="0"/>
              <a:t>Parte II (Ensino Fundamental)</a:t>
            </a:r>
          </a:p>
          <a:p>
            <a:pPr marL="114300" indent="0" algn="just">
              <a:buNone/>
            </a:pPr>
            <a:r>
              <a:rPr lang="pt-BR" dirty="0" smtClean="0"/>
              <a:t>Parte III (Ensino Médio)</a:t>
            </a:r>
          </a:p>
          <a:p>
            <a:pPr marL="114300" indent="0" algn="just">
              <a:buNone/>
            </a:pPr>
            <a:r>
              <a:rPr lang="pt-BR" dirty="0" smtClean="0"/>
              <a:t>Parte IV (Professor)</a:t>
            </a:r>
          </a:p>
          <a:p>
            <a:pPr marL="114300" indent="0" algn="just">
              <a:buNone/>
            </a:pPr>
            <a:r>
              <a:rPr lang="pt-BR" b="1" dirty="0" smtClean="0"/>
              <a:t>Parte V (Exemplos)</a:t>
            </a:r>
          </a:p>
          <a:p>
            <a:pPr marL="114300" indent="0" algn="just">
              <a:buNone/>
            </a:pPr>
            <a:r>
              <a:rPr lang="pt-BR" dirty="0" smtClean="0"/>
              <a:t>Parte VI (Arnaldo Jabor fala sobre os problemas na educação brasileira)</a:t>
            </a:r>
          </a:p>
          <a:p>
            <a:pPr marL="114300" indent="0" algn="just">
              <a:buNone/>
            </a:pPr>
            <a:r>
              <a:rPr lang="pt-BR" dirty="0" smtClean="0"/>
              <a:t>Parte VII (Papel dos pais no processo de aprendizagem)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84261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Meta 20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t-BR" sz="2800" dirty="0" smtClean="0"/>
              <a:t>20.6</a:t>
            </a:r>
            <a:r>
              <a:rPr lang="pt-BR" sz="2800" dirty="0"/>
              <a:t>) no prazo de 2 (dois) anos da vigência deste PNE, será implantado o Custo Aluno-Qualidade inicial - </a:t>
            </a:r>
            <a:r>
              <a:rPr lang="pt-BR" sz="2800" dirty="0" err="1"/>
              <a:t>CAQi</a:t>
            </a:r>
            <a:r>
              <a:rPr lang="pt-BR" sz="2800" dirty="0"/>
              <a:t>, referenciado no conjunto de padrões mínimos estabelecidos na legislação educacional  e cujo financiamento será  calculado com base nos respectivos insumos indispensáveis ao processo de ensino-aprendizagem e será progressivamente reajustado até a implementação plena do Custo Aluno Qualidade - CAQ</a:t>
            </a:r>
            <a:r>
              <a:rPr lang="pt-BR" sz="2800" dirty="0" smtClean="0"/>
              <a:t>;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xmlns="" val="269687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Meta 20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14300" indent="0" algn="just">
              <a:buNone/>
            </a:pPr>
            <a:r>
              <a:rPr lang="pt-BR" sz="2400" dirty="0" smtClean="0"/>
              <a:t>20.7</a:t>
            </a:r>
            <a:r>
              <a:rPr lang="pt-BR" sz="2400" dirty="0"/>
              <a:t>) implementar o Custo Aluno Qualidade - CAQ como parâmetro para o financiamento da educação de todas etapas e modalidades da educação básica, a partir do cálculo e do acompanhamento regular dos indicadores de gastos educacionais com investimentos em qualificação e remuneração do pessoal docente e dos demais profissionais da educação pública, em aquisição, manutenção, construção e conservação de instalações e equipamentos necessários ao ensino e em aquisição de material didático-escolar, alimentação e transporte escolar;</a:t>
            </a:r>
          </a:p>
        </p:txBody>
      </p:sp>
    </p:spTree>
    <p:extLst>
      <p:ext uri="{BB962C8B-B14F-4D97-AF65-F5344CB8AC3E}">
        <p14:creationId xmlns:p14="http://schemas.microsoft.com/office/powerpoint/2010/main" xmlns="" val="331600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Meta 20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14300" indent="0" algn="just">
              <a:buNone/>
            </a:pPr>
            <a:r>
              <a:rPr lang="pt-BR" sz="3200" dirty="0"/>
              <a:t>20.11) aprovar, no prazo de 1 (um) ano, Lei de Responsabilidade Educacional, assegurando padrão de qualidade na educação básica, em cada sistema e rede de ensino, aferida pelo processo de metas de qualidade aferidas por institutos oficiais de avaliação educacionais;</a:t>
            </a:r>
          </a:p>
        </p:txBody>
      </p:sp>
    </p:spTree>
    <p:extLst>
      <p:ext uri="{BB962C8B-B14F-4D97-AF65-F5344CB8AC3E}">
        <p14:creationId xmlns:p14="http://schemas.microsoft.com/office/powerpoint/2010/main" xmlns="" val="363866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23528" y="692696"/>
            <a:ext cx="7659687" cy="1168400"/>
          </a:xfrm>
        </p:spPr>
        <p:txBody>
          <a:bodyPr/>
          <a:lstStyle/>
          <a:p>
            <a:r>
              <a:rPr lang="pt-BR" dirty="0" smtClean="0"/>
              <a:t>Políticas públicas e qualidade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115083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4800" dirty="0" smtClean="0"/>
              <a:t>Custo Aluno Qualidade Inicial (</a:t>
            </a:r>
            <a:r>
              <a:rPr lang="pt-BR" sz="4800" dirty="0" err="1" smtClean="0"/>
              <a:t>Caqi</a:t>
            </a:r>
            <a:r>
              <a:rPr lang="pt-BR" sz="4800" dirty="0" smtClean="0"/>
              <a:t>)</a:t>
            </a:r>
            <a:endParaRPr lang="pt-BR" sz="4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71577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7467600" cy="1143000"/>
          </a:xfrm>
        </p:spPr>
        <p:txBody>
          <a:bodyPr>
            <a:noAutofit/>
          </a:bodyPr>
          <a:lstStyle/>
          <a:p>
            <a:r>
              <a:rPr lang="pt-BR" sz="2000" u="sng" dirty="0" smtClean="0">
                <a:hlinkClick r:id="rId2"/>
              </a:rPr>
              <a:t>Parecer CNE/CEB nº 8/2010, aprovado em 5 de maio de 2010</a:t>
            </a:r>
            <a:r>
              <a:rPr lang="pt-BR" sz="2000" dirty="0" smtClean="0"/>
              <a:t> - Estabelece normas para aplicação do inciso IX do artigo 4º da Lei nº 9.394/96 (LDB), que trata dos padrões mínimos de qualidade de ensino para a Educação Básica pública.</a:t>
            </a:r>
            <a:endParaRPr lang="pt-BR" sz="2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2492896"/>
            <a:ext cx="7467600" cy="3268960"/>
          </a:xfrm>
        </p:spPr>
        <p:txBody>
          <a:bodyPr>
            <a:normAutofit/>
          </a:bodyPr>
          <a:lstStyle/>
          <a:p>
            <a:r>
              <a:rPr lang="pt-BR" dirty="0" err="1" smtClean="0"/>
              <a:t>CAQi</a:t>
            </a:r>
            <a:r>
              <a:rPr lang="pt-BR" dirty="0" smtClean="0"/>
              <a:t> – Custo Aluno – Qualidade </a:t>
            </a:r>
            <a:r>
              <a:rPr lang="pt-BR" u="sng" dirty="0" smtClean="0"/>
              <a:t>inicial</a:t>
            </a:r>
            <a:r>
              <a:rPr lang="pt-BR" dirty="0" smtClean="0"/>
              <a:t>...</a:t>
            </a:r>
          </a:p>
          <a:p>
            <a:pPr>
              <a:buNone/>
            </a:pPr>
            <a:endParaRPr lang="pt-BR" dirty="0" smtClean="0"/>
          </a:p>
          <a:p>
            <a:pPr algn="just">
              <a:buNone/>
            </a:pPr>
            <a:r>
              <a:rPr lang="pt-BR" dirty="0" smtClean="0"/>
              <a:t>Valor calculado a partir dos insumos indispensáveis ao desenvolvimento dos processos de ensino e aprendizagem em cada uma das etapas e modalidades da educação...</a:t>
            </a:r>
          </a:p>
          <a:p>
            <a:pPr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829123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Pressupostos...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AutoNum type="arabicPeriod"/>
            </a:pPr>
            <a:r>
              <a:rPr lang="pt-BR" dirty="0" smtClean="0"/>
              <a:t>Valores do </a:t>
            </a:r>
            <a:r>
              <a:rPr lang="pt-BR" dirty="0" err="1" smtClean="0"/>
              <a:t>CAQi</a:t>
            </a:r>
            <a:r>
              <a:rPr lang="pt-BR" dirty="0" smtClean="0"/>
              <a:t> estabelecem patamar mínimo e não médio ou ideal;</a:t>
            </a:r>
          </a:p>
          <a:p>
            <a:pPr marL="514350" indent="-514350" algn="just">
              <a:buAutoNum type="arabicPeriod"/>
            </a:pPr>
            <a:r>
              <a:rPr lang="pt-BR" dirty="0" smtClean="0"/>
              <a:t>Valor do </a:t>
            </a:r>
            <a:r>
              <a:rPr lang="pt-BR" dirty="0" err="1" smtClean="0"/>
              <a:t>CAQi</a:t>
            </a:r>
            <a:r>
              <a:rPr lang="pt-BR" dirty="0" smtClean="0"/>
              <a:t> é dinâmico e tende a crescer a medida que se melhore a qualidade;</a:t>
            </a:r>
          </a:p>
          <a:p>
            <a:pPr marL="514350" indent="-514350" algn="just">
              <a:buAutoNum type="arabicPeriod"/>
            </a:pPr>
            <a:r>
              <a:rPr lang="pt-BR" dirty="0" smtClean="0"/>
              <a:t>Valor calculado a partir dos insumos indispensáveis ao desenvolvimento do processo de ensino e aprendizagem;</a:t>
            </a:r>
          </a:p>
          <a:p>
            <a:pPr marL="514350" indent="-514350" algn="just">
              <a:buAutoNum type="arabicPeriod"/>
            </a:pPr>
            <a:r>
              <a:rPr lang="pt-BR" dirty="0" smtClean="0"/>
              <a:t>Valor do </a:t>
            </a:r>
            <a:r>
              <a:rPr lang="pt-BR" dirty="0" err="1" smtClean="0"/>
              <a:t>CAQi</a:t>
            </a:r>
            <a:r>
              <a:rPr lang="pt-BR" dirty="0" smtClean="0"/>
              <a:t> é diferenciado em função dos diferentes níveis e modalidades;</a:t>
            </a:r>
          </a:p>
          <a:p>
            <a:pPr marL="514350" indent="-51435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858531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Pressupostos...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t-BR" dirty="0" smtClean="0"/>
              <a:t>5. O </a:t>
            </a:r>
            <a:r>
              <a:rPr lang="pt-BR" dirty="0" err="1" smtClean="0"/>
              <a:t>CAQi</a:t>
            </a:r>
            <a:r>
              <a:rPr lang="pt-BR" dirty="0" smtClean="0"/>
              <a:t> deve assegurar uma remuneração condigna aos trabalhadores em educação;</a:t>
            </a:r>
          </a:p>
          <a:p>
            <a:pPr algn="just">
              <a:buNone/>
            </a:pPr>
            <a:r>
              <a:rPr lang="pt-BR" dirty="0" smtClean="0"/>
              <a:t>6. O </a:t>
            </a:r>
            <a:r>
              <a:rPr lang="pt-BR" dirty="0" err="1" smtClean="0"/>
              <a:t>CAQi</a:t>
            </a:r>
            <a:r>
              <a:rPr lang="pt-BR" dirty="0" smtClean="0"/>
              <a:t> deve considerar os padrões de infra-estrutura e qualificação docente definidos pelo PNE;</a:t>
            </a:r>
          </a:p>
          <a:p>
            <a:pPr algn="just">
              <a:buNone/>
            </a:pPr>
            <a:r>
              <a:rPr lang="pt-BR" dirty="0" smtClean="0"/>
              <a:t>7. O </a:t>
            </a:r>
            <a:r>
              <a:rPr lang="pt-BR" dirty="0" err="1" smtClean="0"/>
              <a:t>CAQi</a:t>
            </a:r>
            <a:r>
              <a:rPr lang="pt-BR" dirty="0" smtClean="0"/>
              <a:t> deve contribuir para o enfrentamento dos desafios da equidade existentes na educação brasileira.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3801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0" y="260350"/>
            <a:ext cx="8229600" cy="765175"/>
          </a:xfrm>
        </p:spPr>
        <p:txBody>
          <a:bodyPr>
            <a:noAutofit/>
          </a:bodyPr>
          <a:lstStyle/>
          <a:p>
            <a:r>
              <a:rPr lang="pt-BR" sz="1600" b="1" dirty="0" smtClean="0"/>
              <a:t>Estimativa do numero de alunos, classes, total de professores, numero de salas de aula, alunos/classe, jornada diária do aluno e jornada  Semanal do professor por etapa da Educação Básica (Parecer CNE 08/ 2010)</a:t>
            </a:r>
            <a:endParaRPr lang="pt-BR" sz="1600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xmlns="" val="250587836"/>
              </p:ext>
            </p:extLst>
          </p:nvPr>
        </p:nvGraphicFramePr>
        <p:xfrm>
          <a:off x="0" y="1412875"/>
          <a:ext cx="8424937" cy="489222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87624"/>
                <a:gridCol w="936104"/>
                <a:gridCol w="864096"/>
                <a:gridCol w="936104"/>
                <a:gridCol w="972617"/>
                <a:gridCol w="899591"/>
                <a:gridCol w="1296144"/>
                <a:gridCol w="1332657"/>
              </a:tblGrid>
              <a:tr h="1711621">
                <a:tc>
                  <a:txBody>
                    <a:bodyPr/>
                    <a:lstStyle/>
                    <a:p>
                      <a:r>
                        <a:rPr lang="pt-BR" sz="1800" kern="1200" baseline="0" dirty="0" smtClean="0"/>
                        <a:t>Etapa da Educação</a:t>
                      </a:r>
                    </a:p>
                    <a:p>
                      <a:r>
                        <a:rPr lang="pt-BR" sz="1800" kern="1200" baseline="0" dirty="0" smtClean="0"/>
                        <a:t>Básica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kern="1200" baseline="0" dirty="0" smtClean="0"/>
                        <a:t>N° </a:t>
                      </a:r>
                    </a:p>
                    <a:p>
                      <a:r>
                        <a:rPr lang="pt-BR" sz="1800" kern="1200" baseline="0" dirty="0" smtClean="0"/>
                        <a:t>de</a:t>
                      </a:r>
                    </a:p>
                    <a:p>
                      <a:r>
                        <a:rPr lang="pt-BR" sz="1800" kern="1200" baseline="0" dirty="0" smtClean="0"/>
                        <a:t>Alunos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kern="1200" baseline="0" dirty="0" smtClean="0"/>
                        <a:t>N°</a:t>
                      </a:r>
                    </a:p>
                    <a:p>
                      <a:r>
                        <a:rPr lang="pt-BR" sz="1800" kern="1200" baseline="0" dirty="0" smtClean="0"/>
                        <a:t>de</a:t>
                      </a:r>
                    </a:p>
                    <a:p>
                      <a:r>
                        <a:rPr lang="pt-BR" sz="1800" kern="1200" baseline="0" dirty="0" smtClean="0"/>
                        <a:t>Classes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kern="1200" baseline="0" dirty="0" smtClean="0"/>
                        <a:t>N° de</a:t>
                      </a:r>
                    </a:p>
                    <a:p>
                      <a:r>
                        <a:rPr lang="pt-BR" sz="1800" kern="1200" baseline="0" dirty="0" smtClean="0"/>
                        <a:t>Professores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kern="1200" baseline="0" dirty="0" smtClean="0"/>
                        <a:t>Salas de</a:t>
                      </a:r>
                    </a:p>
                    <a:p>
                      <a:r>
                        <a:rPr lang="pt-BR" sz="1800" kern="1200" baseline="0" dirty="0" smtClean="0"/>
                        <a:t>Aula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kern="1200" baseline="0" dirty="0" smtClean="0"/>
                        <a:t>Alunos</a:t>
                      </a:r>
                    </a:p>
                    <a:p>
                      <a:r>
                        <a:rPr lang="pt-BR" sz="1800" kern="1200" baseline="0" dirty="0" smtClean="0"/>
                        <a:t>por</a:t>
                      </a:r>
                    </a:p>
                    <a:p>
                      <a:r>
                        <a:rPr lang="pt-BR" sz="1800" kern="1200" baseline="0" dirty="0" smtClean="0"/>
                        <a:t>Classe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kern="1200" baseline="0" dirty="0" smtClean="0"/>
                        <a:t>Jornada do</a:t>
                      </a:r>
                    </a:p>
                    <a:p>
                      <a:r>
                        <a:rPr lang="pt-BR" sz="1800" kern="1200" baseline="0" dirty="0" smtClean="0"/>
                        <a:t>Aluno</a:t>
                      </a:r>
                    </a:p>
                    <a:p>
                      <a:r>
                        <a:rPr lang="pt-BR" sz="1800" kern="1200" baseline="0" dirty="0" smtClean="0"/>
                        <a:t>(horas/dia)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kern="1200" baseline="0" dirty="0" smtClean="0"/>
                        <a:t>Jornada</a:t>
                      </a:r>
                    </a:p>
                    <a:p>
                      <a:r>
                        <a:rPr lang="pt-BR" sz="1800" kern="1200" baseline="0" dirty="0" smtClean="0"/>
                        <a:t>Semanal do</a:t>
                      </a:r>
                    </a:p>
                    <a:p>
                      <a:r>
                        <a:rPr lang="pt-BR" sz="1800" kern="1200" baseline="0" dirty="0" smtClean="0"/>
                        <a:t>professor</a:t>
                      </a:r>
                      <a:endParaRPr lang="pt-BR" dirty="0"/>
                    </a:p>
                  </a:txBody>
                  <a:tcPr/>
                </a:tc>
              </a:tr>
              <a:tr h="479124">
                <a:tc>
                  <a:txBody>
                    <a:bodyPr/>
                    <a:lstStyle/>
                    <a:p>
                      <a:r>
                        <a:rPr lang="pt-BR" dirty="0" smtClean="0"/>
                        <a:t>Creche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40</a:t>
                      </a:r>
                      <a:endParaRPr lang="pt-BR" dirty="0"/>
                    </a:p>
                  </a:txBody>
                  <a:tcPr/>
                </a:tc>
              </a:tr>
              <a:tr h="613132"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Pré-escola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40</a:t>
                      </a:r>
                      <a:endParaRPr lang="pt-BR" dirty="0"/>
                    </a:p>
                  </a:txBody>
                  <a:tcPr/>
                </a:tc>
              </a:tr>
              <a:tr h="981164"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E.F.</a:t>
                      </a:r>
                      <a:r>
                        <a:rPr lang="pt-BR" baseline="0" dirty="0" smtClean="0"/>
                        <a:t> – anos iniciais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480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40</a:t>
                      </a:r>
                      <a:endParaRPr lang="pt-BR" dirty="0"/>
                    </a:p>
                  </a:txBody>
                  <a:tcPr/>
                </a:tc>
              </a:tr>
              <a:tr h="1107183"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E.F.</a:t>
                      </a:r>
                      <a:r>
                        <a:rPr lang="pt-BR" dirty="0" smtClean="0"/>
                        <a:t> – anos finais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40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552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0" y="260350"/>
            <a:ext cx="8229600" cy="765175"/>
          </a:xfrm>
        </p:spPr>
        <p:txBody>
          <a:bodyPr>
            <a:noAutofit/>
          </a:bodyPr>
          <a:lstStyle/>
          <a:p>
            <a:r>
              <a:rPr lang="pt-BR" sz="1600" b="1" dirty="0" smtClean="0"/>
              <a:t>Estimativa do numero de alunos, classes, total de professores, numero de salas de aula, alunos/classe, jornada diária do aluno e jornada  Semanal do professor por etapa da Educação Básica (Parecer CNE 08/ 2010)</a:t>
            </a:r>
            <a:endParaRPr lang="pt-BR" sz="1600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xmlns="" val="3180448190"/>
              </p:ext>
            </p:extLst>
          </p:nvPr>
        </p:nvGraphicFramePr>
        <p:xfrm>
          <a:off x="0" y="1196752"/>
          <a:ext cx="8388423" cy="496807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29451"/>
                <a:gridCol w="821770"/>
                <a:gridCol w="865383"/>
                <a:gridCol w="1262626"/>
                <a:gridCol w="954458"/>
                <a:gridCol w="842738"/>
                <a:gridCol w="1227479"/>
                <a:gridCol w="1284518"/>
              </a:tblGrid>
              <a:tr h="1622229">
                <a:tc>
                  <a:txBody>
                    <a:bodyPr/>
                    <a:lstStyle/>
                    <a:p>
                      <a:r>
                        <a:rPr lang="pt-BR" sz="1800" kern="1200" baseline="0" dirty="0" smtClean="0"/>
                        <a:t>Etapa da Educação</a:t>
                      </a:r>
                    </a:p>
                    <a:p>
                      <a:r>
                        <a:rPr lang="pt-BR" sz="1800" kern="1200" baseline="0" dirty="0" smtClean="0"/>
                        <a:t>Básica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kern="1200" baseline="0" dirty="0" smtClean="0"/>
                        <a:t>N° de</a:t>
                      </a:r>
                    </a:p>
                    <a:p>
                      <a:r>
                        <a:rPr lang="pt-BR" sz="1800" kern="1200" baseline="0" dirty="0" smtClean="0"/>
                        <a:t>Alunos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kern="1200" baseline="0" dirty="0" smtClean="0"/>
                        <a:t>N° de</a:t>
                      </a:r>
                    </a:p>
                    <a:p>
                      <a:r>
                        <a:rPr lang="pt-BR" sz="1800" kern="1200" baseline="0" dirty="0" smtClean="0"/>
                        <a:t>Classes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kern="1200" baseline="0" dirty="0" smtClean="0"/>
                        <a:t>N° de</a:t>
                      </a:r>
                    </a:p>
                    <a:p>
                      <a:r>
                        <a:rPr lang="pt-BR" sz="1800" kern="1200" baseline="0" dirty="0" smtClean="0"/>
                        <a:t>Professores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kern="1200" baseline="0" dirty="0" smtClean="0"/>
                        <a:t>Salas de</a:t>
                      </a:r>
                    </a:p>
                    <a:p>
                      <a:r>
                        <a:rPr lang="pt-BR" sz="1800" kern="1200" baseline="0" dirty="0" smtClean="0"/>
                        <a:t>Aula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kern="1200" baseline="0" dirty="0" smtClean="0"/>
                        <a:t>Alunos</a:t>
                      </a:r>
                    </a:p>
                    <a:p>
                      <a:r>
                        <a:rPr lang="pt-BR" sz="1800" kern="1200" baseline="0" dirty="0" smtClean="0"/>
                        <a:t>por</a:t>
                      </a:r>
                    </a:p>
                    <a:p>
                      <a:r>
                        <a:rPr lang="pt-BR" sz="1800" kern="1200" baseline="0" dirty="0" smtClean="0"/>
                        <a:t>Classe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kern="1200" baseline="0" dirty="0" smtClean="0"/>
                        <a:t>Jornada do</a:t>
                      </a:r>
                    </a:p>
                    <a:p>
                      <a:r>
                        <a:rPr lang="pt-BR" sz="1800" kern="1200" baseline="0" dirty="0" smtClean="0"/>
                        <a:t>Aluno</a:t>
                      </a:r>
                    </a:p>
                    <a:p>
                      <a:r>
                        <a:rPr lang="pt-BR" sz="1800" kern="1200" baseline="0" dirty="0" smtClean="0"/>
                        <a:t>(horas/dia)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kern="1200" baseline="0" dirty="0" smtClean="0"/>
                        <a:t>Jornada</a:t>
                      </a:r>
                    </a:p>
                    <a:p>
                      <a:r>
                        <a:rPr lang="pt-BR" sz="1800" kern="1200" baseline="0" dirty="0" smtClean="0"/>
                        <a:t>Semanal do</a:t>
                      </a:r>
                    </a:p>
                    <a:p>
                      <a:r>
                        <a:rPr lang="pt-BR" sz="1800" kern="1200" baseline="0" dirty="0" smtClean="0"/>
                        <a:t>professor</a:t>
                      </a:r>
                      <a:endParaRPr lang="pt-BR" dirty="0"/>
                    </a:p>
                  </a:txBody>
                  <a:tcPr/>
                </a:tc>
              </a:tr>
              <a:tr h="709726">
                <a:tc>
                  <a:txBody>
                    <a:bodyPr/>
                    <a:lstStyle/>
                    <a:p>
                      <a:r>
                        <a:rPr lang="pt-BR" dirty="0" smtClean="0"/>
                        <a:t>Ensino Médio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40</a:t>
                      </a:r>
                      <a:endParaRPr lang="pt-BR" dirty="0"/>
                    </a:p>
                  </a:txBody>
                  <a:tcPr/>
                </a:tc>
              </a:tr>
              <a:tr h="1318062"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E.F.</a:t>
                      </a:r>
                      <a:r>
                        <a:rPr lang="pt-BR" dirty="0" smtClean="0"/>
                        <a:t>  - anos </a:t>
                      </a:r>
                      <a:r>
                        <a:rPr lang="pt-BR" dirty="0" err="1" smtClean="0"/>
                        <a:t>inciais</a:t>
                      </a:r>
                      <a:r>
                        <a:rPr lang="pt-BR" dirty="0" smtClean="0"/>
                        <a:t> (campo)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40</a:t>
                      </a:r>
                      <a:endParaRPr lang="pt-BR" dirty="0"/>
                    </a:p>
                  </a:txBody>
                  <a:tcPr/>
                </a:tc>
              </a:tr>
              <a:tr h="13180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err="1" smtClean="0"/>
                        <a:t>E.F.</a:t>
                      </a:r>
                      <a:r>
                        <a:rPr lang="pt-BR" dirty="0" smtClean="0"/>
                        <a:t>  - anos </a:t>
                      </a:r>
                      <a:r>
                        <a:rPr lang="pt-BR" dirty="0" err="1" smtClean="0"/>
                        <a:t>inciais</a:t>
                      </a:r>
                      <a:r>
                        <a:rPr lang="pt-BR" dirty="0" smtClean="0"/>
                        <a:t> (campo)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40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86011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Discursos da Qualidade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Lógica do mercado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t-BR" dirty="0" smtClean="0"/>
              <a:t>Direito à educação como produto;</a:t>
            </a:r>
          </a:p>
          <a:p>
            <a:r>
              <a:rPr lang="pt-BR" dirty="0" smtClean="0"/>
              <a:t>Aluno como consumidor;</a:t>
            </a:r>
          </a:p>
          <a:p>
            <a:r>
              <a:rPr lang="pt-BR" dirty="0" smtClean="0"/>
              <a:t>Visão empresarial do sistema educativo;</a:t>
            </a:r>
          </a:p>
          <a:p>
            <a:r>
              <a:rPr lang="pt-BR" dirty="0" smtClean="0"/>
              <a:t>Discurso privatizador em nome da eficiência e competência.</a:t>
            </a:r>
            <a:endParaRPr lang="pt-BR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BR" dirty="0" smtClean="0"/>
              <a:t>Lógica tecnocrata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t-BR" dirty="0" smtClean="0"/>
              <a:t>Eficiência dos resultados observáveis;</a:t>
            </a:r>
          </a:p>
          <a:p>
            <a:r>
              <a:rPr lang="pt-BR" dirty="0" smtClean="0"/>
              <a:t>Instrumentos de medida para se aferir os “bons resultados”;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Valores para implantação (2005)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79061444"/>
              </p:ext>
            </p:extLst>
          </p:nvPr>
        </p:nvGraphicFramePr>
        <p:xfrm>
          <a:off x="539552" y="1884647"/>
          <a:ext cx="7643193" cy="296271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547731"/>
                <a:gridCol w="2547731"/>
                <a:gridCol w="2547731"/>
              </a:tblGrid>
              <a:tr h="1133912">
                <a:tc>
                  <a:txBody>
                    <a:bodyPr/>
                    <a:lstStyle/>
                    <a:p>
                      <a:r>
                        <a:rPr lang="pt-BR" dirty="0" smtClean="0"/>
                        <a:t>Modalidade/Estrutura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Construção do prédio</a:t>
                      </a:r>
                    </a:p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Equipamentos e  material permanente</a:t>
                      </a:r>
                    </a:p>
                    <a:p>
                      <a:endParaRPr lang="pt-BR" dirty="0"/>
                    </a:p>
                  </a:txBody>
                  <a:tcPr/>
                </a:tc>
              </a:tr>
              <a:tr h="353742">
                <a:tc>
                  <a:txBody>
                    <a:bodyPr/>
                    <a:lstStyle/>
                    <a:p>
                      <a:r>
                        <a:rPr lang="pt-BR" dirty="0" smtClean="0"/>
                        <a:t>Creche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R$ 942.458,00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R$ 138.462,00</a:t>
                      </a:r>
                      <a:endParaRPr lang="pt-BR" dirty="0"/>
                    </a:p>
                  </a:txBody>
                  <a:tcPr/>
                </a:tc>
              </a:tr>
              <a:tr h="353742"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Pré-escola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R$ 808.180,00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R$ 137.465,00</a:t>
                      </a:r>
                      <a:endParaRPr lang="pt-BR" dirty="0"/>
                    </a:p>
                  </a:txBody>
                  <a:tcPr/>
                </a:tc>
              </a:tr>
              <a:tr h="353742">
                <a:tc>
                  <a:txBody>
                    <a:bodyPr/>
                    <a:lstStyle/>
                    <a:p>
                      <a:r>
                        <a:rPr lang="pt-BR" dirty="0" smtClean="0"/>
                        <a:t>EF séries</a:t>
                      </a:r>
                      <a:r>
                        <a:rPr lang="pt-BR" baseline="0" dirty="0" smtClean="0"/>
                        <a:t> iniciais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R$ 1.475.807,00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R$ 369.480,00</a:t>
                      </a:r>
                      <a:endParaRPr lang="pt-BR" dirty="0"/>
                    </a:p>
                  </a:txBody>
                  <a:tcPr/>
                </a:tc>
              </a:tr>
              <a:tr h="353742">
                <a:tc>
                  <a:txBody>
                    <a:bodyPr/>
                    <a:lstStyle/>
                    <a:p>
                      <a:r>
                        <a:rPr lang="pt-BR" dirty="0" smtClean="0"/>
                        <a:t>EF séries</a:t>
                      </a:r>
                      <a:r>
                        <a:rPr lang="pt-BR" baseline="0" dirty="0" smtClean="0"/>
                        <a:t> finais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R$ 1.882.406,00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</a:t>
                      </a:r>
                      <a:r>
                        <a:rPr lang="pt-BR" baseline="0" dirty="0" smtClean="0"/>
                        <a:t> 450.250,00</a:t>
                      </a:r>
                      <a:endParaRPr lang="pt-BR" dirty="0"/>
                    </a:p>
                  </a:txBody>
                  <a:tcPr/>
                </a:tc>
              </a:tr>
              <a:tr h="353742">
                <a:tc>
                  <a:txBody>
                    <a:bodyPr/>
                    <a:lstStyle/>
                    <a:p>
                      <a:r>
                        <a:rPr lang="pt-BR" dirty="0" smtClean="0"/>
                        <a:t>Ensino Médio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R$ 547.153,00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R$ 122.803,00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539552" y="4869160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Fonte: Campanha Nacional pelo Direito à Educação, 2011.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638983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Estrutura e características físicas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r>
              <a:rPr lang="pt-BR" dirty="0" smtClean="0">
                <a:hlinkClick r:id="rId2" action="ppaction://program"/>
              </a:rPr>
              <a:t>Escola de Ensino Fundamental (anos iniciais)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81812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3583"/>
            <a:ext cx="7620000" cy="1143000"/>
          </a:xfrm>
        </p:spPr>
        <p:txBody>
          <a:bodyPr/>
          <a:lstStyle/>
          <a:p>
            <a:pPr algn="ctr"/>
            <a:r>
              <a:rPr lang="pt-BR" sz="4000" dirty="0" smtClean="0"/>
              <a:t>Custo de Bens e Serviços</a:t>
            </a:r>
            <a:endParaRPr lang="pt-BR" sz="4000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58410522"/>
              </p:ext>
            </p:extLst>
          </p:nvPr>
        </p:nvGraphicFramePr>
        <p:xfrm>
          <a:off x="395536" y="980728"/>
          <a:ext cx="7620000" cy="5669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00200"/>
                <a:gridCol w="1656184"/>
                <a:gridCol w="1115616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Bens</a:t>
                      </a:r>
                      <a:r>
                        <a:rPr lang="pt-BR" baseline="0" dirty="0" smtClean="0"/>
                        <a:t> e serviços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Unidade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Creche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Pré-escola/ 1ª</a:t>
                      </a:r>
                      <a:r>
                        <a:rPr lang="pt-BR" baseline="0" dirty="0" smtClean="0"/>
                        <a:t> a 4ª série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5ª a 8ª série/ Ensino Médio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Água/</a:t>
                      </a:r>
                      <a:r>
                        <a:rPr lang="pt-BR" baseline="0" dirty="0" smtClean="0"/>
                        <a:t> luz/ telefone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Reais/aluno-mês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Material</a:t>
                      </a:r>
                      <a:r>
                        <a:rPr lang="pt-BR" baseline="0" dirty="0" smtClean="0"/>
                        <a:t> de limpeza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Reais/aluno-mês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Material</a:t>
                      </a:r>
                      <a:r>
                        <a:rPr lang="pt-BR" baseline="0" dirty="0" smtClean="0"/>
                        <a:t> didático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Reais/aluno-ano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Projetos de ações pedagógicas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Reais/aluno-ano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Material de escritório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Reais/aluno-mês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1,5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Conservação</a:t>
                      </a:r>
                      <a:r>
                        <a:rPr lang="pt-BR" baseline="0" dirty="0" smtClean="0"/>
                        <a:t> predial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% do valor do prédio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Manutenção</a:t>
                      </a:r>
                      <a:r>
                        <a:rPr lang="pt-BR" baseline="0" dirty="0" smtClean="0"/>
                        <a:t> e reposição de equipamentos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Reais/</a:t>
                      </a:r>
                      <a:r>
                        <a:rPr lang="pt-BR" baseline="0" dirty="0" smtClean="0"/>
                        <a:t> aluno-mês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2013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764704"/>
          </a:xfrm>
        </p:spPr>
        <p:txBody>
          <a:bodyPr>
            <a:noAutofit/>
          </a:bodyPr>
          <a:lstStyle/>
          <a:p>
            <a:r>
              <a:rPr lang="pt-BR" sz="2400" dirty="0" smtClean="0"/>
              <a:t>Plano referencial de Cargos e Salários (2009)</a:t>
            </a:r>
            <a:endParaRPr lang="pt-BR" sz="2400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61734320"/>
              </p:ext>
            </p:extLst>
          </p:nvPr>
        </p:nvGraphicFramePr>
        <p:xfrm>
          <a:off x="323528" y="836711"/>
          <a:ext cx="7992888" cy="44204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7662"/>
                <a:gridCol w="1328799"/>
                <a:gridCol w="1398736"/>
                <a:gridCol w="1398736"/>
                <a:gridCol w="1278955"/>
              </a:tblGrid>
              <a:tr h="650679">
                <a:tc>
                  <a:txBody>
                    <a:bodyPr/>
                    <a:lstStyle/>
                    <a:p>
                      <a:r>
                        <a:rPr lang="pt-BR" dirty="0" smtClean="0"/>
                        <a:t>Cargo/Função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Jornada (H)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Salário Inicial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Salário Médio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Salário</a:t>
                      </a:r>
                      <a:r>
                        <a:rPr lang="pt-BR" baseline="0" dirty="0" smtClean="0"/>
                        <a:t> Final</a:t>
                      </a:r>
                      <a:endParaRPr lang="pt-BR" dirty="0"/>
                    </a:p>
                  </a:txBody>
                  <a:tcPr/>
                </a:tc>
              </a:tr>
              <a:tr h="376981">
                <a:tc rowSpan="2">
                  <a:txBody>
                    <a:bodyPr/>
                    <a:lstStyle/>
                    <a:p>
                      <a:r>
                        <a:rPr lang="pt-BR" dirty="0" smtClean="0"/>
                        <a:t>Professor de</a:t>
                      </a:r>
                      <a:r>
                        <a:rPr lang="pt-BR" baseline="0" dirty="0" smtClean="0"/>
                        <a:t> nível médio (Normal)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</a:t>
                      </a:r>
                      <a:r>
                        <a:rPr lang="pt-BR" baseline="0" dirty="0" smtClean="0"/>
                        <a:t> </a:t>
                      </a:r>
                      <a:r>
                        <a:rPr lang="pt-BR" dirty="0" smtClean="0"/>
                        <a:t>1.013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R$ 1.519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R$ 2.025</a:t>
                      </a:r>
                      <a:endParaRPr lang="pt-BR" dirty="0"/>
                    </a:p>
                  </a:txBody>
                  <a:tcPr/>
                </a:tc>
              </a:tr>
              <a:tr h="37698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</a:t>
                      </a:r>
                      <a:r>
                        <a:rPr lang="pt-BR" baseline="0" dirty="0" smtClean="0"/>
                        <a:t> 1.350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R$ 2.025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</a:t>
                      </a:r>
                      <a:r>
                        <a:rPr lang="pt-BR" baseline="0" dirty="0" smtClean="0"/>
                        <a:t> 2.700</a:t>
                      </a:r>
                      <a:endParaRPr lang="pt-BR" dirty="0"/>
                    </a:p>
                  </a:txBody>
                  <a:tcPr/>
                </a:tc>
              </a:tr>
              <a:tr h="376981">
                <a:tc rowSpan="2">
                  <a:txBody>
                    <a:bodyPr/>
                    <a:lstStyle/>
                    <a:p>
                      <a:r>
                        <a:rPr lang="pt-BR" dirty="0" smtClean="0"/>
                        <a:t>Adicional</a:t>
                      </a:r>
                      <a:r>
                        <a:rPr lang="pt-BR" baseline="0" dirty="0" smtClean="0"/>
                        <a:t> rural (+30%)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</a:t>
                      </a:r>
                      <a:r>
                        <a:rPr lang="pt-BR" baseline="0" dirty="0" smtClean="0"/>
                        <a:t> 975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R$ 1.463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R$ 1.950</a:t>
                      </a:r>
                      <a:endParaRPr lang="pt-BR" dirty="0"/>
                    </a:p>
                  </a:txBody>
                  <a:tcPr/>
                </a:tc>
              </a:tr>
              <a:tr h="37698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R$ 1.755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R$ 2.633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R$ 3.510</a:t>
                      </a:r>
                      <a:endParaRPr lang="pt-BR" dirty="0"/>
                    </a:p>
                  </a:txBody>
                  <a:tcPr/>
                </a:tc>
              </a:tr>
              <a:tr h="376981">
                <a:tc rowSpan="2">
                  <a:txBody>
                    <a:bodyPr/>
                    <a:lstStyle/>
                    <a:p>
                      <a:r>
                        <a:rPr lang="pt-BR" dirty="0" smtClean="0"/>
                        <a:t>Professor nível superior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R$ 1.519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R$ 2.278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R$ 3.038</a:t>
                      </a:r>
                      <a:endParaRPr lang="pt-BR" dirty="0"/>
                    </a:p>
                  </a:txBody>
                  <a:tcPr/>
                </a:tc>
              </a:tr>
              <a:tr h="37698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R$ 2.025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</a:t>
                      </a:r>
                      <a:r>
                        <a:rPr lang="pt-BR" baseline="0" dirty="0" smtClean="0"/>
                        <a:t> 3.038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R$ 4.050</a:t>
                      </a:r>
                      <a:endParaRPr lang="pt-BR" dirty="0"/>
                    </a:p>
                  </a:txBody>
                  <a:tcPr/>
                </a:tc>
              </a:tr>
              <a:tr h="376981">
                <a:tc rowSpan="2">
                  <a:txBody>
                    <a:bodyPr/>
                    <a:lstStyle/>
                    <a:p>
                      <a:r>
                        <a:rPr lang="pt-BR" dirty="0" smtClean="0"/>
                        <a:t>Adicional</a:t>
                      </a:r>
                      <a:r>
                        <a:rPr lang="pt-BR" baseline="0" dirty="0" smtClean="0"/>
                        <a:t> rural (+30%)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R$ 1.974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R$ 2.962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R$ 3.949</a:t>
                      </a:r>
                      <a:endParaRPr lang="pt-BR" dirty="0"/>
                    </a:p>
                  </a:txBody>
                  <a:tcPr/>
                </a:tc>
              </a:tr>
              <a:tr h="37698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R$ 2.633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R$ 3.949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R$ 5.265</a:t>
                      </a:r>
                      <a:endParaRPr lang="pt-BR" dirty="0"/>
                    </a:p>
                  </a:txBody>
                  <a:tcPr/>
                </a:tc>
              </a:tr>
              <a:tr h="376981">
                <a:tc>
                  <a:txBody>
                    <a:bodyPr/>
                    <a:lstStyle/>
                    <a:p>
                      <a:r>
                        <a:rPr lang="pt-BR" dirty="0" smtClean="0"/>
                        <a:t>Coordenador (+ 20%)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R$ 2.430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R$ 3.645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R$ 4.860</a:t>
                      </a:r>
                      <a:endParaRPr lang="pt-BR" dirty="0"/>
                    </a:p>
                  </a:txBody>
                  <a:tcPr/>
                </a:tc>
              </a:tr>
              <a:tr h="376981">
                <a:tc>
                  <a:txBody>
                    <a:bodyPr/>
                    <a:lstStyle/>
                    <a:p>
                      <a:r>
                        <a:rPr lang="pt-BR" dirty="0" smtClean="0"/>
                        <a:t>Diretor (+30%)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R$ 2.633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R$ 3.949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R$ 5.265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992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143000"/>
          </a:xfrm>
        </p:spPr>
        <p:txBody>
          <a:bodyPr>
            <a:noAutofit/>
          </a:bodyPr>
          <a:lstStyle/>
          <a:p>
            <a:r>
              <a:rPr lang="pt-BR" sz="2800" dirty="0" smtClean="0"/>
              <a:t>Plano referencial de Cargos e Salários (2009)</a:t>
            </a:r>
            <a:endParaRPr lang="pt-BR" sz="2800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82121035"/>
              </p:ext>
            </p:extLst>
          </p:nvPr>
        </p:nvGraphicFramePr>
        <p:xfrm>
          <a:off x="251520" y="1268760"/>
          <a:ext cx="8064896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4172"/>
                <a:gridCol w="1461787"/>
                <a:gridCol w="1612979"/>
                <a:gridCol w="1612979"/>
                <a:gridCol w="1612979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Cargo/Função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Jornada (H)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Salário Inicial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Salário Médio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Salário</a:t>
                      </a:r>
                      <a:r>
                        <a:rPr lang="pt-BR" baseline="0" dirty="0" smtClean="0"/>
                        <a:t> Final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Técnico com formação em nível médio</a:t>
                      </a:r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</a:t>
                      </a:r>
                      <a:r>
                        <a:rPr lang="pt-BR" baseline="0" dirty="0" smtClean="0"/>
                        <a:t> 1.350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R$ 2.025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R$ 2.700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Trabalhador com formação em nível fundamental </a:t>
                      </a:r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</a:t>
                      </a:r>
                      <a:r>
                        <a:rPr lang="pt-BR" baseline="0" dirty="0" smtClean="0"/>
                        <a:t> 945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R$ 1.418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</a:t>
                      </a:r>
                      <a:r>
                        <a:rPr lang="pt-BR" baseline="0" dirty="0" smtClean="0"/>
                        <a:t> 1.890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Bibliotecário (nível superior)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R$ 2.025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R$ 3.038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R$ 4.050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Auxiliar</a:t>
                      </a:r>
                      <a:r>
                        <a:rPr lang="pt-BR" baseline="0" dirty="0" smtClean="0"/>
                        <a:t> de biblioteconomia (nível médio)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R$ 1.350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R$ 2.025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R$ 2.700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323528" y="5301208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Fonte: Campanha Nacional pelo Direito à Educação, 2011.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39625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pt-BR" sz="3600" dirty="0" err="1" smtClean="0"/>
              <a:t>CAQis</a:t>
            </a:r>
            <a:r>
              <a:rPr lang="pt-BR" sz="3600" dirty="0" smtClean="0"/>
              <a:t> estimados 2010</a:t>
            </a:r>
            <a:endParaRPr lang="pt-BR" sz="3600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70176107"/>
              </p:ext>
            </p:extLst>
          </p:nvPr>
        </p:nvGraphicFramePr>
        <p:xfrm>
          <a:off x="1259632" y="1628800"/>
          <a:ext cx="6048672" cy="335240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024336"/>
                <a:gridCol w="3024336"/>
              </a:tblGrid>
              <a:tr h="792088">
                <a:tc>
                  <a:txBody>
                    <a:bodyPr/>
                    <a:lstStyle/>
                    <a:p>
                      <a:r>
                        <a:rPr lang="pt-BR" dirty="0" smtClean="0"/>
                        <a:t>Modalidade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Valor (em reais)</a:t>
                      </a:r>
                    </a:p>
                    <a:p>
                      <a:endParaRPr lang="pt-BR" dirty="0"/>
                    </a:p>
                  </a:txBody>
                  <a:tcPr/>
                </a:tc>
              </a:tr>
              <a:tr h="364478">
                <a:tc>
                  <a:txBody>
                    <a:bodyPr/>
                    <a:lstStyle/>
                    <a:p>
                      <a:r>
                        <a:rPr lang="pt-BR" dirty="0" smtClean="0"/>
                        <a:t>Creche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7.480,00</a:t>
                      </a:r>
                      <a:endParaRPr lang="pt-BR" dirty="0"/>
                    </a:p>
                  </a:txBody>
                  <a:tcPr/>
                </a:tc>
              </a:tr>
              <a:tr h="364478"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Pré-escola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2.930,00</a:t>
                      </a:r>
                      <a:endParaRPr lang="pt-BR" dirty="0"/>
                    </a:p>
                  </a:txBody>
                  <a:tcPr/>
                </a:tc>
              </a:tr>
              <a:tr h="364478">
                <a:tc>
                  <a:txBody>
                    <a:bodyPr/>
                    <a:lstStyle/>
                    <a:p>
                      <a:r>
                        <a:rPr lang="pt-BR" dirty="0" smtClean="0"/>
                        <a:t>EF séries</a:t>
                      </a:r>
                      <a:r>
                        <a:rPr lang="pt-BR" baseline="0" dirty="0" smtClean="0"/>
                        <a:t> iniciais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2.772,00</a:t>
                      </a:r>
                      <a:endParaRPr lang="pt-BR" dirty="0"/>
                    </a:p>
                  </a:txBody>
                  <a:tcPr/>
                </a:tc>
              </a:tr>
              <a:tr h="364478">
                <a:tc>
                  <a:txBody>
                    <a:bodyPr/>
                    <a:lstStyle/>
                    <a:p>
                      <a:r>
                        <a:rPr lang="pt-BR" dirty="0" smtClean="0"/>
                        <a:t>EF séries</a:t>
                      </a:r>
                      <a:r>
                        <a:rPr lang="pt-BR" baseline="0" dirty="0" smtClean="0"/>
                        <a:t> finais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2.727,00</a:t>
                      </a:r>
                      <a:endParaRPr lang="pt-BR" dirty="0"/>
                    </a:p>
                  </a:txBody>
                  <a:tcPr/>
                </a:tc>
              </a:tr>
              <a:tr h="364478">
                <a:tc>
                  <a:txBody>
                    <a:bodyPr/>
                    <a:lstStyle/>
                    <a:p>
                      <a:r>
                        <a:rPr lang="pt-BR" dirty="0" smtClean="0"/>
                        <a:t>Ensino Médio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2.805,00</a:t>
                      </a:r>
                      <a:endParaRPr lang="pt-BR" dirty="0"/>
                    </a:p>
                  </a:txBody>
                  <a:tcPr/>
                </a:tc>
              </a:tr>
              <a:tr h="3644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EF séries</a:t>
                      </a:r>
                      <a:r>
                        <a:rPr lang="pt-BR" baseline="0" dirty="0" smtClean="0"/>
                        <a:t> iniciais (campo)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5.110,00</a:t>
                      </a:r>
                      <a:endParaRPr lang="pt-BR" dirty="0"/>
                    </a:p>
                  </a:txBody>
                  <a:tcPr/>
                </a:tc>
              </a:tr>
              <a:tr h="3644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EF séries</a:t>
                      </a:r>
                      <a:r>
                        <a:rPr lang="pt-BR" baseline="0" dirty="0" smtClean="0"/>
                        <a:t> finais (campo)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4.808,00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1331640" y="5013176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Fonte: Campanha Nacional pelo Direito à Educação, 2011.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68247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sz="3600" dirty="0" smtClean="0"/>
              <a:t>Comparativo valores estimados </a:t>
            </a:r>
            <a:r>
              <a:rPr lang="pt-BR" sz="3600" dirty="0" err="1" smtClean="0"/>
              <a:t>CAQi</a:t>
            </a:r>
            <a:r>
              <a:rPr lang="pt-BR" sz="3600" dirty="0" smtClean="0"/>
              <a:t> e FUNDEB 2008</a:t>
            </a:r>
            <a:endParaRPr lang="pt-BR" sz="3600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611560" y="1556792"/>
          <a:ext cx="7704856" cy="390104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80187"/>
                <a:gridCol w="1776197"/>
                <a:gridCol w="1656184"/>
                <a:gridCol w="2592288"/>
              </a:tblGrid>
              <a:tr h="792088">
                <a:tc>
                  <a:txBody>
                    <a:bodyPr/>
                    <a:lstStyle/>
                    <a:p>
                      <a:r>
                        <a:rPr lang="pt-BR" dirty="0" smtClean="0"/>
                        <a:t>Modalidade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err="1" smtClean="0"/>
                        <a:t>CAQi</a:t>
                      </a:r>
                      <a:r>
                        <a:rPr lang="pt-BR" dirty="0" smtClean="0"/>
                        <a:t> </a:t>
                      </a:r>
                    </a:p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Fundeb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Diferença </a:t>
                      </a:r>
                      <a:r>
                        <a:rPr lang="pt-BR" dirty="0" err="1" smtClean="0"/>
                        <a:t>CAQi</a:t>
                      </a:r>
                      <a:r>
                        <a:rPr lang="pt-BR" dirty="0" smtClean="0"/>
                        <a:t>/</a:t>
                      </a:r>
                      <a:r>
                        <a:rPr lang="pt-BR" baseline="0" dirty="0" smtClean="0"/>
                        <a:t> </a:t>
                      </a:r>
                      <a:r>
                        <a:rPr lang="pt-BR" baseline="0" dirty="0" err="1" smtClean="0"/>
                        <a:t>Fundeb</a:t>
                      </a:r>
                      <a:endParaRPr lang="pt-BR" dirty="0"/>
                    </a:p>
                  </a:txBody>
                  <a:tcPr/>
                </a:tc>
              </a:tr>
              <a:tr h="364478">
                <a:tc>
                  <a:txBody>
                    <a:bodyPr/>
                    <a:lstStyle/>
                    <a:p>
                      <a:r>
                        <a:rPr lang="pt-BR" dirty="0" smtClean="0"/>
                        <a:t>Creche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R$ 5.943,60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R$ 1.251,00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R$ + 4.692,60</a:t>
                      </a:r>
                      <a:endParaRPr lang="pt-BR" dirty="0"/>
                    </a:p>
                  </a:txBody>
                  <a:tcPr/>
                </a:tc>
              </a:tr>
              <a:tr h="364478"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Pré-escola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R$ 2.301,24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R$ 1.024,00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R$ +1.277,24</a:t>
                      </a:r>
                      <a:endParaRPr lang="pt-BR" dirty="0"/>
                    </a:p>
                  </a:txBody>
                  <a:tcPr/>
                </a:tc>
              </a:tr>
              <a:tr h="364478">
                <a:tc>
                  <a:txBody>
                    <a:bodyPr/>
                    <a:lstStyle/>
                    <a:p>
                      <a:r>
                        <a:rPr lang="pt-BR" dirty="0" smtClean="0"/>
                        <a:t>EF séries</a:t>
                      </a:r>
                      <a:r>
                        <a:rPr lang="pt-BR" baseline="0" dirty="0" smtClean="0"/>
                        <a:t> iniciais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R$ 2.194,56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R$ 1.137,00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R$ +1.057,56</a:t>
                      </a:r>
                      <a:endParaRPr lang="pt-BR" dirty="0"/>
                    </a:p>
                  </a:txBody>
                  <a:tcPr/>
                </a:tc>
              </a:tr>
              <a:tr h="364478">
                <a:tc>
                  <a:txBody>
                    <a:bodyPr/>
                    <a:lstStyle/>
                    <a:p>
                      <a:r>
                        <a:rPr lang="pt-BR" dirty="0" smtClean="0"/>
                        <a:t>EF séries</a:t>
                      </a:r>
                      <a:r>
                        <a:rPr lang="pt-BR" baseline="0" dirty="0" smtClean="0"/>
                        <a:t> finais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R$ 2.148,84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R$ 1.251,00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R$ + 933,84</a:t>
                      </a:r>
                      <a:endParaRPr lang="pt-BR" dirty="0"/>
                    </a:p>
                  </a:txBody>
                  <a:tcPr/>
                </a:tc>
              </a:tr>
              <a:tr h="364478">
                <a:tc>
                  <a:txBody>
                    <a:bodyPr/>
                    <a:lstStyle/>
                    <a:p>
                      <a:r>
                        <a:rPr lang="pt-BR" dirty="0" smtClean="0"/>
                        <a:t>Ensino Médio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R$ 2.209,80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R$ 1.365,00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R$ + 844,80</a:t>
                      </a:r>
                      <a:endParaRPr lang="pt-BR" dirty="0"/>
                    </a:p>
                  </a:txBody>
                  <a:tcPr/>
                </a:tc>
              </a:tr>
              <a:tr h="3644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EF séries</a:t>
                      </a:r>
                      <a:r>
                        <a:rPr lang="pt-BR" baseline="0" dirty="0" smtClean="0"/>
                        <a:t> iniciais (campo)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R$ 3.627,12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R$ 1.194,00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R$ +2.433,12</a:t>
                      </a:r>
                      <a:endParaRPr lang="pt-BR" dirty="0"/>
                    </a:p>
                  </a:txBody>
                  <a:tcPr/>
                </a:tc>
              </a:tr>
              <a:tr h="3644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EF séries</a:t>
                      </a:r>
                      <a:r>
                        <a:rPr lang="pt-BR" baseline="0" dirty="0" smtClean="0"/>
                        <a:t> finais (campo)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R$ 2.773,68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R$ 1.308,00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R$ +1.465,68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611560" y="5517232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Fonte: Parecer CNE 08/2010.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65599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CAQis</a:t>
            </a:r>
            <a:r>
              <a:rPr lang="pt-BR" dirty="0" smtClean="0"/>
              <a:t> Específicos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800" dirty="0" err="1" smtClean="0"/>
              <a:t>CAQi</a:t>
            </a:r>
            <a:r>
              <a:rPr lang="pt-BR" sz="2800" dirty="0" smtClean="0"/>
              <a:t> Educação Inclusiva – estudos preliminares apontam um investimento, no mínimo, duplicado em relação ao </a:t>
            </a:r>
            <a:r>
              <a:rPr lang="pt-BR" sz="2800" dirty="0" err="1" smtClean="0"/>
              <a:t>CAQi</a:t>
            </a:r>
            <a:r>
              <a:rPr lang="pt-BR" sz="2800" dirty="0" smtClean="0"/>
              <a:t> de alunos sem deficiência.</a:t>
            </a:r>
          </a:p>
          <a:p>
            <a:pPr algn="just"/>
            <a:r>
              <a:rPr lang="pt-BR" sz="2800" dirty="0" err="1" smtClean="0"/>
              <a:t>CAQi</a:t>
            </a:r>
            <a:r>
              <a:rPr lang="pt-BR" sz="2800" dirty="0" smtClean="0"/>
              <a:t> Educação Indígena – discussão sobre </a:t>
            </a:r>
            <a:r>
              <a:rPr lang="pt-BR" sz="2800" dirty="0" err="1" smtClean="0"/>
              <a:t>CAQi</a:t>
            </a:r>
            <a:r>
              <a:rPr lang="pt-BR" sz="2800" dirty="0" smtClean="0"/>
              <a:t> para cada povo indígena ou valor único.</a:t>
            </a:r>
          </a:p>
          <a:p>
            <a:pPr algn="just"/>
            <a:r>
              <a:rPr lang="pt-BR" sz="2800" dirty="0" err="1" smtClean="0"/>
              <a:t>CAQi</a:t>
            </a:r>
            <a:r>
              <a:rPr lang="pt-BR" sz="2800" dirty="0" smtClean="0"/>
              <a:t> Educação Profissional – não há estudos ainda.</a:t>
            </a:r>
          </a:p>
          <a:p>
            <a:pPr algn="just"/>
            <a:r>
              <a:rPr lang="pt-BR" sz="2800" dirty="0" err="1" smtClean="0"/>
              <a:t>CAQi</a:t>
            </a:r>
            <a:r>
              <a:rPr lang="pt-BR" sz="2800" dirty="0" smtClean="0"/>
              <a:t> Quilombola – discussão sobre utilização do </a:t>
            </a:r>
            <a:r>
              <a:rPr lang="pt-BR" sz="2800" dirty="0" err="1" smtClean="0"/>
              <a:t>CAQi</a:t>
            </a:r>
            <a:r>
              <a:rPr lang="pt-BR" sz="2800" dirty="0" smtClean="0"/>
              <a:t> Educação do Campo como referencial.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xmlns="" val="54175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pPr algn="ctr"/>
            <a:r>
              <a:rPr lang="pt-BR" sz="2400" dirty="0" smtClean="0"/>
              <a:t>Desafios apontados pelo Parecer CNE 08/2010 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sz="2400" dirty="0" smtClean="0"/>
              <a:t>1.Desafio do acesso: universalização da pré-escola e Ensino Médio de acordo com EC 59/2009;</a:t>
            </a:r>
          </a:p>
          <a:p>
            <a:pPr algn="just">
              <a:buNone/>
            </a:pPr>
            <a:r>
              <a:rPr lang="pt-BR" sz="2400" dirty="0" smtClean="0"/>
              <a:t>2. Desafio da equidade: diferenças entre infra-estrutura das escolas;</a:t>
            </a:r>
          </a:p>
          <a:p>
            <a:pPr algn="just">
              <a:buNone/>
            </a:pPr>
            <a:r>
              <a:rPr lang="pt-BR" sz="2400" dirty="0" smtClean="0"/>
              <a:t>3. Desafio da valorização do Magistério: Planos de Carreira, Piso Nacional, Formação Inicial e Continuada;</a:t>
            </a:r>
          </a:p>
          <a:p>
            <a:pPr algn="just">
              <a:buNone/>
            </a:pPr>
            <a:r>
              <a:rPr lang="pt-BR" sz="2400" dirty="0" smtClean="0"/>
              <a:t>4. Desafio da Aprendizagem: Estados, Distrito Federal e Municípios alcancem </a:t>
            </a:r>
            <a:r>
              <a:rPr lang="pt-BR" sz="2400" dirty="0" err="1" smtClean="0"/>
              <a:t>Ideb</a:t>
            </a:r>
            <a:r>
              <a:rPr lang="pt-BR" sz="2400" dirty="0" smtClean="0"/>
              <a:t> 6,0 nos próximos dez anos;</a:t>
            </a:r>
          </a:p>
          <a:p>
            <a:pPr algn="just">
              <a:buNone/>
            </a:pPr>
            <a:r>
              <a:rPr lang="pt-BR" sz="2400" dirty="0"/>
              <a:t>5</a:t>
            </a:r>
            <a:r>
              <a:rPr lang="pt-BR" sz="2400" dirty="0" smtClean="0"/>
              <a:t>. Desafio do financiamento e da gestão: padrão de qualidade inicial, financiamento adequado, qualidade da gestão.</a:t>
            </a:r>
          </a:p>
          <a:p>
            <a:pPr algn="just">
              <a:buNone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xmlns="" val="214363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IDEB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t-BR" dirty="0"/>
              <a:t>O Índice de Desenvolvimento da Educação Básica (</a:t>
            </a:r>
            <a:r>
              <a:rPr lang="pt-BR" dirty="0" err="1"/>
              <a:t>Ideb</a:t>
            </a:r>
            <a:r>
              <a:rPr lang="pt-BR" dirty="0"/>
              <a:t>) foi criado em 2007 para medir a qualidade de cada escola e de cada rede de ensino. O indicador é calculado com base no desempenho do estudante em avaliações do </a:t>
            </a:r>
            <a:r>
              <a:rPr lang="pt-BR" dirty="0">
                <a:hlinkClick r:id="rId2"/>
              </a:rPr>
              <a:t>Inep</a:t>
            </a:r>
            <a:r>
              <a:rPr lang="pt-BR" dirty="0"/>
              <a:t> e em taxas de </a:t>
            </a:r>
            <a:r>
              <a:rPr lang="pt-BR" dirty="0" smtClean="0"/>
              <a:t>aprovação</a:t>
            </a:r>
            <a:r>
              <a:rPr lang="pt-BR" dirty="0"/>
              <a:t> </a:t>
            </a:r>
            <a:r>
              <a:rPr lang="pt-BR" dirty="0" smtClean="0"/>
              <a:t>e tem uma escala de 0 a 10.</a:t>
            </a:r>
          </a:p>
          <a:p>
            <a:pPr algn="just"/>
            <a:endParaRPr lang="pt-BR" dirty="0"/>
          </a:p>
          <a:p>
            <a:r>
              <a:rPr lang="pt-BR" dirty="0"/>
              <a:t>Composto </a:t>
            </a:r>
            <a:r>
              <a:rPr lang="pt-BR" dirty="0" smtClean="0"/>
              <a:t>a </a:t>
            </a:r>
            <a:r>
              <a:rPr lang="pt-BR" dirty="0"/>
              <a:t>partir dos dados sobre aprovação escolar, obtidos no Censo Escolar, e médias de desempenho nas </a:t>
            </a:r>
            <a:r>
              <a:rPr lang="pt-BR" dirty="0" smtClean="0"/>
              <a:t>avaliações do </a:t>
            </a:r>
            <a:r>
              <a:rPr lang="pt-BR" dirty="0"/>
              <a:t>Saeb e a Prova Brasil.</a:t>
            </a:r>
          </a:p>
          <a:p>
            <a:pPr marL="114300" indent="0">
              <a:buNone/>
            </a:pPr>
            <a:endParaRPr lang="pt-BR" dirty="0"/>
          </a:p>
          <a:p>
            <a:pPr marL="114300" indent="0" algn="just">
              <a:buNone/>
            </a:pPr>
            <a:endParaRPr lang="pt-BR" dirty="0"/>
          </a:p>
          <a:p>
            <a:pPr algn="just"/>
            <a:r>
              <a:rPr lang="pt-BR" dirty="0"/>
              <a:t>O índice é medido a cada dois anos e o objetivo é que o país, a partir do alcance das metas municipais e estaduais, tenha nota 6 em 2022 – correspondente à qualidade do ensino em países desenvolvidos.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87503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274638"/>
            <a:ext cx="73152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pt-BR" dirty="0" smtClean="0"/>
              <a:t>Qualidade...</a:t>
            </a:r>
            <a:endParaRPr lang="pt-PT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79512" y="2060848"/>
            <a:ext cx="8229600" cy="40687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BR" dirty="0" smtClean="0"/>
          </a:p>
          <a:p>
            <a:pPr algn="just" eaLnBrk="1" hangingPunct="1"/>
            <a:r>
              <a:rPr lang="pt-BR" dirty="0" smtClean="0"/>
              <a:t>Conceito construído </a:t>
            </a:r>
            <a:r>
              <a:rPr lang="pt-BR" b="1" dirty="0" smtClean="0"/>
              <a:t>histórica</a:t>
            </a:r>
            <a:r>
              <a:rPr lang="pt-BR" dirty="0" smtClean="0"/>
              <a:t> e </a:t>
            </a:r>
            <a:r>
              <a:rPr lang="pt-BR" b="1" dirty="0" smtClean="0"/>
              <a:t>culturalmente</a:t>
            </a:r>
            <a:r>
              <a:rPr lang="pt-BR" dirty="0" smtClean="0"/>
              <a:t>, impregnado de </a:t>
            </a:r>
            <a:r>
              <a:rPr lang="pt-BR" b="1" dirty="0" smtClean="0"/>
              <a:t>valores</a:t>
            </a:r>
            <a:r>
              <a:rPr lang="pt-BR" dirty="0" smtClean="0"/>
              <a:t> e </a:t>
            </a:r>
            <a:r>
              <a:rPr lang="pt-BR" b="1" dirty="0" smtClean="0"/>
              <a:t>concepções</a:t>
            </a:r>
            <a:r>
              <a:rPr lang="pt-BR" dirty="0" smtClean="0"/>
              <a:t> que diferem conforme a sociedade, seus setores e suas classes sociais (ZABALZA, 1998).</a:t>
            </a:r>
          </a:p>
          <a:p>
            <a:pPr eaLnBrk="1" hangingPunct="1"/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xmlns="" val="3796422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6" name="Picture 42" descr="http://ideb.inep.gov.br/resultado/a4j/g/3_3_3.CR1org.richfaces.renderkit.html.iconimages.DataTableIconSortNone/DATB/eAFjYGD4-PEjAAWsAtQ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16100" y="1571625"/>
            <a:ext cx="142875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67" name="Picture 43" descr="http://ideb.inep.gov.br/resultado/a4j/g/3_3_3.CR1org.richfaces.renderkit.html.iconimages.DataTableIconSortAsc/DATB/eAFjYGD4-PEjAAWsAtQ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16100" y="1571625"/>
            <a:ext cx="142875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68" name="Picture 44" descr="http://ideb.inep.gov.br/resultado/a4j/g/3_3_3.CR1org.richfaces.renderkit.html.iconimages.DataTableIconSortNone/DATB/eAFjYGD4-PEjAAWsAtQ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16100" y="1571625"/>
            <a:ext cx="142875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69" name="Picture 45" descr="http://ideb.inep.gov.br/resultado/a4j/g/3_3_3.CR1org.richfaces.renderkit.html.iconimages.DataTableIconSortNone/DATB/eAFjYGD4-PEjAAWsAtQ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16100" y="1571625"/>
            <a:ext cx="142875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70" name="Picture 46" descr="http://ideb.inep.gov.br/resultado/a4j/g/3_3_3.CR1org.richfaces.renderkit.html.iconimages.DataTableIconSortNone/DATB/eAFjYGD4-PEjAAWsAtQ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16100" y="1571625"/>
            <a:ext cx="142875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71" name="Picture 47" descr="http://ideb.inep.gov.br/resultado/a4j/g/3_3_3.CR1org.richfaces.renderkit.html.iconimages.DataTableIconSortNone/DATB/eAFjYGD4-PEjAAWsAtQ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16100" y="1571625"/>
            <a:ext cx="142875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Picture 48" descr="http://ideb.inep.gov.br/resultado/a4j/g/3_3_3.CR1org.richfaces.renderkit.html.iconimages.DataTableIconSortNone/DATB/eAFjYGD4-PEjAAWsAtQ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16100" y="1571625"/>
            <a:ext cx="142875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73" name="Picture 49" descr="http://ideb.inep.gov.br/resultado/a4j/g/3_3_3.CR1org.richfaces.renderkit.html.iconimages.DataTableIconSortNone/DATB/eAFjYGD4-PEjAAWsAtQ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16100" y="1571625"/>
            <a:ext cx="142875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74" name="Picture 50" descr="http://ideb.inep.gov.br/resultado/a4j/g/3_3_3.CR1org.richfaces.renderkit.html.iconimages.DataTableIconSortNone/DATB/eAFjYGD4-PEjAAWsAtQ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16100" y="1571625"/>
            <a:ext cx="142875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75" name="Picture 51" descr="http://ideb.inep.gov.br/resultado/a4j/g/3_3_3.CR1org.richfaces.renderkit.html.iconimages.DataTableIconSortNone/DATB/eAFjYGD4-PEjAAWsAtQ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16100" y="1571625"/>
            <a:ext cx="142875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64" name="Picture 40" descr="http://ideb.inep.gov.br/resultado/a4j/g/3_3_3.CR1images/spacer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16100" y="885825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56681378"/>
              </p:ext>
            </p:extLst>
          </p:nvPr>
        </p:nvGraphicFramePr>
        <p:xfrm>
          <a:off x="107504" y="2276872"/>
          <a:ext cx="8568956" cy="1512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9573"/>
                <a:gridCol w="719573"/>
                <a:gridCol w="719573"/>
                <a:gridCol w="719573"/>
                <a:gridCol w="719573"/>
                <a:gridCol w="719573"/>
                <a:gridCol w="719573"/>
                <a:gridCol w="719573"/>
                <a:gridCol w="719573"/>
                <a:gridCol w="719573"/>
                <a:gridCol w="719573"/>
                <a:gridCol w="653653"/>
              </a:tblGrid>
              <a:tr h="405839">
                <a:tc gridSpan="3">
                  <a:txBody>
                    <a:bodyPr/>
                    <a:lstStyle/>
                    <a:p>
                      <a:r>
                        <a:rPr lang="pt-BR" dirty="0" err="1" smtClean="0"/>
                        <a:t>Ideb</a:t>
                      </a:r>
                      <a:r>
                        <a:rPr lang="pt-BR" dirty="0" smtClean="0"/>
                        <a:t> Observado</a:t>
                      </a:r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r>
                        <a:rPr lang="pt-BR" dirty="0" smtClean="0"/>
                        <a:t>Metas Projetadas</a:t>
                      </a:r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700490">
                <a:tc>
                  <a:txBody>
                    <a:bodyPr/>
                    <a:lstStyle/>
                    <a:p>
                      <a:r>
                        <a:rPr lang="pt-BR" dirty="0" smtClean="0"/>
                        <a:t>2005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2007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2009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2007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2009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2015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2017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2019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2021</a:t>
                      </a:r>
                      <a:endParaRPr lang="pt-BR" dirty="0"/>
                    </a:p>
                  </a:txBody>
                  <a:tcPr/>
                </a:tc>
              </a:tr>
              <a:tr h="405839">
                <a:tc>
                  <a:txBody>
                    <a:bodyPr/>
                    <a:lstStyle/>
                    <a:p>
                      <a:r>
                        <a:rPr lang="pt-BR" dirty="0" smtClean="0"/>
                        <a:t>4,1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4,3</a:t>
                      </a:r>
                      <a:endParaRPr lang="pt-BR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4,7</a:t>
                      </a:r>
                      <a:endParaRPr lang="pt-BR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4,8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4,1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4,5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4,9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5,2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5,4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5,7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6,0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6,2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ítulo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err="1" smtClean="0"/>
              <a:t>Ideb</a:t>
            </a:r>
            <a:r>
              <a:rPr lang="pt-BR" dirty="0" smtClean="0"/>
              <a:t> Município de São Paulo</a:t>
            </a:r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395536" y="4005064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Fonte: INEP, 2013.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39383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Qualidade negociada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040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Qualidade negociada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t-BR" dirty="0" smtClean="0"/>
          </a:p>
          <a:p>
            <a:pPr algn="just"/>
            <a:r>
              <a:rPr lang="pt-BR" dirty="0" smtClean="0"/>
              <a:t>Conceito usado por Anna </a:t>
            </a:r>
            <a:r>
              <a:rPr lang="pt-BR" dirty="0" err="1" smtClean="0"/>
              <a:t>Bondiolli</a:t>
            </a:r>
            <a:r>
              <a:rPr lang="pt-BR" dirty="0" smtClean="0"/>
              <a:t> em um trabalho desenvolvido com escolas de educação infantil na Itália.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Implica em explicitar os descritores fundamentais que compõem a sua natureza e tem por pressuposto o seu caráter negociável, participativo, </a:t>
            </a:r>
            <a:r>
              <a:rPr lang="pt-BR" dirty="0" err="1" smtClean="0"/>
              <a:t>autorreflexivo</a:t>
            </a:r>
            <a:r>
              <a:rPr lang="pt-BR" dirty="0" smtClean="0"/>
              <a:t>, contextual/plural, processual e transformador.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35156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Qualidade negociada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just">
              <a:buNone/>
            </a:pPr>
            <a:endParaRPr lang="pt-BR" dirty="0" smtClean="0"/>
          </a:p>
          <a:p>
            <a:pPr marL="114300" indent="0" algn="just">
              <a:buNone/>
            </a:pPr>
            <a:r>
              <a:rPr lang="pt-BR" i="1" dirty="0" smtClean="0"/>
              <a:t>A qualidade não é um dado de fato, não é um valor absoluto, não é adequação a um padrão ou normas estabelecidas a priori e do alto. Qualidade é transação, isto é, é debate entre indivíduos e grupos que têm um interesse em relação à rede educativa, que têm responsabilidade para com ela, com a qual estão envolvidos de algum modo e que trabalham para explicitar e definir, de modo consensual, valores, objetivos, prioridades, ideias sobre como é a rede (...) e como deveria ou poderia ser.</a:t>
            </a:r>
            <a:r>
              <a:rPr lang="pt-BR" dirty="0" smtClean="0"/>
              <a:t> (BONDIOLI, 2004, p. 14)</a:t>
            </a:r>
          </a:p>
        </p:txBody>
      </p:sp>
    </p:spTree>
    <p:extLst>
      <p:ext uri="{BB962C8B-B14F-4D97-AF65-F5344CB8AC3E}">
        <p14:creationId xmlns:p14="http://schemas.microsoft.com/office/powerpoint/2010/main" xmlns="" val="131137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experiência de Campinas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just">
              <a:buNone/>
            </a:pPr>
            <a:r>
              <a:rPr lang="pt-BR" dirty="0" smtClean="0"/>
              <a:t>2002: </a:t>
            </a:r>
          </a:p>
          <a:p>
            <a:pPr marL="114300" indent="0" algn="just">
              <a:buNone/>
            </a:pPr>
            <a:endParaRPr lang="pt-BR" dirty="0"/>
          </a:p>
          <a:p>
            <a:pPr marL="114300" indent="0" algn="just">
              <a:buNone/>
            </a:pPr>
            <a:r>
              <a:rPr lang="pt-BR" dirty="0" smtClean="0"/>
              <a:t>Pesquisadores em avaliação da Unicamp e a Prefeitura de Campinas se unem para a elaboração de um processo de avaliação para a rede municipal de ensino.</a:t>
            </a:r>
          </a:p>
          <a:p>
            <a:pPr marL="114300" indent="0" algn="just">
              <a:buNone/>
            </a:pPr>
            <a:endParaRPr lang="pt-BR" dirty="0" smtClean="0"/>
          </a:p>
          <a:p>
            <a:pPr marL="114300" indent="0" algn="just">
              <a:buNone/>
            </a:pPr>
            <a:r>
              <a:rPr lang="pt-BR" dirty="0" smtClean="0"/>
              <a:t>São realizadas 6 audiências públicas envolvendo profissionais da rede e ao final organiza-se um Conselho Gestor para a condução dos trabalhos.</a:t>
            </a:r>
          </a:p>
          <a:p>
            <a:pPr marL="114300" indent="0" algn="just">
              <a:buNone/>
            </a:pPr>
            <a:endParaRPr lang="pt-BR" dirty="0"/>
          </a:p>
          <a:p>
            <a:pPr marL="114300" indent="0" algn="just">
              <a:buNone/>
            </a:pPr>
            <a:r>
              <a:rPr lang="pt-BR" dirty="0" smtClean="0"/>
              <a:t>Construção de carta de princípios norteadores da concepção de avaliação.</a:t>
            </a:r>
          </a:p>
          <a:p>
            <a:pPr marL="11430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92031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sistema de avaliação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Composto por 3 módulos:</a:t>
            </a:r>
          </a:p>
          <a:p>
            <a:endParaRPr lang="pt-BR" dirty="0"/>
          </a:p>
          <a:p>
            <a:pPr marL="571500" indent="-457200">
              <a:buFont typeface="+mj-lt"/>
              <a:buAutoNum type="arabicPeriod"/>
            </a:pPr>
            <a:r>
              <a:rPr lang="pt-BR" b="1" dirty="0" smtClean="0"/>
              <a:t>Avaliação institucional;</a:t>
            </a:r>
          </a:p>
          <a:p>
            <a:pPr marL="571500" indent="-457200">
              <a:buFont typeface="+mj-lt"/>
              <a:buAutoNum type="arabicPeriod"/>
            </a:pPr>
            <a:endParaRPr lang="pt-BR" dirty="0"/>
          </a:p>
          <a:p>
            <a:pPr marL="571500" indent="-457200">
              <a:buFont typeface="+mj-lt"/>
              <a:buAutoNum type="arabicPeriod"/>
            </a:pPr>
            <a:r>
              <a:rPr lang="pt-BR" dirty="0" smtClean="0"/>
              <a:t>Avaliação de desempenho dos alunos;</a:t>
            </a:r>
          </a:p>
          <a:p>
            <a:pPr marL="571500" indent="-457200">
              <a:buFont typeface="+mj-lt"/>
              <a:buAutoNum type="arabicPeriod"/>
            </a:pPr>
            <a:endParaRPr lang="pt-BR" dirty="0"/>
          </a:p>
          <a:p>
            <a:pPr marL="571500" indent="-457200">
              <a:buFont typeface="+mj-lt"/>
              <a:buAutoNum type="arabicPeriod"/>
            </a:pPr>
            <a:r>
              <a:rPr lang="pt-BR" dirty="0" smtClean="0"/>
              <a:t>Censo escolar.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779323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Avaliação Institucional Participativa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t-BR" dirty="0" smtClean="0"/>
          </a:p>
          <a:p>
            <a:pPr algn="just"/>
            <a:r>
              <a:rPr lang="pt-BR" dirty="0" smtClean="0"/>
              <a:t>Início em 2008, fruto do processo implementado.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Objetiva avaliar a escola como um todo, focando nas causas  do “fracasso ou êxito” da escola e da rede em que ela se insere.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Conduzida no âmbito de cada escola  por meio da Comissões Próprias de Avaliação (</a:t>
            </a:r>
            <a:r>
              <a:rPr lang="pt-BR" dirty="0" smtClean="0"/>
              <a:t>CPAS).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63073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Avaliação Institucional Participativa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t-BR" dirty="0" smtClean="0"/>
          </a:p>
          <a:p>
            <a:pPr marL="114300" indent="0" algn="just">
              <a:buNone/>
            </a:pPr>
            <a:r>
              <a:rPr lang="pt-BR" i="1" dirty="0"/>
              <a:t>Busca construir uma cultura de responsabilização multilateral pelo êxito do PP da escola gerando condições políticas para que os atores sociais implicados no processo de qualificação aprendam a guiar-se por um pacto de qualidade negociada no qual problemas e metas da escola são assumidos de modo plural e geram demandas amplas submetidas ao controle social da comunidade. </a:t>
            </a:r>
            <a:r>
              <a:rPr lang="pt-BR" i="1"/>
              <a:t>(BONDIOLI, 2005; FREITAS et al, 2009). 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xmlns="" val="379058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dirty="0" smtClean="0"/>
              <a:t>CPA (Comissão Própria de Avaliação)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Formada por um representante de cada segmento da UE:  gestão, professores, alunos, funcionários e pais indicados pelo Conselho de Escola.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Depois de aprovada pelo Conselho de Escola, funciona de maneira autônoma com apoio do Orientador Pedagógico da unidade.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Formula relatório com pontos fortes e fracos da unidade, com críticas e sugestões de melhoramento  ou providências a serem tomadas.</a:t>
            </a:r>
            <a:endParaRPr lang="pt-BR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dirty="0" smtClean="0"/>
              <a:t>CPA (Comissão Própria de Avaliação)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t-BR" dirty="0" smtClean="0"/>
          </a:p>
          <a:p>
            <a:pPr algn="just"/>
            <a:r>
              <a:rPr lang="pt-BR" dirty="0" smtClean="0"/>
              <a:t>Ao final de seus trabalhos, presta contas ao Conselho de Escola e à Equipe Educativa do NAED (Núcleo de Ação Educativa Descentralizada).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Concluída a avaliação, cabe </a:t>
            </a:r>
            <a:r>
              <a:rPr lang="pt-BR" b="1" dirty="0" smtClean="0"/>
              <a:t>à equipe gestora da UE e do NAED a responsabilidade </a:t>
            </a:r>
            <a:r>
              <a:rPr lang="pt-BR" dirty="0" smtClean="0"/>
              <a:t>pela (re)definição e implementação das políticas que o processo avaliativo sugerir.</a:t>
            </a: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Qualidade Social da Educação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097B553-3607-4DFC-A177-AC1BDE3EEB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8097B553-3607-4DFC-A177-AC1BDE3EEB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8097B553-3607-4DFC-A177-AC1BDE3EEB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3756795-17F5-4E4C-8265-C0CFD88D42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63756795-17F5-4E4C-8265-C0CFD88D42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63756795-17F5-4E4C-8265-C0CFD88D42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7409A88-0BA9-4D8F-8E85-AC61523C5E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dgm id="{27409A88-0BA9-4D8F-8E85-AC61523C5E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27409A88-0BA9-4D8F-8E85-AC61523C5E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530F30E-6784-4FC2-B600-1280705148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graphicEl>
                                              <a:dgm id="{A530F30E-6784-4FC2-B600-1280705148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dgm id="{A530F30E-6784-4FC2-B600-1280705148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2AC22A3-D284-4609-9BE1-413590F396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graphicEl>
                                              <a:dgm id="{92AC22A3-D284-4609-9BE1-413590F396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92AC22A3-D284-4609-9BE1-413590F396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097B553-3607-4DFC-A177-AC1BDE3EEB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graphicEl>
                                              <a:dgm id="{8097B553-3607-4DFC-A177-AC1BDE3EEB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graphicEl>
                                              <a:dgm id="{8097B553-3607-4DFC-A177-AC1BDE3EEB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3756795-17F5-4E4C-8265-C0CFD88D42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graphicEl>
                                              <a:dgm id="{63756795-17F5-4E4C-8265-C0CFD88D42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graphicEl>
                                              <a:dgm id="{63756795-17F5-4E4C-8265-C0CFD88D42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7409A88-0BA9-4D8F-8E85-AC61523C5E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graphicEl>
                                              <a:dgm id="{27409A88-0BA9-4D8F-8E85-AC61523C5E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graphicEl>
                                              <a:dgm id="{27409A88-0BA9-4D8F-8E85-AC61523C5E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530F30E-6784-4FC2-B600-1280705148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">
                                            <p:graphicEl>
                                              <a:dgm id="{A530F30E-6784-4FC2-B600-1280705148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graphicEl>
                                              <a:dgm id="{A530F30E-6784-4FC2-B600-1280705148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2AC22A3-D284-4609-9BE1-413590F396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">
                                            <p:graphicEl>
                                              <a:dgm id="{92AC22A3-D284-4609-9BE1-413590F396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graphicEl>
                                              <a:dgm id="{92AC22A3-D284-4609-9BE1-413590F396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097B553-3607-4DFC-A177-AC1BDE3EEB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">
                                            <p:graphicEl>
                                              <a:dgm id="{8097B553-3607-4DFC-A177-AC1BDE3EEB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graphicEl>
                                              <a:dgm id="{8097B553-3607-4DFC-A177-AC1BDE3EEB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3756795-17F5-4E4C-8265-C0CFD88D42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">
                                            <p:graphicEl>
                                              <a:dgm id="{63756795-17F5-4E4C-8265-C0CFD88D42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>
                                            <p:graphicEl>
                                              <a:dgm id="{63756795-17F5-4E4C-8265-C0CFD88D42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7409A88-0BA9-4D8F-8E85-AC61523C5E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">
                                            <p:graphicEl>
                                              <a:dgm id="{27409A88-0BA9-4D8F-8E85-AC61523C5E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">
                                            <p:graphicEl>
                                              <a:dgm id="{27409A88-0BA9-4D8F-8E85-AC61523C5E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530F30E-6784-4FC2-B600-1280705148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">
                                            <p:graphicEl>
                                              <a:dgm id="{A530F30E-6784-4FC2-B600-1280705148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">
                                            <p:graphicEl>
                                              <a:dgm id="{A530F30E-6784-4FC2-B600-1280705148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2AC22A3-D284-4609-9BE1-413590F396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">
                                            <p:graphicEl>
                                              <a:dgm id="{92AC22A3-D284-4609-9BE1-413590F396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">
                                            <p:graphicEl>
                                              <a:dgm id="{92AC22A3-D284-4609-9BE1-413590F396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Dgm bld="one"/>
        </p:bldSub>
      </p:bldGraphic>
      <p:bldGraphic spid="4" grpId="1">
        <p:bldSub>
          <a:bldDgm bld="one"/>
        </p:bldSub>
      </p:bldGraphic>
      <p:bldGraphic spid="4" grpId="2">
        <p:bldSub>
          <a:bldDgm bld="one"/>
        </p:bldSub>
      </p:bldGraphic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Avaliação Institucional Participativa</a:t>
            </a:r>
            <a:endParaRPr lang="pt-BR" dirty="0"/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eta para a direita 7"/>
          <p:cNvSpPr/>
          <p:nvPr/>
        </p:nvSpPr>
        <p:spPr>
          <a:xfrm>
            <a:off x="1187624" y="1556792"/>
            <a:ext cx="6624736" cy="1152128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DEMANDAS</a:t>
            </a:r>
            <a:endParaRPr lang="pt-BR" dirty="0"/>
          </a:p>
        </p:txBody>
      </p:sp>
      <p:sp>
        <p:nvSpPr>
          <p:cNvPr id="10" name="Seta para a direita 9"/>
          <p:cNvSpPr/>
          <p:nvPr/>
        </p:nvSpPr>
        <p:spPr>
          <a:xfrm rot="10800000">
            <a:off x="1115616" y="5229200"/>
            <a:ext cx="6624736" cy="1152128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79058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Conclusões do processo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charset="2"/>
              <a:buChar char="v"/>
            </a:pPr>
            <a:r>
              <a:rPr lang="en-US" sz="2400" dirty="0" smtClean="0"/>
              <a:t>A </a:t>
            </a:r>
            <a:r>
              <a:rPr lang="en-US" sz="2400" dirty="0" err="1" smtClean="0"/>
              <a:t>responsabilização</a:t>
            </a:r>
            <a:r>
              <a:rPr lang="en-US" sz="2400" dirty="0" smtClean="0"/>
              <a:t> </a:t>
            </a:r>
            <a:r>
              <a:rPr lang="en-US" sz="2400" dirty="0" err="1" smtClean="0"/>
              <a:t>participativa</a:t>
            </a:r>
            <a:r>
              <a:rPr lang="en-US" sz="2400" dirty="0" smtClean="0"/>
              <a:t> </a:t>
            </a:r>
            <a:r>
              <a:rPr lang="en-US" sz="2400" dirty="0" err="1" smtClean="0"/>
              <a:t>enseja</a:t>
            </a:r>
            <a:r>
              <a:rPr lang="en-US" sz="2400" dirty="0" smtClean="0"/>
              <a:t> </a:t>
            </a:r>
            <a:r>
              <a:rPr lang="en-US" sz="2400" dirty="0" err="1" smtClean="0"/>
              <a:t>maior</a:t>
            </a:r>
            <a:r>
              <a:rPr lang="en-US" sz="2400" dirty="0" smtClean="0"/>
              <a:t> </a:t>
            </a:r>
            <a:r>
              <a:rPr lang="en-US" sz="2400" dirty="0" err="1" smtClean="0"/>
              <a:t>legitimidade</a:t>
            </a:r>
            <a:r>
              <a:rPr lang="en-US" sz="2400" dirty="0" smtClean="0"/>
              <a:t> </a:t>
            </a:r>
            <a:r>
              <a:rPr lang="en-US" sz="2400" dirty="0" err="1" smtClean="0"/>
              <a:t>política</a:t>
            </a:r>
            <a:r>
              <a:rPr lang="en-US" sz="2400" dirty="0" smtClean="0"/>
              <a:t> </a:t>
            </a:r>
            <a:r>
              <a:rPr lang="en-US" sz="2400" dirty="0" err="1" smtClean="0"/>
              <a:t>ao</a:t>
            </a:r>
            <a:r>
              <a:rPr lang="en-US" sz="2400" dirty="0" smtClean="0"/>
              <a:t> </a:t>
            </a:r>
            <a:r>
              <a:rPr lang="en-US" sz="2400" dirty="0" err="1" smtClean="0"/>
              <a:t>processo</a:t>
            </a:r>
            <a:r>
              <a:rPr lang="en-US" sz="2400" dirty="0" smtClean="0"/>
              <a:t> </a:t>
            </a:r>
            <a:r>
              <a:rPr lang="en-US" sz="2400" dirty="0" err="1" smtClean="0"/>
              <a:t>avaliatório</a:t>
            </a:r>
            <a:r>
              <a:rPr lang="en-US" sz="2400" dirty="0" smtClean="0"/>
              <a:t> </a:t>
            </a:r>
            <a:r>
              <a:rPr lang="en-US" sz="2400" dirty="0" err="1" smtClean="0"/>
              <a:t>promovendo</a:t>
            </a:r>
            <a:r>
              <a:rPr lang="en-US" sz="2400" dirty="0" smtClean="0"/>
              <a:t> a </a:t>
            </a:r>
            <a:r>
              <a:rPr lang="en-US" sz="2400" dirty="0" err="1" smtClean="0"/>
              <a:t>inclusão</a:t>
            </a:r>
            <a:r>
              <a:rPr lang="en-US" sz="2400" dirty="0" smtClean="0"/>
              <a:t> e </a:t>
            </a:r>
            <a:r>
              <a:rPr lang="en-US" sz="2400" dirty="0" err="1" smtClean="0"/>
              <a:t>implicação</a:t>
            </a:r>
            <a:r>
              <a:rPr lang="en-US" sz="2400" dirty="0" smtClean="0"/>
              <a:t> dos </a:t>
            </a:r>
            <a:r>
              <a:rPr lang="en-US" sz="2400" dirty="0" err="1" smtClean="0"/>
              <a:t>atores</a:t>
            </a:r>
            <a:r>
              <a:rPr lang="en-US" sz="2400" dirty="0" smtClean="0"/>
              <a:t> </a:t>
            </a:r>
            <a:r>
              <a:rPr lang="en-US" sz="2400" dirty="0" err="1" smtClean="0"/>
              <a:t>sociais</a:t>
            </a:r>
            <a:r>
              <a:rPr lang="en-US" sz="2400" dirty="0" smtClean="0"/>
              <a:t> com a </a:t>
            </a:r>
            <a:r>
              <a:rPr lang="en-US" sz="2400" dirty="0" err="1" smtClean="0"/>
              <a:t>qualificação</a:t>
            </a:r>
            <a:r>
              <a:rPr lang="en-US" sz="2400" dirty="0" smtClean="0"/>
              <a:t> </a:t>
            </a:r>
            <a:r>
              <a:rPr lang="en-US" sz="2400" dirty="0" err="1" smtClean="0"/>
              <a:t>da</a:t>
            </a:r>
            <a:r>
              <a:rPr lang="en-US" sz="2400" dirty="0" smtClean="0"/>
              <a:t> </a:t>
            </a:r>
            <a:r>
              <a:rPr lang="en-US" sz="2400" dirty="0" err="1" smtClean="0"/>
              <a:t>escola</a:t>
            </a:r>
            <a:r>
              <a:rPr lang="en-US" sz="2400" dirty="0" smtClean="0"/>
              <a:t> </a:t>
            </a:r>
            <a:r>
              <a:rPr lang="en-US" sz="2400" dirty="0" err="1" smtClean="0"/>
              <a:t>pública</a:t>
            </a:r>
            <a:r>
              <a:rPr lang="en-US" sz="2400" dirty="0" smtClean="0"/>
              <a:t>. </a:t>
            </a:r>
            <a:endParaRPr lang="en-US" sz="2400" dirty="0" smtClean="0"/>
          </a:p>
          <a:p>
            <a:pPr algn="just">
              <a:buFont typeface="Wingdings" charset="2"/>
              <a:buChar char="v"/>
            </a:pPr>
            <a:endParaRPr lang="en-US" sz="2400" dirty="0" smtClean="0"/>
          </a:p>
          <a:p>
            <a:pPr algn="just">
              <a:buFont typeface="Wingdings" charset="2"/>
              <a:buChar char="v"/>
            </a:pPr>
            <a:r>
              <a:rPr lang="en-US" sz="2400" dirty="0" smtClean="0"/>
              <a:t>Os </a:t>
            </a:r>
            <a:r>
              <a:rPr lang="en-US" sz="2400" dirty="0" err="1" smtClean="0"/>
              <a:t>atores</a:t>
            </a:r>
            <a:r>
              <a:rPr lang="en-US" sz="2400" dirty="0" smtClean="0"/>
              <a:t> </a:t>
            </a:r>
            <a:r>
              <a:rPr lang="en-US" sz="2400" dirty="0" err="1" smtClean="0"/>
              <a:t>da</a:t>
            </a:r>
            <a:r>
              <a:rPr lang="en-US" sz="2400" dirty="0" smtClean="0"/>
              <a:t> </a:t>
            </a:r>
            <a:r>
              <a:rPr lang="en-US" sz="2400" dirty="0" err="1" smtClean="0"/>
              <a:t>escola</a:t>
            </a:r>
            <a:r>
              <a:rPr lang="en-US" sz="2400" dirty="0" smtClean="0"/>
              <a:t> </a:t>
            </a:r>
            <a:r>
              <a:rPr lang="en-US" sz="2400" dirty="0" err="1" smtClean="0"/>
              <a:t>por</a:t>
            </a:r>
            <a:r>
              <a:rPr lang="en-US" sz="2400" dirty="0" smtClean="0"/>
              <a:t> </a:t>
            </a:r>
            <a:r>
              <a:rPr lang="en-US" sz="2400" dirty="0" err="1" smtClean="0"/>
              <a:t>meio</a:t>
            </a:r>
            <a:r>
              <a:rPr lang="en-US" sz="2400" dirty="0" smtClean="0"/>
              <a:t> de um </a:t>
            </a:r>
            <a:r>
              <a:rPr lang="en-US" sz="2400" dirty="0" err="1" smtClean="0"/>
              <a:t>agir</a:t>
            </a:r>
            <a:r>
              <a:rPr lang="en-US" sz="2400" dirty="0" smtClean="0"/>
              <a:t> </a:t>
            </a:r>
            <a:r>
              <a:rPr lang="en-US" sz="2400" dirty="0" err="1" smtClean="0"/>
              <a:t>comunicativo</a:t>
            </a:r>
            <a:r>
              <a:rPr lang="en-US" sz="2400" dirty="0" smtClean="0"/>
              <a:t> </a:t>
            </a:r>
            <a:r>
              <a:rPr lang="en-US" sz="2400" dirty="0" err="1" smtClean="0"/>
              <a:t>ético</a:t>
            </a:r>
            <a:r>
              <a:rPr lang="en-US" sz="2400" dirty="0" smtClean="0"/>
              <a:t> e plural </a:t>
            </a:r>
            <a:r>
              <a:rPr lang="en-US" sz="2400" dirty="0" err="1" smtClean="0"/>
              <a:t>constroem</a:t>
            </a:r>
            <a:r>
              <a:rPr lang="en-US" sz="2400" dirty="0" smtClean="0"/>
              <a:t> </a:t>
            </a:r>
            <a:r>
              <a:rPr lang="en-US" sz="2400" dirty="0" err="1" smtClean="0"/>
              <a:t>condições</a:t>
            </a:r>
            <a:r>
              <a:rPr lang="en-US" sz="2400" dirty="0" smtClean="0"/>
              <a:t> </a:t>
            </a:r>
            <a:r>
              <a:rPr lang="en-US" sz="2400" dirty="0" err="1" smtClean="0"/>
              <a:t>para</a:t>
            </a:r>
            <a:r>
              <a:rPr lang="en-US" sz="2400" dirty="0" smtClean="0"/>
              <a:t> a </a:t>
            </a:r>
            <a:r>
              <a:rPr lang="en-US" sz="2400" dirty="0" err="1" smtClean="0"/>
              <a:t>formulação</a:t>
            </a:r>
            <a:r>
              <a:rPr lang="en-US" sz="2400" dirty="0" smtClean="0"/>
              <a:t> de um </a:t>
            </a:r>
            <a:r>
              <a:rPr lang="en-US" sz="2400" dirty="0" err="1" smtClean="0"/>
              <a:t>pacto</a:t>
            </a:r>
            <a:r>
              <a:rPr lang="en-US" sz="2400" dirty="0" smtClean="0"/>
              <a:t> de </a:t>
            </a:r>
            <a:r>
              <a:rPr lang="en-US" sz="2400" dirty="0" err="1" smtClean="0"/>
              <a:t>qualidade</a:t>
            </a:r>
            <a:r>
              <a:rPr lang="en-US" sz="2400" dirty="0" smtClean="0"/>
              <a:t> </a:t>
            </a:r>
            <a:r>
              <a:rPr lang="en-US" sz="2400" dirty="0" err="1" smtClean="0"/>
              <a:t>negociado</a:t>
            </a:r>
            <a:r>
              <a:rPr lang="en-US" sz="2400" dirty="0" smtClean="0"/>
              <a:t> </a:t>
            </a:r>
            <a:r>
              <a:rPr lang="en-US" sz="2400" dirty="0" err="1" smtClean="0"/>
              <a:t>que</a:t>
            </a:r>
            <a:r>
              <a:rPr lang="en-US" sz="2400" dirty="0" smtClean="0"/>
              <a:t> </a:t>
            </a:r>
            <a:r>
              <a:rPr lang="en-US" sz="2400" dirty="0" err="1" smtClean="0"/>
              <a:t>impulsiona</a:t>
            </a:r>
            <a:r>
              <a:rPr lang="en-US" sz="2400" dirty="0" smtClean="0"/>
              <a:t> a </a:t>
            </a:r>
            <a:r>
              <a:rPr lang="en-US" sz="2400" dirty="0" err="1" smtClean="0"/>
              <a:t>qualidade</a:t>
            </a:r>
            <a:r>
              <a:rPr lang="en-US" sz="2400" dirty="0" smtClean="0"/>
              <a:t> </a:t>
            </a:r>
            <a:r>
              <a:rPr lang="en-US" sz="2400" dirty="0" err="1" smtClean="0"/>
              <a:t>da</a:t>
            </a:r>
            <a:r>
              <a:rPr lang="en-US" sz="2400" dirty="0" smtClean="0"/>
              <a:t> </a:t>
            </a:r>
            <a:r>
              <a:rPr lang="en-US" sz="2400" dirty="0" err="1" smtClean="0"/>
              <a:t>escola</a:t>
            </a:r>
            <a:r>
              <a:rPr lang="en-US" sz="2400" dirty="0" smtClean="0"/>
              <a:t> </a:t>
            </a:r>
            <a:r>
              <a:rPr lang="en-US" sz="2400" dirty="0" err="1" smtClean="0"/>
              <a:t>pública</a:t>
            </a:r>
            <a:r>
              <a:rPr lang="en-US" sz="2400" dirty="0" smtClean="0"/>
              <a:t>, </a:t>
            </a:r>
            <a:r>
              <a:rPr lang="en-US" sz="2400" dirty="0" err="1" smtClean="0"/>
              <a:t>qualidade</a:t>
            </a:r>
            <a:r>
              <a:rPr lang="en-US" sz="2400" dirty="0" smtClean="0"/>
              <a:t> </a:t>
            </a:r>
            <a:r>
              <a:rPr lang="en-US" sz="2400" dirty="0" err="1" smtClean="0"/>
              <a:t>esta</a:t>
            </a:r>
            <a:r>
              <a:rPr lang="en-US" sz="2400" dirty="0" smtClean="0"/>
              <a:t> </a:t>
            </a:r>
            <a:r>
              <a:rPr lang="en-US" sz="2400" dirty="0" err="1" smtClean="0"/>
              <a:t>que</a:t>
            </a:r>
            <a:r>
              <a:rPr lang="en-US" sz="2400" dirty="0" smtClean="0"/>
              <a:t> </a:t>
            </a:r>
            <a:r>
              <a:rPr lang="en-US" sz="2400" dirty="0" err="1" smtClean="0"/>
              <a:t>ultrapassa</a:t>
            </a:r>
            <a:r>
              <a:rPr lang="en-US" sz="2400" dirty="0" smtClean="0"/>
              <a:t> o </a:t>
            </a:r>
            <a:r>
              <a:rPr lang="en-US" sz="2400" dirty="0" err="1" smtClean="0"/>
              <a:t>alcance</a:t>
            </a:r>
            <a:r>
              <a:rPr lang="en-US" sz="2400" dirty="0" smtClean="0"/>
              <a:t> dos </a:t>
            </a:r>
            <a:r>
              <a:rPr lang="en-US" sz="2400" dirty="0" err="1" smtClean="0"/>
              <a:t>índices</a:t>
            </a:r>
            <a:r>
              <a:rPr lang="en-US" sz="2400" dirty="0" smtClean="0"/>
              <a:t> </a:t>
            </a:r>
            <a:r>
              <a:rPr lang="en-US" sz="2400" dirty="0" err="1" smtClean="0"/>
              <a:t>nos</a:t>
            </a:r>
            <a:r>
              <a:rPr lang="en-US" sz="2400" dirty="0" smtClean="0"/>
              <a:t> </a:t>
            </a:r>
            <a:r>
              <a:rPr lang="en-US" sz="2400" dirty="0" err="1" smtClean="0"/>
              <a:t>exames</a:t>
            </a:r>
            <a:r>
              <a:rPr lang="en-US" sz="2400" dirty="0" smtClean="0"/>
              <a:t> </a:t>
            </a:r>
            <a:r>
              <a:rPr lang="en-US" sz="2400" dirty="0" err="1" smtClean="0"/>
              <a:t>externos</a:t>
            </a:r>
            <a:r>
              <a:rPr lang="en-US" sz="2400" dirty="0" smtClean="0"/>
              <a:t> 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endParaRPr lang="pt-BR" sz="2400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Para pensar...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Como essas experiências dialogam com a rede municipal de São Paulo?</a:t>
            </a:r>
          </a:p>
          <a:p>
            <a:endParaRPr lang="pt-BR" dirty="0" smtClean="0"/>
          </a:p>
          <a:p>
            <a:r>
              <a:rPr lang="pt-BR" dirty="0" smtClean="0"/>
              <a:t>Estamos falando de algo impossível para a rede municipal?</a:t>
            </a:r>
          </a:p>
          <a:p>
            <a:endParaRPr lang="pt-BR" dirty="0" smtClean="0"/>
          </a:p>
          <a:p>
            <a:r>
              <a:rPr lang="pt-BR" dirty="0" smtClean="0"/>
              <a:t>Quais são os atores necessários para o aumento da qualidade das nossas escolas? O que está na </a:t>
            </a:r>
            <a:r>
              <a:rPr lang="pt-BR" smtClean="0"/>
              <a:t>nossa governabilidade?</a:t>
            </a:r>
            <a:endParaRPr lang="pt-BR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Bibliografia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14300" indent="0" algn="just">
              <a:buNone/>
            </a:pPr>
            <a:r>
              <a:rPr lang="pt-BR" dirty="0" smtClean="0"/>
              <a:t>BRASIL. Conselho Nacional de Educação. </a:t>
            </a:r>
            <a:r>
              <a:rPr lang="pt-BR" b="1" dirty="0" smtClean="0"/>
              <a:t>Parecer CNE/CEB nº 8/2010. </a:t>
            </a:r>
            <a:r>
              <a:rPr lang="pt-BR" dirty="0" smtClean="0"/>
              <a:t>Brasília, 05 de maio de 2010.</a:t>
            </a:r>
          </a:p>
          <a:p>
            <a:pPr marL="114300" indent="0" algn="just">
              <a:buNone/>
            </a:pPr>
            <a:endParaRPr lang="pt-BR" dirty="0"/>
          </a:p>
          <a:p>
            <a:pPr marL="114300" indent="0" algn="just">
              <a:buNone/>
            </a:pPr>
            <a:r>
              <a:rPr lang="pt-BR" dirty="0" smtClean="0"/>
              <a:t>CAMPANHA NACIONAL PELO DIREITO À EDUCAÇÃO. </a:t>
            </a:r>
            <a:r>
              <a:rPr lang="pt-BR" b="1" dirty="0" smtClean="0"/>
              <a:t>Educação pública de qualidade: </a:t>
            </a:r>
            <a:r>
              <a:rPr lang="pt-BR" dirty="0" smtClean="0"/>
              <a:t>quanto custa esse direito. 2ª ed. São Paulo: Campanha Nacional pelo Direito à Educação, 2011.</a:t>
            </a:r>
          </a:p>
          <a:p>
            <a:pPr marL="114300" indent="0" algn="just">
              <a:buNone/>
            </a:pPr>
            <a:endParaRPr lang="pt-BR" dirty="0" smtClean="0"/>
          </a:p>
          <a:p>
            <a:pPr marL="114300" indent="0" algn="just">
              <a:buNone/>
            </a:pPr>
            <a:r>
              <a:rPr lang="pt-BR" dirty="0" smtClean="0"/>
              <a:t>CAMPINAS, SECRETARIA MUNICIPAL DE EDUCAÇÃO.  </a:t>
            </a:r>
            <a:r>
              <a:rPr lang="pt-BR" b="1" dirty="0" smtClean="0"/>
              <a:t>Avaliação Institucional Participativa: </a:t>
            </a:r>
            <a:r>
              <a:rPr lang="pt-BR" dirty="0" smtClean="0"/>
              <a:t>uma alternativa  para a educação básica de qualidade da rede municipal  de ensino de campinas e Fundação Municipal  para Educação Comunitária . 2007. </a:t>
            </a:r>
          </a:p>
          <a:p>
            <a:pPr marL="114300" indent="0" algn="just">
              <a:buNone/>
            </a:pPr>
            <a:endParaRPr lang="pt-BR" dirty="0" smtClean="0"/>
          </a:p>
          <a:p>
            <a:pPr marL="114300" indent="0" algn="just">
              <a:buNone/>
            </a:pPr>
            <a:r>
              <a:rPr lang="pt-BR" dirty="0" smtClean="0"/>
              <a:t>CARREIRA, Denise; PINTO, José Marcelino Rezende. </a:t>
            </a:r>
            <a:r>
              <a:rPr lang="pt-BR" b="1" dirty="0" smtClean="0"/>
              <a:t>Custo aluno-qualidade inicial: </a:t>
            </a:r>
            <a:r>
              <a:rPr lang="pt-BR" dirty="0" smtClean="0"/>
              <a:t>rumo à educação pública de qualidade no Brasil. São Paulo: Global: Campanha Nacional pelo Direito á Educação, 2007</a:t>
            </a:r>
            <a:r>
              <a:rPr lang="pt-BR" dirty="0" smtClean="0"/>
              <a:t>.</a:t>
            </a:r>
          </a:p>
          <a:p>
            <a:pPr marL="114300" indent="0" algn="just">
              <a:buNone/>
            </a:pPr>
            <a:endParaRPr lang="pt-BR" dirty="0" smtClean="0"/>
          </a:p>
          <a:p>
            <a:pPr marL="114300" indent="0" algn="just">
              <a:buNone/>
            </a:pPr>
            <a:r>
              <a:rPr lang="pt-BR" dirty="0" smtClean="0"/>
              <a:t>FREITAS, Luiz Carlos de. Qualidade Negociada: avaliação e contra regulação na escola pública. </a:t>
            </a:r>
            <a:r>
              <a:rPr lang="pt-BR" b="1" dirty="0" smtClean="0"/>
              <a:t>Educação e Sociedade, </a:t>
            </a:r>
            <a:r>
              <a:rPr lang="pt-BR" dirty="0" smtClean="0"/>
              <a:t>Campinas, vol. 26, n. 92, p. 911-933, Especial – out. 2005.</a:t>
            </a:r>
          </a:p>
          <a:p>
            <a:pPr marL="114300" indent="0" algn="just">
              <a:buNone/>
            </a:pPr>
            <a:endParaRPr lang="pt-BR" dirty="0" smtClean="0"/>
          </a:p>
          <a:p>
            <a:pPr marL="114300" indent="0" algn="just">
              <a:buNone/>
            </a:pPr>
            <a:r>
              <a:rPr lang="pt-BR" dirty="0" smtClean="0"/>
              <a:t>SORDI, Mara. </a:t>
            </a:r>
            <a:r>
              <a:rPr lang="pt-BR" b="1" dirty="0" smtClean="0"/>
              <a:t>Avaliação Institucional: </a:t>
            </a:r>
            <a:r>
              <a:rPr lang="pt-BR" dirty="0" smtClean="0"/>
              <a:t>sistema, rede e escola. Apresentação realizada no Seminário Internacional de Avaliação Educacional, Faculdade de Educação da USP, ago. 2013.</a:t>
            </a:r>
          </a:p>
          <a:p>
            <a:pPr marL="114300" indent="0" algn="just">
              <a:buNone/>
            </a:pPr>
            <a:endParaRPr lang="pt-BR" dirty="0"/>
          </a:p>
          <a:p>
            <a:pPr marL="114300" indent="0" algn="just">
              <a:buNone/>
            </a:pPr>
            <a:r>
              <a:rPr lang="pt-BR" dirty="0"/>
              <a:t>ZABALZA, Miguel A. </a:t>
            </a:r>
            <a:r>
              <a:rPr lang="pt-BR" b="1" dirty="0" smtClean="0"/>
              <a:t>Qualidade </a:t>
            </a:r>
            <a:r>
              <a:rPr lang="pt-BR" b="1" dirty="0"/>
              <a:t>em Educação Infantil</a:t>
            </a:r>
            <a:r>
              <a:rPr lang="pt-BR" dirty="0" smtClean="0"/>
              <a:t>. </a:t>
            </a:r>
            <a:r>
              <a:rPr lang="pt-BR" dirty="0"/>
              <a:t>Porto Alegre: Artmed, 1998.</a:t>
            </a:r>
          </a:p>
          <a:p>
            <a:pPr marL="11430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27173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705600" cy="1143000"/>
          </a:xfrm>
        </p:spPr>
        <p:txBody>
          <a:bodyPr/>
          <a:lstStyle/>
          <a:p>
            <a:pPr algn="ctr"/>
            <a:r>
              <a:rPr lang="pt-BR" dirty="0" err="1" smtClean="0"/>
              <a:t>Zabalza</a:t>
            </a:r>
            <a:r>
              <a:rPr lang="pt-BR" dirty="0" smtClean="0"/>
              <a:t>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pt-BR" dirty="0" smtClean="0"/>
              <a:t>Três dimensões básicas:</a:t>
            </a:r>
          </a:p>
          <a:p>
            <a:pPr>
              <a:buNone/>
            </a:pPr>
            <a:endParaRPr lang="pt-BR" dirty="0" smtClean="0"/>
          </a:p>
          <a:p>
            <a:pPr marL="514350" indent="-514350">
              <a:buAutoNum type="arabicPeriod"/>
            </a:pPr>
            <a:r>
              <a:rPr lang="pt-BR" dirty="0" smtClean="0"/>
              <a:t>Valores;</a:t>
            </a:r>
          </a:p>
          <a:p>
            <a:pPr marL="514350" indent="-514350">
              <a:buAutoNum type="arabicPeriod"/>
            </a:pPr>
            <a:r>
              <a:rPr lang="pt-BR" dirty="0" smtClean="0"/>
              <a:t>Efetividade;</a:t>
            </a:r>
          </a:p>
          <a:p>
            <a:pPr marL="514350" indent="-514350">
              <a:buAutoNum type="arabicPeriod"/>
            </a:pPr>
            <a:r>
              <a:rPr lang="pt-BR" dirty="0" smtClean="0"/>
              <a:t>Satisfação dos participantes no processo e dos usuários do mesmo.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78563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6934200" cy="1143000"/>
          </a:xfrm>
        </p:spPr>
        <p:txBody>
          <a:bodyPr/>
          <a:lstStyle/>
          <a:p>
            <a:pPr algn="ctr"/>
            <a:r>
              <a:rPr lang="pt-BR" dirty="0" smtClean="0"/>
              <a:t>A qualidade vinculada aos valores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Tem qualidade a instituição que reage adequadamente aos valores que se esperam dela...</a:t>
            </a:r>
          </a:p>
          <a:p>
            <a:endParaRPr lang="pt-BR" dirty="0"/>
          </a:p>
          <a:p>
            <a:endParaRPr lang="pt-BR" dirty="0" smtClean="0"/>
          </a:p>
          <a:p>
            <a:pPr marL="114300" indent="0">
              <a:buNone/>
            </a:pPr>
            <a:endParaRPr lang="pt-BR" dirty="0"/>
          </a:p>
        </p:txBody>
      </p:sp>
      <p:sp>
        <p:nvSpPr>
          <p:cNvPr id="5" name="Elipse 4"/>
          <p:cNvSpPr/>
          <p:nvPr/>
        </p:nvSpPr>
        <p:spPr>
          <a:xfrm>
            <a:off x="1547664" y="3293966"/>
            <a:ext cx="5328592" cy="22952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BR" dirty="0">
                <a:solidFill>
                  <a:srgbClr val="2F2B20"/>
                </a:solidFill>
              </a:rPr>
              <a:t>O QUE A SOCIEDADE ESPERA DA ESCOLA?</a:t>
            </a:r>
          </a:p>
          <a:p>
            <a:pPr lvl="0" algn="ctr"/>
            <a:r>
              <a:rPr lang="pt-BR" dirty="0">
                <a:solidFill>
                  <a:srgbClr val="2F2B20"/>
                </a:solidFill>
              </a:rPr>
              <a:t>O QUE O GOVERNO ESPERA DA ESCOLA?</a:t>
            </a:r>
          </a:p>
          <a:p>
            <a:pPr lvl="0" algn="ctr"/>
            <a:r>
              <a:rPr lang="pt-BR" dirty="0">
                <a:solidFill>
                  <a:srgbClr val="2F2B20"/>
                </a:solidFill>
              </a:rPr>
              <a:t>O QUE AS ELITES ESPERAM DA ESCOLA?</a:t>
            </a:r>
          </a:p>
        </p:txBody>
      </p:sp>
    </p:spTree>
    <p:extLst>
      <p:ext uri="{BB962C8B-B14F-4D97-AF65-F5344CB8AC3E}">
        <p14:creationId xmlns:p14="http://schemas.microsoft.com/office/powerpoint/2010/main" xmlns="" val="228707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6934200" cy="1143000"/>
          </a:xfrm>
        </p:spPr>
        <p:txBody>
          <a:bodyPr/>
          <a:lstStyle/>
          <a:p>
            <a:pPr algn="ctr"/>
            <a:r>
              <a:rPr lang="pt-BR" dirty="0" smtClean="0"/>
              <a:t>A qualidade vinculada à efetividade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pPr algn="just"/>
            <a:r>
              <a:rPr lang="pt-BR" dirty="0" smtClean="0"/>
              <a:t>Instituição ou processo que alcança bons resultados.</a:t>
            </a:r>
            <a:endParaRPr lang="pt-BR" dirty="0"/>
          </a:p>
        </p:txBody>
      </p:sp>
      <p:sp>
        <p:nvSpPr>
          <p:cNvPr id="5" name="Seta para a direita 4"/>
          <p:cNvSpPr/>
          <p:nvPr/>
        </p:nvSpPr>
        <p:spPr>
          <a:xfrm>
            <a:off x="3203848" y="3645024"/>
            <a:ext cx="4392488" cy="2160240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Bons resultados para quem???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764097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ência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scritório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411</TotalTime>
  <Words>3466</Words>
  <Application>Microsoft Office PowerPoint</Application>
  <PresentationFormat>Apresentação na tela (4:3)</PresentationFormat>
  <Paragraphs>587</Paragraphs>
  <Slides>63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63</vt:i4>
      </vt:variant>
    </vt:vector>
  </HeadingPairs>
  <TitlesOfParts>
    <vt:vector size="64" baseType="lpstr">
      <vt:lpstr>Adjacência</vt:lpstr>
      <vt:lpstr>Qualidade da educação</vt:lpstr>
      <vt:lpstr>Qualidade...</vt:lpstr>
      <vt:lpstr>Vídeos...</vt:lpstr>
      <vt:lpstr>Discursos da Qualidade</vt:lpstr>
      <vt:lpstr>Qualidade...</vt:lpstr>
      <vt:lpstr>Qualidade Social da Educação</vt:lpstr>
      <vt:lpstr>Zabalza...</vt:lpstr>
      <vt:lpstr>A qualidade vinculada aos valores</vt:lpstr>
      <vt:lpstr>A qualidade vinculada à efetividade</vt:lpstr>
      <vt:lpstr>A qualidade vinculada à satisfação </vt:lpstr>
      <vt:lpstr>Vetores da qualidade...</vt:lpstr>
      <vt:lpstr>Projeto...</vt:lpstr>
      <vt:lpstr>Vetores da qualidade...</vt:lpstr>
      <vt:lpstr>Produto ou resultados...</vt:lpstr>
      <vt:lpstr>Vetores da qualidade...</vt:lpstr>
      <vt:lpstr>Processo ou função...</vt:lpstr>
      <vt:lpstr>Vetores da qualidade...</vt:lpstr>
      <vt:lpstr>Desenvolvimento organizacional...</vt:lpstr>
      <vt:lpstr>Qualidade na legislação</vt:lpstr>
      <vt:lpstr>Slide 20</vt:lpstr>
      <vt:lpstr>Slide 21</vt:lpstr>
      <vt:lpstr>Slide 22</vt:lpstr>
      <vt:lpstr>LDB 9394/96</vt:lpstr>
      <vt:lpstr>Slide 24</vt:lpstr>
      <vt:lpstr>Slide 25</vt:lpstr>
      <vt:lpstr>Slide 26</vt:lpstr>
      <vt:lpstr>Plano Nacional de Educação  (Lei 13.005, de 25 de junho de 2014)</vt:lpstr>
      <vt:lpstr>Plano Nacional de Educação  (Lei 13.005, de 25 de junho de 2014)</vt:lpstr>
      <vt:lpstr>Meta 20</vt:lpstr>
      <vt:lpstr>Meta 20</vt:lpstr>
      <vt:lpstr>Meta 20</vt:lpstr>
      <vt:lpstr>Meta 20</vt:lpstr>
      <vt:lpstr>Políticas públicas e qualidade</vt:lpstr>
      <vt:lpstr>Custo Aluno Qualidade Inicial (Caqi)</vt:lpstr>
      <vt:lpstr>Parecer CNE/CEB nº 8/2010, aprovado em 5 de maio de 2010 - Estabelece normas para aplicação do inciso IX do artigo 4º da Lei nº 9.394/96 (LDB), que trata dos padrões mínimos de qualidade de ensino para a Educação Básica pública.</vt:lpstr>
      <vt:lpstr>Pressupostos...</vt:lpstr>
      <vt:lpstr>Pressupostos...</vt:lpstr>
      <vt:lpstr>Estimativa do numero de alunos, classes, total de professores, numero de salas de aula, alunos/classe, jornada diária do aluno e jornada  Semanal do professor por etapa da Educação Básica (Parecer CNE 08/ 2010)</vt:lpstr>
      <vt:lpstr>Estimativa do numero de alunos, classes, total de professores, numero de salas de aula, alunos/classe, jornada diária do aluno e jornada  Semanal do professor por etapa da Educação Básica (Parecer CNE 08/ 2010)</vt:lpstr>
      <vt:lpstr>Valores para implantação (2005)</vt:lpstr>
      <vt:lpstr>Estrutura e características físicas</vt:lpstr>
      <vt:lpstr>Custo de Bens e Serviços</vt:lpstr>
      <vt:lpstr>Plano referencial de Cargos e Salários (2009)</vt:lpstr>
      <vt:lpstr>Plano referencial de Cargos e Salários (2009)</vt:lpstr>
      <vt:lpstr>CAQis estimados 2010</vt:lpstr>
      <vt:lpstr>Comparativo valores estimados CAQi e FUNDEB 2008</vt:lpstr>
      <vt:lpstr>CAQis Específicos</vt:lpstr>
      <vt:lpstr>Desafios apontados pelo Parecer CNE 08/2010 </vt:lpstr>
      <vt:lpstr>IDEB</vt:lpstr>
      <vt:lpstr>Ideb Município de São Paulo</vt:lpstr>
      <vt:lpstr>Qualidade negociada</vt:lpstr>
      <vt:lpstr>Qualidade negociada</vt:lpstr>
      <vt:lpstr>Qualidade negociada</vt:lpstr>
      <vt:lpstr>A experiência de Campinas</vt:lpstr>
      <vt:lpstr>O sistema de avaliação</vt:lpstr>
      <vt:lpstr>Avaliação Institucional Participativa</vt:lpstr>
      <vt:lpstr>Avaliação Institucional Participativa</vt:lpstr>
      <vt:lpstr>CPA (Comissão Própria de Avaliação)</vt:lpstr>
      <vt:lpstr>CPA (Comissão Própria de Avaliação)</vt:lpstr>
      <vt:lpstr>Avaliação Institucional Participativa</vt:lpstr>
      <vt:lpstr>Conclusões do processo</vt:lpstr>
      <vt:lpstr>Para pensar...</vt:lpstr>
      <vt:lpstr>Bibliografia</vt:lpstr>
    </vt:vector>
  </TitlesOfParts>
  <Company>Tribunal de Contas do Município de São Paulo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Custo Aluno Qualidade Inicial (Caqi)</dc:title>
  <dc:creator>NTI</dc:creator>
  <cp:lastModifiedBy>Barbara</cp:lastModifiedBy>
  <cp:revision>83</cp:revision>
  <dcterms:created xsi:type="dcterms:W3CDTF">2013-05-14T10:56:00Z</dcterms:created>
  <dcterms:modified xsi:type="dcterms:W3CDTF">2014-09-20T02:49:30Z</dcterms:modified>
</cp:coreProperties>
</file>