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83" r:id="rId16"/>
    <p:sldId id="285" r:id="rId17"/>
    <p:sldId id="284" r:id="rId18"/>
    <p:sldId id="276" r:id="rId19"/>
    <p:sldId id="277" r:id="rId20"/>
    <p:sldId id="278" r:id="rId21"/>
    <p:sldId id="279" r:id="rId22"/>
    <p:sldId id="280" r:id="rId23"/>
    <p:sldId id="281" r:id="rId24"/>
    <p:sldId id="282" r:id="rId25"/>
    <p:sldId id="286" r:id="rId26"/>
    <p:sldId id="287" r:id="rId27"/>
    <p:sldId id="290" r:id="rId28"/>
    <p:sldId id="291" r:id="rId29"/>
    <p:sldId id="288" r:id="rId30"/>
    <p:sldId id="292" r:id="rId31"/>
    <p:sldId id="289" r:id="rId32"/>
    <p:sldId id="262" r:id="rId33"/>
    <p:sldId id="257" r:id="rId34"/>
    <p:sldId id="258" r:id="rId35"/>
    <p:sldId id="259" r:id="rId36"/>
    <p:sldId id="260" r:id="rId37"/>
    <p:sldId id="261" r:id="rId38"/>
  </p:sldIdLst>
  <p:sldSz cx="9144000" cy="6858000" type="screen4x3"/>
  <p:notesSz cx="6858000" cy="9144000"/>
  <p:defaultTextStyle>
    <a:defPPr>
      <a:defRPr lang="pt-B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pt-B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pt-BR"/>
          </a:p>
        </p:txBody>
      </p:sp>
      <p:sp>
        <p:nvSpPr>
          <p:cNvPr id="4" name="Date Placeholder 3"/>
          <p:cNvSpPr>
            <a:spLocks noGrp="1"/>
          </p:cNvSpPr>
          <p:nvPr>
            <p:ph type="dt" sz="half" idx="10"/>
          </p:nvPr>
        </p:nvSpPr>
        <p:spPr/>
        <p:txBody>
          <a:bodyPr/>
          <a:lstStyle/>
          <a:p>
            <a:fld id="{361002E1-7179-F845-8DF4-EBED89297172}" type="datetimeFigureOut">
              <a:rPr lang="pt-BR" smtClean="0"/>
              <a:pPr/>
              <a:t>24/08/2016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6830117-7952-E244-9A0A-B0A747A15326}"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4" name="Date Placeholder 3"/>
          <p:cNvSpPr>
            <a:spLocks noGrp="1"/>
          </p:cNvSpPr>
          <p:nvPr>
            <p:ph type="dt" sz="half" idx="10"/>
          </p:nvPr>
        </p:nvSpPr>
        <p:spPr/>
        <p:txBody>
          <a:bodyPr/>
          <a:lstStyle/>
          <a:p>
            <a:fld id="{361002E1-7179-F845-8DF4-EBED89297172}" type="datetimeFigureOut">
              <a:rPr lang="pt-BR" smtClean="0"/>
              <a:pPr/>
              <a:t>24/08/2016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6830117-7952-E244-9A0A-B0A747A15326}"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pt-B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4" name="Date Placeholder 3"/>
          <p:cNvSpPr>
            <a:spLocks noGrp="1"/>
          </p:cNvSpPr>
          <p:nvPr>
            <p:ph type="dt" sz="half" idx="10"/>
          </p:nvPr>
        </p:nvSpPr>
        <p:spPr/>
        <p:txBody>
          <a:bodyPr/>
          <a:lstStyle/>
          <a:p>
            <a:fld id="{361002E1-7179-F845-8DF4-EBED89297172}" type="datetimeFigureOut">
              <a:rPr lang="pt-BR" smtClean="0"/>
              <a:pPr/>
              <a:t>24/08/2016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6830117-7952-E244-9A0A-B0A747A15326}"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pt-BR"/>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4" name="Date Placeholder 3"/>
          <p:cNvSpPr>
            <a:spLocks noGrp="1"/>
          </p:cNvSpPr>
          <p:nvPr>
            <p:ph type="dt" sz="half" idx="10"/>
          </p:nvPr>
        </p:nvSpPr>
        <p:spPr/>
        <p:txBody>
          <a:bodyPr/>
          <a:lstStyle/>
          <a:p>
            <a:fld id="{361002E1-7179-F845-8DF4-EBED89297172}" type="datetimeFigureOut">
              <a:rPr lang="pt-BR" smtClean="0"/>
              <a:pPr/>
              <a:t>24/08/2016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6830117-7952-E244-9A0A-B0A747A15326}"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pt-B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361002E1-7179-F845-8DF4-EBED89297172}" type="datetimeFigureOut">
              <a:rPr lang="pt-BR" smtClean="0"/>
              <a:pPr/>
              <a:t>24/08/2016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6830117-7952-E244-9A0A-B0A747A15326}"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pt-B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5" name="Date Placeholder 4"/>
          <p:cNvSpPr>
            <a:spLocks noGrp="1"/>
          </p:cNvSpPr>
          <p:nvPr>
            <p:ph type="dt" sz="half" idx="10"/>
          </p:nvPr>
        </p:nvSpPr>
        <p:spPr/>
        <p:txBody>
          <a:bodyPr/>
          <a:lstStyle/>
          <a:p>
            <a:fld id="{361002E1-7179-F845-8DF4-EBED89297172}" type="datetimeFigureOut">
              <a:rPr lang="pt-BR" smtClean="0"/>
              <a:pPr/>
              <a:t>24/08/2016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6830117-7952-E244-9A0A-B0A747A15326}"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pt-B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7" name="Date Placeholder 6"/>
          <p:cNvSpPr>
            <a:spLocks noGrp="1"/>
          </p:cNvSpPr>
          <p:nvPr>
            <p:ph type="dt" sz="half" idx="10"/>
          </p:nvPr>
        </p:nvSpPr>
        <p:spPr/>
        <p:txBody>
          <a:bodyPr/>
          <a:lstStyle/>
          <a:p>
            <a:fld id="{361002E1-7179-F845-8DF4-EBED89297172}" type="datetimeFigureOut">
              <a:rPr lang="pt-BR" smtClean="0"/>
              <a:pPr/>
              <a:t>24/08/2016</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C6830117-7952-E244-9A0A-B0A747A15326}"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pt-BR"/>
          </a:p>
        </p:txBody>
      </p:sp>
      <p:sp>
        <p:nvSpPr>
          <p:cNvPr id="3" name="Date Placeholder 2"/>
          <p:cNvSpPr>
            <a:spLocks noGrp="1"/>
          </p:cNvSpPr>
          <p:nvPr>
            <p:ph type="dt" sz="half" idx="10"/>
          </p:nvPr>
        </p:nvSpPr>
        <p:spPr/>
        <p:txBody>
          <a:bodyPr/>
          <a:lstStyle/>
          <a:p>
            <a:fld id="{361002E1-7179-F845-8DF4-EBED89297172}" type="datetimeFigureOut">
              <a:rPr lang="pt-BR" smtClean="0"/>
              <a:pPr/>
              <a:t>24/08/2016</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C6830117-7952-E244-9A0A-B0A747A15326}"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002E1-7179-F845-8DF4-EBED89297172}" type="datetimeFigureOut">
              <a:rPr lang="pt-BR" smtClean="0"/>
              <a:pPr/>
              <a:t>24/08/2016</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C6830117-7952-E244-9A0A-B0A747A15326}"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pt-B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361002E1-7179-F845-8DF4-EBED89297172}" type="datetimeFigureOut">
              <a:rPr lang="pt-BR" smtClean="0"/>
              <a:pPr/>
              <a:t>24/08/2016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6830117-7952-E244-9A0A-B0A747A15326}"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pt-B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361002E1-7179-F845-8DF4-EBED89297172}" type="datetimeFigureOut">
              <a:rPr lang="pt-BR" smtClean="0"/>
              <a:pPr/>
              <a:t>24/08/2016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6830117-7952-E244-9A0A-B0A747A15326}"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pt-B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002E1-7179-F845-8DF4-EBED89297172}" type="datetimeFigureOut">
              <a:rPr lang="pt-BR" smtClean="0"/>
              <a:pPr/>
              <a:t>24/08/2016</a:t>
            </a:fld>
            <a:endParaRPr lang="pt-B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30117-7952-E244-9A0A-B0A747A15326}"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pt-B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facebook.com/nildo.xavier.5/videos/4632981840456/"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normAutofit fontScale="90000"/>
          </a:bodyPr>
          <a:lstStyle/>
          <a:p>
            <a:r>
              <a:rPr lang="pt-BR" dirty="0" smtClean="0"/>
              <a:t>CONTAR E OUVIR HISTÓRIAS</a:t>
            </a:r>
            <a:br>
              <a:rPr lang="pt-BR" dirty="0" smtClean="0"/>
            </a:br>
            <a:r>
              <a:rPr lang="pt-BR" sz="3556" dirty="0" smtClean="0"/>
              <a:t>Despertar de cultura humanista</a:t>
            </a:r>
            <a:br>
              <a:rPr lang="pt-BR" sz="3556" dirty="0" smtClean="0"/>
            </a:br>
            <a:r>
              <a:rPr lang="pt-BR" sz="3556" dirty="0" smtClean="0"/>
              <a:t>Fonte da expressão</a:t>
            </a:r>
            <a:endParaRPr lang="pt-BR" sz="3556" dirty="0"/>
          </a:p>
        </p:txBody>
      </p:sp>
      <p:sp>
        <p:nvSpPr>
          <p:cNvPr id="3" name="Subtitle 2"/>
          <p:cNvSpPr>
            <a:spLocks noGrp="1"/>
          </p:cNvSpPr>
          <p:nvPr>
            <p:ph type="subTitle" idx="1"/>
          </p:nvPr>
        </p:nvSpPr>
        <p:spPr>
          <a:xfrm>
            <a:off x="1371600" y="3886200"/>
            <a:ext cx="6400800" cy="2616200"/>
          </a:xfrm>
        </p:spPr>
        <p:txBody>
          <a:bodyPr>
            <a:normAutofit fontScale="92500" lnSpcReduction="10000"/>
          </a:bodyPr>
          <a:lstStyle/>
          <a:p>
            <a:r>
              <a:rPr lang="pt-BR" b="1" dirty="0" smtClean="0"/>
              <a:t>Da Oralidade à Escrita e Leitura  </a:t>
            </a:r>
            <a:r>
              <a:rPr lang="pt-BR" sz="2400" b="1" dirty="0" smtClean="0"/>
              <a:t>Comunicar, aprender e pensar</a:t>
            </a:r>
          </a:p>
          <a:p>
            <a:endParaRPr lang="pt-BR" sz="2400" b="1" dirty="0" smtClean="0"/>
          </a:p>
          <a:p>
            <a:r>
              <a:rPr lang="pt-BR" sz="2400" b="1" dirty="0" smtClean="0"/>
              <a:t>A Oralidade</a:t>
            </a:r>
          </a:p>
          <a:p>
            <a:r>
              <a:rPr lang="pt-BR" sz="2400" b="1" dirty="0" smtClean="0"/>
              <a:t>Categorias de Histórias</a:t>
            </a:r>
            <a:br>
              <a:rPr lang="pt-BR" sz="2400" b="1" dirty="0" smtClean="0"/>
            </a:br>
            <a:r>
              <a:rPr lang="pt-BR" sz="2400" b="1" dirty="0" smtClean="0"/>
              <a:t>Currículo de Histórias</a:t>
            </a:r>
          </a:p>
          <a:p>
            <a:r>
              <a:rPr lang="pt-BR" sz="2400" b="1" dirty="0" smtClean="0"/>
              <a:t>Como decorar Histórias</a:t>
            </a:r>
          </a:p>
          <a:p>
            <a:endParaRPr lang="pt-BR" sz="2400" dirty="0" smtClean="0"/>
          </a:p>
          <a:p>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Domínios Linguísticos</a:t>
            </a:r>
            <a:endParaRPr lang="pt-PT" dirty="0"/>
          </a:p>
        </p:txBody>
      </p:sp>
      <p:sp>
        <p:nvSpPr>
          <p:cNvPr id="3" name="Content Placeholder 2"/>
          <p:cNvSpPr>
            <a:spLocks noGrp="1"/>
          </p:cNvSpPr>
          <p:nvPr>
            <p:ph idx="1"/>
          </p:nvPr>
        </p:nvSpPr>
        <p:spPr/>
        <p:txBody>
          <a:bodyPr/>
          <a:lstStyle/>
          <a:p>
            <a:pPr algn="ctr">
              <a:buFont typeface="Arial" pitchFamily="-84" charset="0"/>
              <a:buNone/>
            </a:pPr>
            <a:r>
              <a:rPr lang="pt-BR" sz="2400" b="1" dirty="0" smtClean="0">
                <a:latin typeface="Arial" pitchFamily="-84" charset="0"/>
                <a:ea typeface="Arial" pitchFamily="-84" charset="0"/>
                <a:cs typeface="Arial" pitchFamily="-84" charset="0"/>
              </a:rPr>
              <a:t>Adquirir a língua materna para </a:t>
            </a:r>
          </a:p>
          <a:p>
            <a:pPr algn="ctr">
              <a:buFont typeface="Arial" pitchFamily="-84" charset="0"/>
              <a:buNone/>
            </a:pPr>
            <a:r>
              <a:rPr lang="pt-BR" sz="2400" b="1" dirty="0" smtClean="0">
                <a:latin typeface="Arial" pitchFamily="-84" charset="0"/>
                <a:ea typeface="Arial" pitchFamily="-84" charset="0"/>
                <a:cs typeface="Arial" pitchFamily="-84" charset="0"/>
              </a:rPr>
              <a:t>	COMUNICAR, APRENDER e PENSAR:</a:t>
            </a:r>
          </a:p>
          <a:p>
            <a:pPr algn="ctr">
              <a:buFont typeface="Arial" pitchFamily="-84" charset="0"/>
              <a:buNone/>
            </a:pPr>
            <a:endParaRPr lang="pt-BR" sz="2400" b="1" dirty="0" smtClean="0">
              <a:latin typeface="Arial" pitchFamily="-84" charset="0"/>
              <a:ea typeface="Arial" pitchFamily="-84" charset="0"/>
              <a:cs typeface="Arial" pitchFamily="-84" charset="0"/>
            </a:endParaRPr>
          </a:p>
          <a:p>
            <a:pPr lvl="1"/>
            <a:r>
              <a:rPr lang="pt-BR" sz="2000" dirty="0" smtClean="0">
                <a:latin typeface="Arial" pitchFamily="-84" charset="0"/>
                <a:ea typeface="Arial" pitchFamily="-84" charset="0"/>
                <a:cs typeface="Arial" pitchFamily="-84" charset="0"/>
              </a:rPr>
              <a:t>Desenvolvimento FONOLÓGICO</a:t>
            </a:r>
          </a:p>
          <a:p>
            <a:pPr lvl="1"/>
            <a:r>
              <a:rPr lang="pt-BR" sz="2000" dirty="0" smtClean="0">
                <a:latin typeface="Arial" pitchFamily="-84" charset="0"/>
                <a:ea typeface="Arial" pitchFamily="-84" charset="0"/>
                <a:cs typeface="Arial" pitchFamily="-84" charset="0"/>
              </a:rPr>
              <a:t>Desenvolvimento SEMÂNTICO</a:t>
            </a:r>
          </a:p>
          <a:p>
            <a:pPr lvl="1"/>
            <a:r>
              <a:rPr lang="pt-BR" sz="2000" dirty="0" smtClean="0">
                <a:latin typeface="Arial" pitchFamily="-84" charset="0"/>
                <a:ea typeface="Arial" pitchFamily="-84" charset="0"/>
                <a:cs typeface="Arial" pitchFamily="-84" charset="0"/>
              </a:rPr>
              <a:t>Desenvolvimento MORFOLÓGICO E SINTÁTICO</a:t>
            </a:r>
          </a:p>
          <a:p>
            <a:pPr lvl="1"/>
            <a:r>
              <a:rPr lang="pt-BR" sz="2000" dirty="0" smtClean="0">
                <a:latin typeface="Arial" pitchFamily="-84" charset="0"/>
                <a:ea typeface="Arial" pitchFamily="-84" charset="0"/>
                <a:cs typeface="Arial" pitchFamily="-84" charset="0"/>
              </a:rPr>
              <a:t>Desenvolvimento PRAGMÁTICO</a:t>
            </a:r>
          </a:p>
          <a:p>
            <a:pPr lvl="1"/>
            <a:r>
              <a:rPr lang="pt-BR" sz="2000" dirty="0" smtClean="0">
                <a:latin typeface="Arial" pitchFamily="-84" charset="0"/>
                <a:ea typeface="Arial" pitchFamily="-84" charset="0"/>
                <a:cs typeface="Arial" pitchFamily="-84" charset="0"/>
              </a:rPr>
              <a:t>Desenvolvimento METALINGUAGEM</a:t>
            </a:r>
          </a:p>
          <a:p>
            <a:endParaRPr lang="pt-P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4811"/>
            <a:ext cx="8229600" cy="6383069"/>
          </a:xfrm>
        </p:spPr>
        <p:txBody>
          <a:bodyPr>
            <a:normAutofit fontScale="77500" lnSpcReduction="20000"/>
          </a:bodyPr>
          <a:lstStyle/>
          <a:p>
            <a:r>
              <a:rPr lang="pt-BR" dirty="0" smtClean="0">
                <a:latin typeface="Arial" pitchFamily="-84" charset="0"/>
                <a:ea typeface="Arial" pitchFamily="-84" charset="0"/>
                <a:cs typeface="Arial" pitchFamily="-84" charset="0"/>
              </a:rPr>
              <a:t>FONOLÓGICO – A fala do professor deve ser bem articulada, cuidadosa, exercitando a percepção da estrutura dos sons da língua. A criança ao OUVIR com ATENÇÃO histórias está em um momento de total imersão na qualidade fonológica. O </a:t>
            </a:r>
            <a:r>
              <a:rPr lang="pt-BR" dirty="0" err="1" smtClean="0">
                <a:latin typeface="Arial" pitchFamily="-84" charset="0"/>
                <a:ea typeface="Arial" pitchFamily="-84" charset="0"/>
                <a:cs typeface="Arial" pitchFamily="-84" charset="0"/>
              </a:rPr>
              <a:t>domíniio</a:t>
            </a:r>
            <a:r>
              <a:rPr lang="pt-BR" dirty="0" smtClean="0">
                <a:latin typeface="Arial" pitchFamily="-84" charset="0"/>
                <a:ea typeface="Arial" pitchFamily="-84" charset="0"/>
                <a:cs typeface="Arial" pitchFamily="-84" charset="0"/>
              </a:rPr>
              <a:t> dos fonemas se amplia, pela imitação do professor ela falará com maior correção a SUA LÍNGUA.</a:t>
            </a:r>
          </a:p>
          <a:p>
            <a:r>
              <a:rPr lang="pt-BR" dirty="0" smtClean="0">
                <a:latin typeface="Arial" pitchFamily="-84" charset="0"/>
                <a:ea typeface="Arial" pitchFamily="-84" charset="0"/>
                <a:cs typeface="Arial" pitchFamily="-84" charset="0"/>
              </a:rPr>
              <a:t>SEMÂNTICO – Novas palavras aparecem em uma história e o seu domínio ocorrerá através da compreensão do CONTEXTO, uma dedução fará com que a criança chegue ao significado das novas palavras. Expansão de vocabulário pode assim ocorrer sem que EXPLICAÇÕES sejam necessárias. Durante o momento de ouvir uma nova história a criança vai aprendendo a conviver com perguntas internas que vão sendo respondidas através da vivência do CONTEXTO da imagem completa da história.</a:t>
            </a:r>
          </a:p>
          <a:p>
            <a:endParaRPr lang="pt-P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6522"/>
            <a:ext cx="8229600" cy="5789641"/>
          </a:xfrm>
        </p:spPr>
        <p:txBody>
          <a:bodyPr>
            <a:normAutofit fontScale="77500" lnSpcReduction="20000"/>
          </a:bodyPr>
          <a:lstStyle/>
          <a:p>
            <a:r>
              <a:rPr lang="pt-BR" dirty="0" smtClean="0">
                <a:latin typeface="Arial" pitchFamily="-84" charset="0"/>
                <a:ea typeface="Arial" pitchFamily="-84" charset="0"/>
                <a:cs typeface="Arial" pitchFamily="-84" charset="0"/>
              </a:rPr>
              <a:t>MORFOLÖGICO – Dentro de uma história vemos como há palavras que se formam a partir de outras. </a:t>
            </a:r>
          </a:p>
          <a:p>
            <a:r>
              <a:rPr lang="pt-BR" dirty="0" smtClean="0">
                <a:latin typeface="Arial" pitchFamily="-84" charset="0"/>
                <a:ea typeface="Arial" pitchFamily="-84" charset="0"/>
                <a:cs typeface="Arial" pitchFamily="-84" charset="0"/>
              </a:rPr>
              <a:t>SINTÁTICO – As regras gramaticais são percebidas através da formação de frases que são capazes de levar à descrição de imagens. Moldar a linguagem para expressar imagens complexas exige uma maior complexidade na organização das orações. Esculpir uma imagem com palavras é formar frases e orações que exigem níveis de complexidade específicos. A sua percepção é exercitada através do ouvir e recontar histórias, do manusear as imagens contadas.</a:t>
            </a:r>
          </a:p>
          <a:p>
            <a:r>
              <a:rPr lang="pt-BR" dirty="0" smtClean="0">
                <a:latin typeface="Arial" pitchFamily="-84" charset="0"/>
                <a:ea typeface="Arial" pitchFamily="-84" charset="0"/>
                <a:cs typeface="Arial" pitchFamily="-84" charset="0"/>
              </a:rPr>
              <a:t>PRAGMÁTICO – Percebem-se as regras do uso da língua sem precisarmos falar delas, mas em primeiro </a:t>
            </a:r>
            <a:r>
              <a:rPr lang="pt-BR" dirty="0" err="1" smtClean="0">
                <a:latin typeface="Arial" pitchFamily="-84" charset="0"/>
                <a:ea typeface="Arial" pitchFamily="-84" charset="0"/>
                <a:cs typeface="Arial" pitchFamily="-84" charset="0"/>
              </a:rPr>
              <a:t>tugar</a:t>
            </a:r>
            <a:r>
              <a:rPr lang="pt-BR" dirty="0" smtClean="0">
                <a:latin typeface="Arial" pitchFamily="-84" charset="0"/>
                <a:ea typeface="Arial" pitchFamily="-84" charset="0"/>
                <a:cs typeface="Arial" pitchFamily="-84" charset="0"/>
              </a:rPr>
              <a:t> trazendo o que é correto, como SOA BEM. Assim uma sensibilidade </a:t>
            </a:r>
            <a:r>
              <a:rPr lang="pt-BR" dirty="0" err="1" smtClean="0">
                <a:latin typeface="Arial" pitchFamily="-84" charset="0"/>
                <a:ea typeface="Arial" pitchFamily="-84" charset="0"/>
                <a:cs typeface="Arial" pitchFamily="-84" charset="0"/>
              </a:rPr>
              <a:t>linguística</a:t>
            </a:r>
            <a:r>
              <a:rPr lang="pt-BR" dirty="0" smtClean="0">
                <a:latin typeface="Arial" pitchFamily="-84" charset="0"/>
                <a:ea typeface="Arial" pitchFamily="-84" charset="0"/>
                <a:cs typeface="Arial" pitchFamily="-84" charset="0"/>
              </a:rPr>
              <a:t> vai se desenvolvendo.</a:t>
            </a:r>
          </a:p>
          <a:p>
            <a:endParaRPr lang="pt-P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noChangeArrowheads="1"/>
          </p:cNvSpPr>
          <p:nvPr>
            <p:ph idx="1"/>
          </p:nvPr>
        </p:nvSpPr>
        <p:spPr bwMode="auto">
          <a:xfrm>
            <a:off x="316084" y="401656"/>
            <a:ext cx="8229600" cy="5970558"/>
          </a:xfrm>
          <a:prstGeom prst="ellipse">
            <a:avLst/>
          </a:prstGeom>
          <a:noFill/>
          <a:ln w="9525">
            <a:solidFill>
              <a:schemeClr val="tx1"/>
            </a:solidFill>
            <a:round/>
            <a:headEnd/>
            <a:tailEnd/>
          </a:ln>
        </p:spPr>
        <p:txBody>
          <a:bodyPr wrap="none" anchor="b">
            <a:prstTxWarp prst="textNoShape">
              <a:avLst/>
            </a:prstTxWarp>
            <a:normAutofit/>
          </a:bodyPr>
          <a:lstStyle/>
          <a:p>
            <a:pPr>
              <a:buNone/>
            </a:pPr>
            <a:r>
              <a:rPr lang="pt-BR" b="1" dirty="0" smtClean="0"/>
              <a:t>                    Pensamento</a:t>
            </a:r>
          </a:p>
          <a:p>
            <a:pPr>
              <a:buNone/>
            </a:pPr>
            <a:r>
              <a:rPr lang="pt-BR" b="1" dirty="0" smtClean="0"/>
              <a:t>					Comunicação</a:t>
            </a:r>
          </a:p>
          <a:p>
            <a:pPr>
              <a:buNone/>
            </a:pPr>
            <a:r>
              <a:rPr lang="pt-BR" b="1" dirty="0" smtClean="0"/>
              <a:t>					Linguagem</a:t>
            </a:r>
          </a:p>
          <a:p>
            <a:pPr>
              <a:buNone/>
            </a:pPr>
            <a:r>
              <a:rPr lang="pt-BR" b="1" dirty="0" smtClean="0"/>
              <a:t>					Língua</a:t>
            </a:r>
          </a:p>
          <a:p>
            <a:pPr algn="ctr">
              <a:spcBef>
                <a:spcPct val="50000"/>
              </a:spcBef>
            </a:pPr>
            <a:endParaRPr lang="pt-BR" b="1" dirty="0" smtClean="0"/>
          </a:p>
          <a:p>
            <a:pPr>
              <a:buNone/>
            </a:pPr>
            <a:endParaRPr lang="pt-BR" b="1" dirty="0" smtClean="0"/>
          </a:p>
          <a:p>
            <a:pPr>
              <a:buNone/>
            </a:pPr>
            <a:endParaRPr lang="pt-PT" dirty="0"/>
          </a:p>
        </p:txBody>
      </p:sp>
      <p:sp>
        <p:nvSpPr>
          <p:cNvPr id="5" name="TextBox 4"/>
          <p:cNvSpPr txBox="1"/>
          <p:nvPr/>
        </p:nvSpPr>
        <p:spPr>
          <a:xfrm>
            <a:off x="5709742" y="4004730"/>
            <a:ext cx="1845354" cy="1754327"/>
          </a:xfrm>
          <a:prstGeom prst="rect">
            <a:avLst/>
          </a:prstGeom>
          <a:noFill/>
        </p:spPr>
        <p:txBody>
          <a:bodyPr wrap="square" rtlCol="0" anchor="ctr">
            <a:spAutoFit/>
          </a:bodyPr>
          <a:lstStyle/>
          <a:p>
            <a:r>
              <a:rPr lang="pt-BR" b="1" dirty="0" smtClean="0"/>
              <a:t>Percepção</a:t>
            </a:r>
          </a:p>
          <a:p>
            <a:endParaRPr lang="pt-BR" b="1" dirty="0" smtClean="0"/>
          </a:p>
          <a:p>
            <a:pPr>
              <a:buFontTx/>
              <a:buChar char="-"/>
            </a:pPr>
            <a:r>
              <a:rPr lang="pt-BR" dirty="0" smtClean="0"/>
              <a:t>Escuta</a:t>
            </a:r>
          </a:p>
          <a:p>
            <a:pPr>
              <a:buFontTx/>
              <a:buChar char="-"/>
            </a:pPr>
            <a:endParaRPr lang="pt-BR" dirty="0" smtClean="0"/>
          </a:p>
          <a:p>
            <a:pPr>
              <a:buFontTx/>
              <a:buChar char="-"/>
            </a:pPr>
            <a:r>
              <a:rPr lang="pt-BR" dirty="0" smtClean="0"/>
              <a:t>Leitura</a:t>
            </a:r>
            <a:endParaRPr lang="en-GB" dirty="0" smtClean="0"/>
          </a:p>
          <a:p>
            <a:pPr algn="ctr"/>
            <a:endParaRPr lang="pt-BR" b="1" dirty="0" smtClean="0"/>
          </a:p>
        </p:txBody>
      </p:sp>
      <p:sp>
        <p:nvSpPr>
          <p:cNvPr id="6" name="TextBox 5"/>
          <p:cNvSpPr txBox="1"/>
          <p:nvPr/>
        </p:nvSpPr>
        <p:spPr>
          <a:xfrm>
            <a:off x="1704042" y="4004730"/>
            <a:ext cx="1509046" cy="1892826"/>
          </a:xfrm>
          <a:prstGeom prst="rect">
            <a:avLst/>
          </a:prstGeom>
          <a:noFill/>
        </p:spPr>
        <p:txBody>
          <a:bodyPr wrap="square" rtlCol="0">
            <a:spAutoFit/>
          </a:bodyPr>
          <a:lstStyle/>
          <a:p>
            <a:pPr>
              <a:spcBef>
                <a:spcPct val="50000"/>
              </a:spcBef>
            </a:pPr>
            <a:r>
              <a:rPr lang="pt-BR" b="1" dirty="0" smtClean="0"/>
              <a:t>Produção</a:t>
            </a:r>
          </a:p>
          <a:p>
            <a:pPr>
              <a:spcBef>
                <a:spcPct val="50000"/>
              </a:spcBef>
            </a:pPr>
            <a:endParaRPr lang="pt-BR" b="1" dirty="0" smtClean="0"/>
          </a:p>
          <a:p>
            <a:pPr>
              <a:buFontTx/>
              <a:buChar char="-"/>
            </a:pPr>
            <a:r>
              <a:rPr lang="pt-BR" dirty="0" smtClean="0"/>
              <a:t>Fala / sinais</a:t>
            </a:r>
          </a:p>
          <a:p>
            <a:pPr>
              <a:buFontTx/>
              <a:buChar char="-"/>
            </a:pPr>
            <a:endParaRPr lang="pt-BR" dirty="0" smtClean="0"/>
          </a:p>
          <a:p>
            <a:r>
              <a:rPr lang="pt-BR" dirty="0" smtClean="0"/>
              <a:t>- Escrita</a:t>
            </a:r>
          </a:p>
          <a:p>
            <a:pPr>
              <a:spcBef>
                <a:spcPct val="50000"/>
              </a:spcBef>
            </a:pPr>
            <a:endParaRPr lang="pt-BR" b="1" dirty="0" smtClean="0"/>
          </a:p>
        </p:txBody>
      </p:sp>
      <p:sp>
        <p:nvSpPr>
          <p:cNvPr id="8" name="Line 9"/>
          <p:cNvSpPr>
            <a:spLocks noChangeShapeType="1"/>
          </p:cNvSpPr>
          <p:nvPr/>
        </p:nvSpPr>
        <p:spPr bwMode="auto">
          <a:xfrm>
            <a:off x="3650712" y="4863291"/>
            <a:ext cx="1524000" cy="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pt-PT"/>
          </a:p>
        </p:txBody>
      </p:sp>
      <p:sp>
        <p:nvSpPr>
          <p:cNvPr id="9" name="Line 13"/>
          <p:cNvSpPr>
            <a:spLocks noChangeShapeType="1"/>
          </p:cNvSpPr>
          <p:nvPr/>
        </p:nvSpPr>
        <p:spPr bwMode="auto">
          <a:xfrm flipH="1" flipV="1">
            <a:off x="2124075" y="6524625"/>
            <a:ext cx="647700" cy="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pt-PT"/>
          </a:p>
        </p:txBody>
      </p:sp>
      <p:sp>
        <p:nvSpPr>
          <p:cNvPr id="11" name="Line 12"/>
          <p:cNvSpPr>
            <a:spLocks noChangeShapeType="1"/>
          </p:cNvSpPr>
          <p:nvPr/>
        </p:nvSpPr>
        <p:spPr bwMode="auto">
          <a:xfrm>
            <a:off x="2771775" y="6105525"/>
            <a:ext cx="0" cy="419100"/>
          </a:xfrm>
          <a:prstGeom prst="line">
            <a:avLst/>
          </a:prstGeom>
          <a:noFill/>
          <a:ln w="38100">
            <a:solidFill>
              <a:schemeClr val="tx1"/>
            </a:solidFill>
            <a:round/>
            <a:headEnd/>
            <a:tailEnd/>
          </a:ln>
        </p:spPr>
        <p:txBody>
          <a:bodyPr wrap="none" anchor="ctr">
            <a:prstTxWarp prst="textNoShape">
              <a:avLst/>
            </a:prstTxWarp>
          </a:bodyPr>
          <a:lstStyle/>
          <a:p>
            <a:endParaRPr lang="pt-PT"/>
          </a:p>
        </p:txBody>
      </p:sp>
      <p:sp>
        <p:nvSpPr>
          <p:cNvPr id="13" name="Rectangle 12"/>
          <p:cNvSpPr/>
          <p:nvPr/>
        </p:nvSpPr>
        <p:spPr>
          <a:xfrm>
            <a:off x="518917" y="6187548"/>
            <a:ext cx="1050400" cy="369332"/>
          </a:xfrm>
          <a:prstGeom prst="rect">
            <a:avLst/>
          </a:prstGeom>
        </p:spPr>
        <p:txBody>
          <a:bodyPr wrap="none">
            <a:spAutoFit/>
          </a:bodyPr>
          <a:lstStyle/>
          <a:p>
            <a:pPr eaLnBrk="0" hangingPunct="0">
              <a:spcBef>
                <a:spcPct val="50000"/>
              </a:spcBef>
            </a:pPr>
            <a:r>
              <a:rPr lang="pt-BR" b="1" dirty="0" smtClean="0"/>
              <a:t>Contexto</a:t>
            </a:r>
            <a:endParaRPr lang="pt-BR" b="1" dirty="0"/>
          </a:p>
        </p:txBody>
      </p:sp>
      <p:sp>
        <p:nvSpPr>
          <p:cNvPr id="14" name="Down Arrow 13"/>
          <p:cNvSpPr/>
          <p:nvPr/>
        </p:nvSpPr>
        <p:spPr>
          <a:xfrm>
            <a:off x="2124075" y="1346200"/>
            <a:ext cx="484632" cy="2451100"/>
          </a:xfrm>
          <a:prstGeom prst="downArrow">
            <a:avLst/>
          </a:prstGeom>
          <a:ln w="3175"/>
        </p:spPr>
        <p:style>
          <a:lnRef idx="1">
            <a:schemeClr val="accent1"/>
          </a:lnRef>
          <a:fillRef idx="3">
            <a:schemeClr val="accent1"/>
          </a:fillRef>
          <a:effectRef idx="2">
            <a:schemeClr val="accent1"/>
          </a:effectRef>
          <a:fontRef idx="minor">
            <a:schemeClr val="lt1"/>
          </a:fontRef>
        </p:style>
        <p:txBody>
          <a:bodyPr rtlCol="0" anchor="ctr"/>
          <a:lstStyle/>
          <a:p>
            <a:pPr algn="ctr"/>
            <a:endParaRPr lang="pt-PT"/>
          </a:p>
        </p:txBody>
      </p:sp>
      <p:sp>
        <p:nvSpPr>
          <p:cNvPr id="12" name="Line 9"/>
          <p:cNvSpPr>
            <a:spLocks noChangeShapeType="1"/>
          </p:cNvSpPr>
          <p:nvPr/>
        </p:nvSpPr>
        <p:spPr bwMode="auto">
          <a:xfrm>
            <a:off x="3650712" y="5395213"/>
            <a:ext cx="1524000" cy="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pt-P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pt-PT" dirty="0" smtClean="0"/>
              <a:t>4 aspectos da </a:t>
            </a:r>
            <a:r>
              <a:rPr lang="pt-PT" dirty="0" err="1" smtClean="0"/>
              <a:t>contação</a:t>
            </a:r>
            <a:r>
              <a:rPr lang="pt-PT" dirty="0" smtClean="0"/>
              <a:t> de histórias</a:t>
            </a:r>
            <a:endParaRPr lang="pt-PT" dirty="0"/>
          </a:p>
        </p:txBody>
      </p:sp>
      <p:sp>
        <p:nvSpPr>
          <p:cNvPr id="3" name="Content Placeholder 2"/>
          <p:cNvSpPr>
            <a:spLocks noGrp="1"/>
          </p:cNvSpPr>
          <p:nvPr>
            <p:ph idx="1"/>
          </p:nvPr>
        </p:nvSpPr>
        <p:spPr>
          <a:xfrm>
            <a:off x="457200" y="1346200"/>
            <a:ext cx="8229600" cy="5219700"/>
          </a:xfrm>
        </p:spPr>
        <p:txBody>
          <a:bodyPr>
            <a:normAutofit fontScale="62500" lnSpcReduction="20000"/>
          </a:bodyPr>
          <a:lstStyle/>
          <a:p>
            <a:r>
              <a:rPr lang="pt-BR" b="1" u="sng" dirty="0" smtClean="0">
                <a:latin typeface="Arial" pitchFamily="-84" charset="0"/>
                <a:ea typeface="Arial" pitchFamily="-84" charset="0"/>
                <a:cs typeface="Arial" pitchFamily="-84" charset="0"/>
              </a:rPr>
              <a:t>Missão da história</a:t>
            </a:r>
            <a:r>
              <a:rPr lang="pt-BR" dirty="0" smtClean="0">
                <a:latin typeface="Arial" pitchFamily="-84" charset="0"/>
                <a:ea typeface="Arial" pitchFamily="-84" charset="0"/>
                <a:cs typeface="Arial" pitchFamily="-84" charset="0"/>
              </a:rPr>
              <a:t>: De onde vinham as histórias? Qual a fonte de inspiração dos contadores de histórias nas civilizações mais antigas? </a:t>
            </a:r>
          </a:p>
          <a:p>
            <a:r>
              <a:rPr lang="pt-BR" dirty="0" smtClean="0">
                <a:latin typeface="Arial" pitchFamily="-84" charset="0"/>
                <a:ea typeface="Arial" pitchFamily="-84" charset="0"/>
                <a:cs typeface="Arial" pitchFamily="-84" charset="0"/>
              </a:rPr>
              <a:t>FORMAÇÃO DO CARÁTER</a:t>
            </a:r>
          </a:p>
          <a:p>
            <a:endParaRPr lang="pt-BR" b="1" u="sng" dirty="0" smtClean="0">
              <a:latin typeface="Arial" pitchFamily="-84" charset="0"/>
              <a:ea typeface="Arial" pitchFamily="-84" charset="0"/>
              <a:cs typeface="Arial" pitchFamily="-84" charset="0"/>
            </a:endParaRPr>
          </a:p>
          <a:p>
            <a:r>
              <a:rPr lang="pt-BR" b="1" u="sng" dirty="0" smtClean="0">
                <a:latin typeface="Arial" pitchFamily="-84" charset="0"/>
                <a:ea typeface="Arial" pitchFamily="-84" charset="0"/>
                <a:cs typeface="Arial" pitchFamily="-84" charset="0"/>
              </a:rPr>
              <a:t>Corpo Emocional da história</a:t>
            </a:r>
            <a:r>
              <a:rPr lang="pt-BR" dirty="0" smtClean="0">
                <a:latin typeface="Arial" pitchFamily="-84" charset="0"/>
                <a:ea typeface="Arial" pitchFamily="-84" charset="0"/>
                <a:cs typeface="Arial" pitchFamily="-84" charset="0"/>
              </a:rPr>
              <a:t>: Quem as contava? Qual era o preparo e o papel destes contadores dentro da sociedade? </a:t>
            </a:r>
          </a:p>
          <a:p>
            <a:r>
              <a:rPr lang="pt-BR" dirty="0" smtClean="0">
                <a:latin typeface="Arial" pitchFamily="-84" charset="0"/>
                <a:ea typeface="Arial" pitchFamily="-84" charset="0"/>
                <a:cs typeface="Arial" pitchFamily="-84" charset="0"/>
              </a:rPr>
              <a:t>FORMAÇÃO SÓCIO-EMOCIONAL</a:t>
            </a:r>
          </a:p>
          <a:p>
            <a:endParaRPr lang="pt-BR" dirty="0" smtClean="0">
              <a:latin typeface="Arial" pitchFamily="-84" charset="0"/>
              <a:ea typeface="Arial" pitchFamily="-84" charset="0"/>
              <a:cs typeface="Arial" pitchFamily="-84" charset="0"/>
            </a:endParaRPr>
          </a:p>
          <a:p>
            <a:r>
              <a:rPr lang="pt-BR" b="1" u="sng" dirty="0" smtClean="0">
                <a:latin typeface="Arial" pitchFamily="-84" charset="0"/>
                <a:ea typeface="Arial" pitchFamily="-84" charset="0"/>
                <a:cs typeface="Arial" pitchFamily="-84" charset="0"/>
              </a:rPr>
              <a:t>Processo, vitalidade da história</a:t>
            </a:r>
            <a:r>
              <a:rPr lang="pt-BR" dirty="0" smtClean="0">
                <a:latin typeface="Arial" pitchFamily="-84" charset="0"/>
                <a:ea typeface="Arial" pitchFamily="-84" charset="0"/>
                <a:cs typeface="Arial" pitchFamily="-84" charset="0"/>
              </a:rPr>
              <a:t>: Como se dava a transmissão das histórias, qual era o ambiente para ouvir?</a:t>
            </a:r>
          </a:p>
          <a:p>
            <a:r>
              <a:rPr lang="pt-BR" dirty="0" smtClean="0">
                <a:latin typeface="Arial" pitchFamily="-84" charset="0"/>
                <a:ea typeface="Arial" pitchFamily="-84" charset="0"/>
                <a:cs typeface="Arial" pitchFamily="-84" charset="0"/>
              </a:rPr>
              <a:t>FORMAÇÃO DA RESILIÊNCIA</a:t>
            </a:r>
          </a:p>
          <a:p>
            <a:endParaRPr lang="pt-BR" b="1" u="sng" dirty="0" smtClean="0">
              <a:latin typeface="Arial" pitchFamily="-84" charset="0"/>
              <a:ea typeface="Arial" pitchFamily="-84" charset="0"/>
              <a:cs typeface="Arial" pitchFamily="-84" charset="0"/>
            </a:endParaRPr>
          </a:p>
          <a:p>
            <a:r>
              <a:rPr lang="pt-BR" b="1" u="sng" dirty="0" smtClean="0">
                <a:latin typeface="Arial" pitchFamily="-84" charset="0"/>
                <a:ea typeface="Arial" pitchFamily="-84" charset="0"/>
                <a:cs typeface="Arial" pitchFamily="-84" charset="0"/>
              </a:rPr>
              <a:t>Corpo físico da história</a:t>
            </a:r>
            <a:r>
              <a:rPr lang="pt-BR" dirty="0" smtClean="0">
                <a:latin typeface="Arial" pitchFamily="-84" charset="0"/>
                <a:ea typeface="Arial" pitchFamily="-84" charset="0"/>
                <a:cs typeface="Arial" pitchFamily="-84" charset="0"/>
              </a:rPr>
              <a:t>: Do TODO às PARTES da história – uma imagem que se divide dentro de uma </a:t>
            </a:r>
            <a:r>
              <a:rPr lang="pt-BR" dirty="0" err="1" smtClean="0">
                <a:latin typeface="Arial" pitchFamily="-84" charset="0"/>
                <a:ea typeface="Arial" pitchFamily="-84" charset="0"/>
                <a:cs typeface="Arial" pitchFamily="-84" charset="0"/>
              </a:rPr>
              <a:t>sequência</a:t>
            </a:r>
            <a:r>
              <a:rPr lang="pt-BR" dirty="0" smtClean="0">
                <a:latin typeface="Arial" pitchFamily="-84" charset="0"/>
                <a:ea typeface="Arial" pitchFamily="-84" charset="0"/>
                <a:cs typeface="Arial" pitchFamily="-84" charset="0"/>
              </a:rPr>
              <a:t> que faz sentido, algum sentido tem de ser encontrado, o sentido é o que une as partes.</a:t>
            </a:r>
          </a:p>
          <a:p>
            <a:r>
              <a:rPr lang="pt-BR" dirty="0" smtClean="0">
                <a:latin typeface="Arial" pitchFamily="-84" charset="0"/>
                <a:ea typeface="Arial" pitchFamily="-84" charset="0"/>
                <a:cs typeface="Arial" pitchFamily="-84" charset="0"/>
              </a:rPr>
              <a:t>FORMAÇÃO DO CORPO FÍSICO</a:t>
            </a:r>
          </a:p>
          <a:p>
            <a:endParaRPr lang="pt-BR" dirty="0" smtClean="0">
              <a:latin typeface="Arial" pitchFamily="-84" charset="0"/>
              <a:ea typeface="Arial" pitchFamily="-84" charset="0"/>
              <a:cs typeface="Arial" pitchFamily="-84" charset="0"/>
            </a:endParaRPr>
          </a:p>
          <a:p>
            <a:endParaRPr lang="pt-P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Histórias como base para o desenvolvimento da Expressão</a:t>
            </a:r>
            <a:endParaRPr lang="pt-PT" dirty="0"/>
          </a:p>
        </p:txBody>
      </p:sp>
      <p:sp>
        <p:nvSpPr>
          <p:cNvPr id="3" name="Content Placeholder 2"/>
          <p:cNvSpPr>
            <a:spLocks noGrp="1"/>
          </p:cNvSpPr>
          <p:nvPr>
            <p:ph idx="1"/>
          </p:nvPr>
        </p:nvSpPr>
        <p:spPr>
          <a:xfrm>
            <a:off x="457200" y="1866900"/>
            <a:ext cx="8229600" cy="4525963"/>
          </a:xfrm>
        </p:spPr>
        <p:txBody>
          <a:bodyPr>
            <a:normAutofit fontScale="92500" lnSpcReduction="10000"/>
          </a:bodyPr>
          <a:lstStyle/>
          <a:p>
            <a:r>
              <a:rPr lang="pt-PT" dirty="0" err="1" smtClean="0"/>
              <a:t>Redação</a:t>
            </a:r>
            <a:r>
              <a:rPr lang="pt-PT" dirty="0" smtClean="0"/>
              <a:t> no ENEM? Incapacidade de expressão, de lidar com os pensamentos? Falta de sentido, conexões, </a:t>
            </a:r>
            <a:r>
              <a:rPr lang="pt-PT" dirty="0" err="1" smtClean="0"/>
              <a:t>correção</a:t>
            </a:r>
            <a:r>
              <a:rPr lang="pt-PT" dirty="0" smtClean="0"/>
              <a:t> gramatical e ortográfica?  Falta de domínio linguístico?</a:t>
            </a:r>
          </a:p>
          <a:p>
            <a:r>
              <a:rPr lang="pt-PT" dirty="0" smtClean="0"/>
              <a:t>FALTARAM HISTÓRIAS NA VIDA !</a:t>
            </a:r>
          </a:p>
          <a:p>
            <a:r>
              <a:rPr lang="pt-PT" dirty="0" smtClean="0"/>
              <a:t>Histórias podem estimular todo o processo de alfabetização e criar o famoso CONTEXTO, capaz de envolver e engajar a criança e o jovem. Surge o real interesse pela VIDA. Histórias trazem a essência da VIDA.</a:t>
            </a:r>
            <a:endParaRPr lang="pt-P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0" y="274638"/>
            <a:ext cx="8636000" cy="1143000"/>
          </a:xfrm>
        </p:spPr>
        <p:txBody>
          <a:bodyPr>
            <a:noAutofit/>
          </a:bodyPr>
          <a:lstStyle/>
          <a:p>
            <a:r>
              <a:rPr lang="pt-PT" sz="2800" b="1" dirty="0" smtClean="0"/>
              <a:t>FASES de Desenvolvimento da </a:t>
            </a:r>
            <a:r>
              <a:rPr lang="pt-PT" sz="2800" b="1" dirty="0" err="1" smtClean="0"/>
              <a:t>Contação</a:t>
            </a:r>
            <a:r>
              <a:rPr lang="pt-PT" sz="2800" b="1" dirty="0" smtClean="0"/>
              <a:t> de Histórias </a:t>
            </a:r>
            <a:br>
              <a:rPr lang="pt-PT" sz="2800" b="1" dirty="0" smtClean="0"/>
            </a:br>
            <a:r>
              <a:rPr lang="pt-PT" sz="2800" b="1" dirty="0" smtClean="0"/>
              <a:t>Apoio ao processo de alfabetização</a:t>
            </a:r>
            <a:endParaRPr lang="pt-PT" sz="2800" b="1" dirty="0"/>
          </a:p>
        </p:txBody>
      </p:sp>
      <p:sp>
        <p:nvSpPr>
          <p:cNvPr id="3" name="Content Placeholder 2"/>
          <p:cNvSpPr>
            <a:spLocks noGrp="1"/>
          </p:cNvSpPr>
          <p:nvPr>
            <p:ph idx="1"/>
          </p:nvPr>
        </p:nvSpPr>
        <p:spPr>
          <a:xfrm>
            <a:off x="457200" y="1765300"/>
            <a:ext cx="8229600" cy="4889500"/>
          </a:xfrm>
        </p:spPr>
        <p:txBody>
          <a:bodyPr>
            <a:normAutofit fontScale="77500" lnSpcReduction="20000"/>
          </a:bodyPr>
          <a:lstStyle/>
          <a:p>
            <a:r>
              <a:rPr lang="pt-PT" dirty="0" smtClean="0"/>
              <a:t>Ensino Infantil de 4 a 6 anos</a:t>
            </a:r>
          </a:p>
          <a:p>
            <a:pPr lvl="1"/>
            <a:r>
              <a:rPr lang="pt-PT" dirty="0" smtClean="0"/>
              <a:t>Ouvir e recontar com </a:t>
            </a:r>
            <a:r>
              <a:rPr lang="pt-PT" dirty="0" err="1" smtClean="0"/>
              <a:t>exatidão</a:t>
            </a:r>
            <a:r>
              <a:rPr lang="pt-PT" dirty="0" smtClean="0"/>
              <a:t>, palavra por palavra. Sem grandes questionamentos. Se ater ao </a:t>
            </a:r>
            <a:r>
              <a:rPr lang="pt-PT" dirty="0" err="1" smtClean="0"/>
              <a:t>espelhamento</a:t>
            </a:r>
            <a:r>
              <a:rPr lang="pt-PT" dirty="0" smtClean="0"/>
              <a:t> perfeito, ao uso das palavras que estavam na história original. AMPLIAR VOCABULÁRIO.</a:t>
            </a:r>
          </a:p>
          <a:p>
            <a:r>
              <a:rPr lang="pt-PT" dirty="0" smtClean="0"/>
              <a:t>Ensino Fundamental – 1º ano, 2º e 3º ano</a:t>
            </a:r>
          </a:p>
          <a:p>
            <a:pPr lvl="1"/>
            <a:r>
              <a:rPr lang="pt-PT" dirty="0" smtClean="0"/>
              <a:t>Ouvir e recontar.</a:t>
            </a:r>
          </a:p>
          <a:p>
            <a:pPr lvl="1"/>
            <a:r>
              <a:rPr lang="pt-PT" dirty="0" smtClean="0"/>
              <a:t>Desenhar e escrever palavra/ frase/ contexto geral</a:t>
            </a:r>
          </a:p>
          <a:p>
            <a:r>
              <a:rPr lang="pt-PT" dirty="0" smtClean="0"/>
              <a:t>Ensino Fundamental – 4º , 5º, 6º ano</a:t>
            </a:r>
          </a:p>
          <a:p>
            <a:pPr lvl="1"/>
            <a:r>
              <a:rPr lang="pt-PT" dirty="0" smtClean="0"/>
              <a:t>Acrescentar ao processo o recontar total por escrito.</a:t>
            </a:r>
          </a:p>
          <a:p>
            <a:pPr lvl="1"/>
            <a:r>
              <a:rPr lang="pt-PT" dirty="0" smtClean="0"/>
              <a:t>Trabalhar as partes e questionamentos.</a:t>
            </a:r>
          </a:p>
          <a:p>
            <a:pPr lvl="1"/>
            <a:r>
              <a:rPr lang="pt-PT" dirty="0" smtClean="0"/>
              <a:t>Trabalhar as relações entre histórias e a realidade circundante, o que as crianças já conhecem, especialmente no 5º e 6ª anos. </a:t>
            </a:r>
          </a:p>
          <a:p>
            <a:endParaRPr lang="pt-P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A História no 1º ano</a:t>
            </a:r>
            <a:endParaRPr lang="pt-PT"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pt-PT" dirty="0" smtClean="0"/>
              <a:t>Contar a História</a:t>
            </a:r>
          </a:p>
          <a:p>
            <a:pPr marL="514350" indent="-514350">
              <a:buFont typeface="+mj-lt"/>
              <a:buAutoNum type="arabicPeriod"/>
            </a:pPr>
            <a:r>
              <a:rPr lang="pt-PT" dirty="0" smtClean="0"/>
              <a:t>As crianças recontam a História</a:t>
            </a:r>
          </a:p>
          <a:p>
            <a:pPr marL="514350" indent="-514350">
              <a:buFont typeface="+mj-lt"/>
              <a:buAutoNum type="arabicPeriod"/>
            </a:pPr>
            <a:r>
              <a:rPr lang="pt-PT" dirty="0" smtClean="0"/>
              <a:t>Desenhar o TODO da História. Escrever uma  palavra ou frase chave como título. </a:t>
            </a:r>
            <a:r>
              <a:rPr lang="pt-PT" sz="2162" dirty="0" smtClean="0"/>
              <a:t>(as crianças é que devem dizer)</a:t>
            </a:r>
          </a:p>
          <a:p>
            <a:pPr marL="514350" indent="-514350">
              <a:buFont typeface="+mj-lt"/>
              <a:buAutoNum type="arabicPeriod"/>
            </a:pPr>
            <a:r>
              <a:rPr lang="pt-PT" dirty="0" smtClean="0"/>
              <a:t>Desenhar partes e escrever palavras que criam o Contexto geral. Uma para cada parte da História. </a:t>
            </a:r>
            <a:r>
              <a:rPr lang="pt-PT" sz="1946" dirty="0" smtClean="0"/>
              <a:t>(as crianças é que devem dizer)</a:t>
            </a:r>
          </a:p>
          <a:p>
            <a:pPr marL="514350" indent="-514350">
              <a:buFont typeface="+mj-lt"/>
              <a:buAutoNum type="arabicPeriod"/>
            </a:pPr>
            <a:r>
              <a:rPr lang="pt-PT" dirty="0" smtClean="0"/>
              <a:t>Escrever frases que auxiliem o recontar. (no segundo semestre) </a:t>
            </a:r>
            <a:r>
              <a:rPr lang="pt-PT" sz="1946" dirty="0" smtClean="0"/>
              <a:t>(as crianças é que devem dizer)</a:t>
            </a:r>
          </a:p>
          <a:p>
            <a:pPr marL="514350" indent="-514350">
              <a:buFont typeface="+mj-lt"/>
              <a:buAutoNum type="arabicPeriod"/>
            </a:pPr>
            <a:endParaRPr lang="pt-P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65162"/>
          </a:xfrm>
        </p:spPr>
        <p:txBody>
          <a:bodyPr>
            <a:normAutofit fontScale="90000"/>
          </a:bodyPr>
          <a:lstStyle/>
          <a:p>
            <a:r>
              <a:rPr lang="pt-PT" dirty="0" smtClean="0"/>
              <a:t>CURRÍCULO ESCOLAR</a:t>
            </a:r>
            <a:br>
              <a:rPr lang="pt-PT" dirty="0" smtClean="0"/>
            </a:br>
            <a:endParaRPr lang="pt-PT" dirty="0"/>
          </a:p>
        </p:txBody>
      </p:sp>
      <p:sp>
        <p:nvSpPr>
          <p:cNvPr id="3" name="Content Placeholder 2"/>
          <p:cNvSpPr>
            <a:spLocks noGrp="1"/>
          </p:cNvSpPr>
          <p:nvPr>
            <p:ph idx="1"/>
          </p:nvPr>
        </p:nvSpPr>
        <p:spPr>
          <a:xfrm>
            <a:off x="203200" y="774700"/>
            <a:ext cx="8737600" cy="5351463"/>
          </a:xfrm>
        </p:spPr>
        <p:txBody>
          <a:bodyPr>
            <a:normAutofit fontScale="92500" lnSpcReduction="10000"/>
          </a:bodyPr>
          <a:lstStyle/>
          <a:p>
            <a:pPr>
              <a:spcAft>
                <a:spcPts val="600"/>
              </a:spcAft>
            </a:pPr>
            <a:r>
              <a:rPr lang="pt-BR" sz="2595" dirty="0" smtClean="0">
                <a:latin typeface="Arial" pitchFamily="-84" charset="0"/>
                <a:ea typeface="Arial" pitchFamily="-84" charset="0"/>
                <a:cs typeface="Arial" pitchFamily="-84" charset="0"/>
              </a:rPr>
              <a:t>A complexidade segue um crescente pelo tempo</a:t>
            </a:r>
          </a:p>
          <a:p>
            <a:pPr>
              <a:spcAft>
                <a:spcPts val="600"/>
              </a:spcAft>
            </a:pPr>
            <a:r>
              <a:rPr lang="pt-BR" sz="2595" dirty="0" smtClean="0">
                <a:latin typeface="Arial" pitchFamily="-84" charset="0"/>
                <a:ea typeface="Arial" pitchFamily="-84" charset="0"/>
                <a:cs typeface="Arial" pitchFamily="-84" charset="0"/>
              </a:rPr>
              <a:t>As categorias de histórias nos mostram um caminho de </a:t>
            </a:r>
            <a:r>
              <a:rPr lang="pt-BR" sz="2595" b="1" dirty="0" smtClean="0">
                <a:latin typeface="Arial" pitchFamily="-84" charset="0"/>
                <a:ea typeface="Arial" pitchFamily="-84" charset="0"/>
                <a:cs typeface="Arial" pitchFamily="-84" charset="0"/>
              </a:rPr>
              <a:t>maturação da consciência humana</a:t>
            </a:r>
            <a:r>
              <a:rPr lang="pt-BR" sz="2595" dirty="0" smtClean="0">
                <a:latin typeface="Arial" pitchFamily="-84" charset="0"/>
                <a:ea typeface="Arial" pitchFamily="-84" charset="0"/>
                <a:cs typeface="Arial" pitchFamily="-84" charset="0"/>
              </a:rPr>
              <a:t>, o nível de complexidade vai num crescente pelo tempo. Podemos </a:t>
            </a:r>
            <a:r>
              <a:rPr lang="pt-BR" sz="2595" b="1" dirty="0" smtClean="0">
                <a:latin typeface="Arial" pitchFamily="-84" charset="0"/>
                <a:ea typeface="Arial" pitchFamily="-84" charset="0"/>
                <a:cs typeface="Arial" pitchFamily="-84" charset="0"/>
              </a:rPr>
              <a:t>agrupar histórias para cada idade</a:t>
            </a:r>
            <a:r>
              <a:rPr lang="pt-BR" sz="2595" dirty="0" smtClean="0">
                <a:latin typeface="Arial" pitchFamily="-84" charset="0"/>
                <a:ea typeface="Arial" pitchFamily="-84" charset="0"/>
                <a:cs typeface="Arial" pitchFamily="-84" charset="0"/>
              </a:rPr>
              <a:t> conforme o nível de consciência desta idade, a necessidade de vislumbre da realidade que as imagens advindas das histórias podem trazer às crianças e jovens. Shakespeare só tem sentido após os 14 anos de idade, o nível de complexidade das temáticas tem a ver com o que começa a nascer na adolescência, a possibilidade de conviver e </a:t>
            </a:r>
            <a:r>
              <a:rPr lang="pt-BR" sz="2595" b="1" dirty="0" smtClean="0">
                <a:latin typeface="Arial" pitchFamily="-84" charset="0"/>
                <a:ea typeface="Arial" pitchFamily="-84" charset="0"/>
                <a:cs typeface="Arial" pitchFamily="-84" charset="0"/>
              </a:rPr>
              <a:t>reconhecer um mundo interno tão real quanto o mundo externo que nos rodeia</a:t>
            </a:r>
            <a:r>
              <a:rPr lang="pt-BR" sz="2595" dirty="0" smtClean="0">
                <a:latin typeface="Arial" pitchFamily="-84" charset="0"/>
                <a:ea typeface="Arial" pitchFamily="-84" charset="0"/>
                <a:cs typeface="Arial" pitchFamily="-84" charset="0"/>
              </a:rPr>
              <a:t>. A vida interior passa a ser confrontada e descoberta após os 14 anos.</a:t>
            </a:r>
          </a:p>
          <a:p>
            <a:endParaRPr lang="pt-P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r>
              <a:rPr lang="pt-BR" dirty="0" smtClean="0">
                <a:latin typeface="Arial" pitchFamily="-84" charset="0"/>
                <a:ea typeface="Arial" pitchFamily="-84" charset="0"/>
                <a:cs typeface="Arial" pitchFamily="-84" charset="0"/>
              </a:rPr>
              <a:t>Verificar: “quais os avanços da consciência esperados em cada idade?” </a:t>
            </a:r>
          </a:p>
          <a:p>
            <a:pPr>
              <a:buFont typeface="Arial" pitchFamily="-84" charset="0"/>
              <a:buNone/>
            </a:pPr>
            <a:endParaRPr lang="pt-BR" dirty="0" smtClean="0">
              <a:latin typeface="Arial" pitchFamily="-84" charset="0"/>
              <a:ea typeface="Arial" pitchFamily="-84" charset="0"/>
              <a:cs typeface="Arial" pitchFamily="-84" charset="0"/>
            </a:endParaRPr>
          </a:p>
          <a:p>
            <a:pPr>
              <a:buFont typeface="Arial" pitchFamily="-84" charset="0"/>
              <a:buNone/>
            </a:pPr>
            <a:r>
              <a:rPr lang="pt-BR" dirty="0" smtClean="0">
                <a:latin typeface="Arial" pitchFamily="-84" charset="0"/>
                <a:ea typeface="Arial" pitchFamily="-84" charset="0"/>
                <a:cs typeface="Arial" pitchFamily="-84" charset="0"/>
              </a:rPr>
              <a:t>			adequação de cada categoria de história à faixa etária.</a:t>
            </a:r>
          </a:p>
          <a:p>
            <a:pPr>
              <a:buFont typeface="Arial" pitchFamily="-84" charset="0"/>
              <a:buNone/>
            </a:pPr>
            <a:endParaRPr lang="pt-BR" dirty="0" smtClean="0">
              <a:latin typeface="Arial" pitchFamily="-84" charset="0"/>
              <a:ea typeface="Arial" pitchFamily="-84" charset="0"/>
              <a:cs typeface="Arial" pitchFamily="-84" charset="0"/>
            </a:endParaRPr>
          </a:p>
          <a:p>
            <a:r>
              <a:rPr lang="pt-BR" dirty="0" smtClean="0">
                <a:latin typeface="Arial" pitchFamily="-84" charset="0"/>
                <a:ea typeface="Arial" pitchFamily="-84" charset="0"/>
                <a:cs typeface="Arial" pitchFamily="-84" charset="0"/>
              </a:rPr>
              <a:t>Devemos nos perguntar “quais são os avanços da consciência esperados em cada idade” para que possamos perceber a adequação de cada categoria de história à faixa etária.</a:t>
            </a:r>
          </a:p>
          <a:p>
            <a:endParaRPr lang="pt-P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normAutofit fontScale="92500" lnSpcReduction="20000"/>
          </a:bodyPr>
          <a:lstStyle/>
          <a:p>
            <a:r>
              <a:rPr lang="pt-BR" dirty="0" smtClean="0"/>
              <a:t>- Qual a importância das histórias na formação do indivíduo?  No currículo escolar, do Ensino Infantil ao Ensino Médio?</a:t>
            </a:r>
          </a:p>
          <a:p>
            <a:r>
              <a:rPr lang="pt-BR" dirty="0" smtClean="0"/>
              <a:t>- O professor contador de histórias - Como despertar esta capacidade? Como decorar histórias?</a:t>
            </a:r>
          </a:p>
          <a:p>
            <a:r>
              <a:rPr lang="pt-BR" dirty="0" smtClean="0"/>
              <a:t>- Histórias e Imagens - Vivemos num mundo repleto de imagens que nos chegam pelo universo virtual.  De onde vieram estas imagens? Como podemos produzir imagens?</a:t>
            </a:r>
          </a:p>
          <a:p>
            <a:r>
              <a:rPr lang="pt-BR" dirty="0" smtClean="0"/>
              <a:t>O que significa produzir imagens? </a:t>
            </a:r>
          </a:p>
          <a:p>
            <a:endParaRPr lang="pt-P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Do 1º ao 4º  ano do fundamental</a:t>
            </a:r>
            <a:endParaRPr lang="pt-PT" dirty="0"/>
          </a:p>
        </p:txBody>
      </p:sp>
      <p:sp>
        <p:nvSpPr>
          <p:cNvPr id="3" name="Content Placeholder 2"/>
          <p:cNvSpPr>
            <a:spLocks noGrp="1"/>
          </p:cNvSpPr>
          <p:nvPr>
            <p:ph idx="1"/>
          </p:nvPr>
        </p:nvSpPr>
        <p:spPr/>
        <p:txBody>
          <a:bodyPr>
            <a:normAutofit fontScale="85000" lnSpcReduction="20000"/>
          </a:bodyPr>
          <a:lstStyle/>
          <a:p>
            <a:pPr marL="548640" indent="-411480">
              <a:buClr>
                <a:schemeClr val="tx1">
                  <a:shade val="95000"/>
                </a:schemeClr>
              </a:buClr>
              <a:buFont typeface="Wingdings 2"/>
              <a:buChar char=""/>
              <a:defRPr/>
            </a:pPr>
            <a:r>
              <a:rPr lang="pt-BR" dirty="0" smtClean="0"/>
              <a:t>1 ano -Histórias que </a:t>
            </a:r>
            <a:r>
              <a:rPr lang="pt-BR" b="1" dirty="0" smtClean="0"/>
              <a:t>mapeiam as relações humanas</a:t>
            </a:r>
            <a:r>
              <a:rPr lang="pt-BR" dirty="0" smtClean="0"/>
              <a:t>. Causa e </a:t>
            </a:r>
            <a:r>
              <a:rPr lang="pt-BR" dirty="0" err="1" smtClean="0"/>
              <a:t>consequência</a:t>
            </a:r>
            <a:r>
              <a:rPr lang="pt-BR" dirty="0" smtClean="0"/>
              <a:t> de atos entre homens. O mapa do mundo emocional é dado antes dele despertar na criança. Contos de fadas e similares. Os arquétipos estão todos ali contidos.</a:t>
            </a:r>
          </a:p>
          <a:p>
            <a:pPr marL="548640" indent="-411480">
              <a:buClr>
                <a:schemeClr val="tx1">
                  <a:shade val="95000"/>
                </a:schemeClr>
              </a:buClr>
              <a:buFont typeface="Wingdings 2"/>
              <a:buChar char=""/>
              <a:defRPr/>
            </a:pPr>
            <a:r>
              <a:rPr lang="pt-BR" dirty="0" smtClean="0"/>
              <a:t>2 ano – </a:t>
            </a:r>
            <a:r>
              <a:rPr lang="pt-BR" b="1" dirty="0" smtClean="0"/>
              <a:t>Entre as polaridades</a:t>
            </a:r>
            <a:r>
              <a:rPr lang="pt-BR" dirty="0" smtClean="0"/>
              <a:t>. Histórias de animais e suas especialidades (</a:t>
            </a:r>
            <a:r>
              <a:rPr lang="pt-BR" b="1" dirty="0" smtClean="0"/>
              <a:t>especializações</a:t>
            </a:r>
            <a:r>
              <a:rPr lang="pt-BR" dirty="0" smtClean="0"/>
              <a:t>), as qualidades destas especificidades. A moral da qualidade específica, típico das fábulas. A polaridade do “animalesco” são as histórias de santos. Aqueles que dominaram seus impulsos e desejos, que controlaram sua vontade e a dirigiram para o altruísmo e o </a:t>
            </a:r>
            <a:r>
              <a:rPr lang="pt-BR" b="1" dirty="0" smtClean="0"/>
              <a:t>bem comum.</a:t>
            </a:r>
          </a:p>
          <a:p>
            <a:pPr>
              <a:buFont typeface="Arial" pitchFamily="-65" charset="0"/>
              <a:buChar char="•"/>
              <a:defRPr/>
            </a:pPr>
            <a:endParaRPr lang="pt-BR" dirty="0" smtClean="0"/>
          </a:p>
          <a:p>
            <a:endParaRPr lang="pt-P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r>
              <a:rPr lang="pt-BR" dirty="0" smtClean="0">
                <a:latin typeface="Arial" pitchFamily="-84" charset="0"/>
                <a:ea typeface="ＭＳ Ｐゴシック" pitchFamily="-84" charset="-128"/>
                <a:cs typeface="ＭＳ Ｐゴシック" pitchFamily="-84" charset="-128"/>
              </a:rPr>
              <a:t>3 ano- As histórias do antigo testamento, o severo Deus pai. Uma lei severa e superior que ordena, que dirige. Isto dá </a:t>
            </a:r>
            <a:r>
              <a:rPr lang="pt-BR" dirty="0" err="1" smtClean="0">
                <a:latin typeface="Arial" pitchFamily="-84" charset="0"/>
                <a:ea typeface="ＭＳ Ｐゴシック" pitchFamily="-84" charset="-128"/>
                <a:cs typeface="ＭＳ Ｐゴシック" pitchFamily="-84" charset="-128"/>
              </a:rPr>
              <a:t>tranquilidade</a:t>
            </a:r>
            <a:r>
              <a:rPr lang="pt-BR" dirty="0" smtClean="0">
                <a:latin typeface="Arial" pitchFamily="-84" charset="0"/>
                <a:ea typeface="ＭＳ Ｐゴシック" pitchFamily="-84" charset="-128"/>
                <a:cs typeface="ＭＳ Ｐゴシック" pitchFamily="-84" charset="-128"/>
              </a:rPr>
              <a:t> e segurança em relação às incertezas da vida na idade em que a criança começa a ENXERGAR o mundo adulto e suas complexas relações, ela percebe a mentira entre os homens. As histórias do antigo </a:t>
            </a:r>
            <a:r>
              <a:rPr lang="pt-BR" b="1" dirty="0" smtClean="0">
                <a:latin typeface="Arial" pitchFamily="-84" charset="0"/>
                <a:ea typeface="ＭＳ Ｐゴシック" pitchFamily="-84" charset="-128"/>
                <a:cs typeface="ＭＳ Ｐゴシック" pitchFamily="-84" charset="-128"/>
              </a:rPr>
              <a:t>testamento mostram uma autoridade que rege, que sabe o caminho e que através de imagens dá as diretrizes</a:t>
            </a:r>
            <a:r>
              <a:rPr lang="pt-BR" dirty="0" smtClean="0">
                <a:latin typeface="Arial" pitchFamily="-84" charset="0"/>
                <a:ea typeface="ＭＳ Ｐゴシック" pitchFamily="-84" charset="-128"/>
                <a:cs typeface="ＭＳ Ｐゴシック" pitchFamily="-84" charset="-128"/>
              </a:rPr>
              <a:t> para o entendimento da justiça, ética e moralidade entre as relações humanas. A criança volta a dormir a noite. </a:t>
            </a:r>
          </a:p>
          <a:p>
            <a:r>
              <a:rPr lang="pt-BR" dirty="0" smtClean="0">
                <a:latin typeface="Arial" pitchFamily="-84" charset="0"/>
                <a:ea typeface="ＭＳ Ｐゴシック" pitchFamily="-84" charset="-128"/>
                <a:cs typeface="ＭＳ Ｐゴシック" pitchFamily="-84" charset="-128"/>
              </a:rPr>
              <a:t>A individualidade da criança ainda não nasceu, apenas dá um lampejo de sua existência nesta idade, isto faz com que seja necessário uma referência externa. O professor precisa ter uma individualidade forte e se amparar em histórias que trazem esta imagem de fora, as histórias que contém uma liderança que sabe para onde vamos, que tem a segurança na existência. </a:t>
            </a:r>
          </a:p>
          <a:p>
            <a:endParaRPr lang="pt-P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r>
              <a:rPr lang="pt-BR" dirty="0" smtClean="0">
                <a:latin typeface="Arial" pitchFamily="-84" charset="0"/>
                <a:ea typeface="Arial" pitchFamily="-84" charset="0"/>
                <a:cs typeface="Arial" pitchFamily="-84" charset="0"/>
              </a:rPr>
              <a:t>4 ano – Agora as Mitologias. A Mitologia Nórdica, os mitos africanos e outros mais trazem imagens que nos parecem carecer de sentido, são imagens “sem pé nem cabeça”, pertencem a um universo de relações físicas e químicas que não se parece com a realidade que visualizamos. Na verdade estas histórias falam do que há atrás do visível, o que pertence à ABSTRAÇÃO. A lógica é mais relacionada com aquela que pertence à Física, à Química, à Geometria, à Matemática. Estamos entrando no universo do não visível. Estas histórias preparam o emocional e a cognição para o que virá nos próximos anos a nível de disciplinas científicas. Elas contêm as imagens e movimentos que serão descobertos através da observação científica da natureza – Física, Química, Geologia, Geometria.</a:t>
            </a:r>
          </a:p>
          <a:p>
            <a:endParaRPr lang="pt-P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normAutofit fontScale="77500" lnSpcReduction="20000"/>
          </a:bodyPr>
          <a:lstStyle/>
          <a:p>
            <a:r>
              <a:rPr lang="pt-BR" b="1" u="sng" dirty="0" smtClean="0">
                <a:latin typeface="Arial" pitchFamily="-84" charset="0"/>
                <a:ea typeface="Arial" pitchFamily="-84" charset="0"/>
                <a:cs typeface="Arial" pitchFamily="-84" charset="0"/>
              </a:rPr>
              <a:t>1º ano</a:t>
            </a:r>
            <a:r>
              <a:rPr lang="pt-BR" dirty="0" smtClean="0">
                <a:latin typeface="Arial" pitchFamily="-84" charset="0"/>
                <a:ea typeface="Arial" pitchFamily="-84" charset="0"/>
                <a:cs typeface="Arial" pitchFamily="-84" charset="0"/>
              </a:rPr>
              <a:t>: Histórias que mapeiam as relações humanas</a:t>
            </a:r>
          </a:p>
          <a:p>
            <a:endParaRPr lang="pt-BR" b="1" u="sng" dirty="0" smtClean="0">
              <a:latin typeface="Arial" pitchFamily="-84" charset="0"/>
              <a:ea typeface="Arial" pitchFamily="-84" charset="0"/>
              <a:cs typeface="Arial" pitchFamily="-84" charset="0"/>
            </a:endParaRPr>
          </a:p>
          <a:p>
            <a:r>
              <a:rPr lang="pt-BR" b="1" u="sng" dirty="0" smtClean="0">
                <a:latin typeface="Arial" pitchFamily="-84" charset="0"/>
                <a:ea typeface="Arial" pitchFamily="-84" charset="0"/>
                <a:cs typeface="Arial" pitchFamily="-84" charset="0"/>
              </a:rPr>
              <a:t>2º ano</a:t>
            </a:r>
            <a:r>
              <a:rPr lang="pt-BR" dirty="0" smtClean="0">
                <a:latin typeface="Arial" pitchFamily="-84" charset="0"/>
                <a:ea typeface="Arial" pitchFamily="-84" charset="0"/>
                <a:cs typeface="Arial" pitchFamily="-84" charset="0"/>
              </a:rPr>
              <a:t>: Entre as polaridades -  Histórias de animais e suas especialidades</a:t>
            </a:r>
          </a:p>
          <a:p>
            <a:endParaRPr lang="pt-BR" b="1" u="sng" dirty="0" smtClean="0">
              <a:latin typeface="Arial" pitchFamily="-84" charset="0"/>
              <a:ea typeface="Arial" pitchFamily="-84" charset="0"/>
              <a:cs typeface="Arial" pitchFamily="-84" charset="0"/>
            </a:endParaRPr>
          </a:p>
          <a:p>
            <a:r>
              <a:rPr lang="pt-BR" b="1" u="sng" dirty="0" smtClean="0">
                <a:latin typeface="Arial" pitchFamily="-84" charset="0"/>
                <a:ea typeface="Arial" pitchFamily="-84" charset="0"/>
                <a:cs typeface="Arial" pitchFamily="-84" charset="0"/>
              </a:rPr>
              <a:t>3º ano</a:t>
            </a:r>
            <a:r>
              <a:rPr lang="pt-BR" dirty="0" smtClean="0">
                <a:latin typeface="Arial" pitchFamily="-84" charset="0"/>
                <a:ea typeface="Arial" pitchFamily="-84" charset="0"/>
                <a:cs typeface="Arial" pitchFamily="-84" charset="0"/>
              </a:rPr>
              <a:t>: As histórias do antigo testamento, o severo Deus pai, a segurança da certeza de um regente</a:t>
            </a:r>
          </a:p>
          <a:p>
            <a:endParaRPr lang="pt-BR" b="1" u="sng" dirty="0" smtClean="0">
              <a:latin typeface="Arial" pitchFamily="-84" charset="0"/>
              <a:ea typeface="Arial" pitchFamily="-84" charset="0"/>
              <a:cs typeface="Arial" pitchFamily="-84" charset="0"/>
            </a:endParaRPr>
          </a:p>
          <a:p>
            <a:r>
              <a:rPr lang="pt-BR" b="1" u="sng" dirty="0" smtClean="0">
                <a:latin typeface="Arial" pitchFamily="-84" charset="0"/>
                <a:ea typeface="Arial" pitchFamily="-84" charset="0"/>
                <a:cs typeface="Arial" pitchFamily="-84" charset="0"/>
              </a:rPr>
              <a:t>4º ano</a:t>
            </a:r>
            <a:r>
              <a:rPr lang="pt-BR" dirty="0" smtClean="0">
                <a:latin typeface="Arial" pitchFamily="-84" charset="0"/>
                <a:ea typeface="Arial" pitchFamily="-84" charset="0"/>
                <a:cs typeface="Arial" pitchFamily="-84" charset="0"/>
              </a:rPr>
              <a:t>: A Mitologia Nórdica-  traz imagens “sem pé nem cabeça”, universo de relações físicas e químicas que não se parece com a realidade que visualizamos. </a:t>
            </a:r>
          </a:p>
          <a:p>
            <a:endParaRPr lang="pt-P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pt-PT" dirty="0" smtClean="0"/>
              <a:t>Como Contar e Decorar Histórias</a:t>
            </a:r>
            <a:endParaRPr lang="pt-PT" dirty="0"/>
          </a:p>
        </p:txBody>
      </p:sp>
      <p:sp>
        <p:nvSpPr>
          <p:cNvPr id="3" name="Content Placeholder 2"/>
          <p:cNvSpPr>
            <a:spLocks noGrp="1"/>
          </p:cNvSpPr>
          <p:nvPr>
            <p:ph idx="1"/>
          </p:nvPr>
        </p:nvSpPr>
        <p:spPr>
          <a:xfrm>
            <a:off x="457200" y="1054100"/>
            <a:ext cx="8229600" cy="5803900"/>
          </a:xfrm>
        </p:spPr>
        <p:txBody>
          <a:bodyPr>
            <a:normAutofit fontScale="62500" lnSpcReduction="20000"/>
          </a:bodyPr>
          <a:lstStyle/>
          <a:p>
            <a:pPr>
              <a:buFont typeface="Arial" pitchFamily="-65" charset="0"/>
              <a:buChar char="•"/>
              <a:defRPr/>
            </a:pPr>
            <a:r>
              <a:rPr lang="pt-BR" dirty="0" smtClean="0"/>
              <a:t>DECOR – Contar “do Coração”. Como colocar a história no coração?</a:t>
            </a:r>
          </a:p>
          <a:p>
            <a:pPr marL="514350" indent="-514350">
              <a:buFont typeface="+mj-lt"/>
              <a:buAutoNum type="arabicPeriod"/>
              <a:defRPr/>
            </a:pPr>
            <a:r>
              <a:rPr lang="pt-BR" dirty="0" smtClean="0"/>
              <a:t>Leitura – Receber imagem do todo</a:t>
            </a:r>
          </a:p>
          <a:p>
            <a:pPr marL="514350" indent="-514350">
              <a:buFont typeface="+mj-lt"/>
              <a:buAutoNum type="arabicPeriod"/>
              <a:defRPr/>
            </a:pPr>
            <a:r>
              <a:rPr lang="pt-BR" dirty="0" smtClean="0"/>
              <a:t>Lembrar das imagens em partes, da última até a primeira.</a:t>
            </a:r>
          </a:p>
          <a:p>
            <a:pPr marL="514350" indent="-514350">
              <a:buFont typeface="+mj-lt"/>
              <a:buAutoNum type="arabicPeriod"/>
              <a:defRPr/>
            </a:pPr>
            <a:r>
              <a:rPr lang="pt-BR" dirty="0" smtClean="0"/>
              <a:t>Descreva as imagens e tente conectá-las.( trás para frente e na ordem ) Os pontos de conexão são os mais difíceis de memorização pois se referem às PONTES, sinais de inteligência que muitas vezes ainda não conquistamos. Quanto mais reconhecermos as pontes mais fácil decorarmos.</a:t>
            </a:r>
          </a:p>
          <a:p>
            <a:pPr marL="514350" indent="-514350">
              <a:buFont typeface="+mj-lt"/>
              <a:buAutoNum type="arabicPeriod"/>
              <a:defRPr/>
            </a:pPr>
            <a:r>
              <a:rPr lang="pt-BR" dirty="0" smtClean="0"/>
              <a:t>Conte a história andando, fazendo gestos para cada imagem, palavra chave – crie sua mímica. Depois você abandonará qualquer gestual e ficará apenas nas palavras.</a:t>
            </a:r>
          </a:p>
          <a:p>
            <a:pPr marL="514350" indent="-514350">
              <a:buFont typeface="+mj-lt"/>
              <a:buAutoNum type="arabicPeriod"/>
              <a:defRPr/>
            </a:pPr>
            <a:r>
              <a:rPr lang="pt-BR" dirty="0" smtClean="0"/>
              <a:t>Leia a história antes de dormir repetindo o processo de 1 a 2.</a:t>
            </a:r>
          </a:p>
          <a:p>
            <a:pPr marL="514350" indent="-514350">
              <a:buFont typeface="+mj-lt"/>
              <a:buAutoNum type="arabicPeriod"/>
              <a:defRPr/>
            </a:pPr>
            <a:r>
              <a:rPr lang="pt-BR" dirty="0" smtClean="0"/>
              <a:t>Acorde e lembre das imagens novamente, na </a:t>
            </a:r>
            <a:r>
              <a:rPr lang="pt-BR" dirty="0" err="1" smtClean="0"/>
              <a:t>sequência</a:t>
            </a:r>
            <a:r>
              <a:rPr lang="pt-BR" dirty="0" smtClean="0"/>
              <a:t> correta.</a:t>
            </a:r>
          </a:p>
          <a:p>
            <a:pPr marL="514350" indent="-514350">
              <a:buFont typeface="+mj-lt"/>
              <a:buAutoNum type="arabicPeriod"/>
              <a:defRPr/>
            </a:pPr>
            <a:r>
              <a:rPr lang="pt-BR" dirty="0" smtClean="0"/>
              <a:t>Conte a história para as crianças. Evite “colas” , leitura no papel. Procure se lembrar, mesmo que tenha de dar paradinhas, as crianças respeitam o seu tempo.  No início talvez você precise de uma lista de 7 palavras que representam as 7 imagens principais da história.</a:t>
            </a:r>
          </a:p>
          <a:p>
            <a:pPr marL="514350" indent="-514350">
              <a:buFont typeface="+mj-lt"/>
              <a:buAutoNum type="arabicPeriod"/>
              <a:defRPr/>
            </a:pPr>
            <a:endParaRPr lang="pt-BR" dirty="0" smtClean="0"/>
          </a:p>
          <a:p>
            <a:pPr marL="514350" indent="-514350">
              <a:buFont typeface="Arial" pitchFamily="-65" charset="0"/>
              <a:buNone/>
              <a:defRPr/>
            </a:pPr>
            <a:r>
              <a:rPr lang="pt-BR" dirty="0" smtClean="0"/>
              <a:t>Com a prática, sem GESTICULAR, sua ARTICULAÇÃO se desenvolve, seu vocabulário se expande, sua noção de SEQUÊNCIA se fortifica, seu convívio com arquétipos se intensifica, você começa a reconhecê-los.</a:t>
            </a:r>
          </a:p>
          <a:p>
            <a:endParaRPr lang="pt-P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pt-PT" dirty="0" smtClean="0"/>
              <a:t>Histórias como canal para </a:t>
            </a:r>
            <a:br>
              <a:rPr lang="pt-PT" dirty="0" smtClean="0"/>
            </a:br>
            <a:r>
              <a:rPr lang="pt-PT" sz="3111" dirty="0" smtClean="0"/>
              <a:t>CRIATIVIDADE e PODER DE TRANSFORMAÇÃO</a:t>
            </a:r>
            <a:endParaRPr lang="pt-PT" sz="3111" dirty="0"/>
          </a:p>
        </p:txBody>
      </p:sp>
      <p:sp>
        <p:nvSpPr>
          <p:cNvPr id="3" name="Content Placeholder 2"/>
          <p:cNvSpPr>
            <a:spLocks noGrp="1"/>
          </p:cNvSpPr>
          <p:nvPr>
            <p:ph idx="1"/>
          </p:nvPr>
        </p:nvSpPr>
        <p:spPr>
          <a:xfrm>
            <a:off x="457200" y="1417638"/>
            <a:ext cx="8229600" cy="5186362"/>
          </a:xfrm>
        </p:spPr>
        <p:txBody>
          <a:bodyPr>
            <a:normAutofit fontScale="70000" lnSpcReduction="20000"/>
          </a:bodyPr>
          <a:lstStyle/>
          <a:p>
            <a:r>
              <a:rPr lang="pt-PT" dirty="0" err="1" smtClean="0"/>
              <a:t>Ativar</a:t>
            </a:r>
            <a:r>
              <a:rPr lang="pt-PT" dirty="0" smtClean="0"/>
              <a:t> conexões com Imagens = Geração de Força Vital</a:t>
            </a:r>
          </a:p>
          <a:p>
            <a:pPr lvl="1"/>
            <a:r>
              <a:rPr lang="pt-PT" dirty="0" smtClean="0"/>
              <a:t>Os símbolos despertam quando os sentimos parte viva de nós mesmos. Eles nos levam a um portal da mente onde estão os processos formativos. Forças curativas trabalham constantemente para restaurar o nosso equilíbrio. Sempre que </a:t>
            </a:r>
            <a:r>
              <a:rPr lang="pt-PT" dirty="0" err="1" smtClean="0"/>
              <a:t>ativamos</a:t>
            </a:r>
            <a:r>
              <a:rPr lang="pt-PT" dirty="0" smtClean="0"/>
              <a:t> nossa conexão pessoal com imagens de grandes histórias, geramos forças vitais internas.  Há “sementes e fontes maravilhosas sobre a terra árida. </a:t>
            </a:r>
          </a:p>
          <a:p>
            <a:pPr lvl="1"/>
            <a:r>
              <a:rPr lang="pt-PT" dirty="0" smtClean="0"/>
              <a:t>O mundo da imaginação é uma região profunda onde há constante movimento e transformação.</a:t>
            </a:r>
          </a:p>
          <a:p>
            <a:pPr lvl="1"/>
            <a:r>
              <a:rPr lang="pt-PT" dirty="0" smtClean="0"/>
              <a:t>Quando  uma história está realmente “funcionando” com seu </a:t>
            </a:r>
            <a:r>
              <a:rPr lang="pt-PT" dirty="0" err="1" smtClean="0"/>
              <a:t>caráter</a:t>
            </a:r>
            <a:r>
              <a:rPr lang="pt-PT" dirty="0" smtClean="0"/>
              <a:t> curativo terapêutico, você sente o CORAÇÃO LEVE, COM UMA CHAMA DE ALEGRIA DENTRO DELE.</a:t>
            </a:r>
          </a:p>
          <a:p>
            <a:r>
              <a:rPr lang="pt-PT" dirty="0" smtClean="0"/>
              <a:t>Criatividade pode aflorar quando você se esforça para recontar uma grande história seguindo a IMAGEM INTERIOR DA HISTÓRIA COM OS OLHOS DA MENTE, e talvez trazendo nova linguagem à do original. APRENDER A CONTAR UMA GRANDE HISTÓRIA ANTIGA com todo o alerta para o significado dá coragem para contar futuras histórias, velhas ou novas INVENTADAS POR VOCÊ para uma ocasião especial.</a:t>
            </a:r>
          </a:p>
          <a:p>
            <a:endParaRPr lang="pt-P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9400"/>
            <a:ext cx="8229600" cy="6337300"/>
          </a:xfrm>
        </p:spPr>
        <p:txBody>
          <a:bodyPr>
            <a:normAutofit fontScale="77500" lnSpcReduction="20000"/>
          </a:bodyPr>
          <a:lstStyle/>
          <a:p>
            <a:r>
              <a:rPr lang="pt-PT" dirty="0" smtClean="0"/>
              <a:t>SÉRIE DE IMAGENS – compõem uma história e podem ser de vários níveis ao mesmo tempo, ajudam a despertar NOÇÃO DE MOVIMENTO. A mente entra em </a:t>
            </a:r>
            <a:r>
              <a:rPr lang="pt-PT" dirty="0" err="1" smtClean="0"/>
              <a:t>contato</a:t>
            </a:r>
            <a:r>
              <a:rPr lang="pt-PT" dirty="0" smtClean="0"/>
              <a:t> com a ESSÊNCIA.</a:t>
            </a:r>
          </a:p>
          <a:p>
            <a:r>
              <a:rPr lang="pt-PT" dirty="0" smtClean="0"/>
              <a:t>IMAGENS QUE VIVEM EM NOSSO INTERIOR. As histórias só as despertam, conectam, acordam, e depois podemos ACEITÁ-LAS melhor.</a:t>
            </a:r>
          </a:p>
          <a:p>
            <a:r>
              <a:rPr lang="pt-PT" dirty="0" smtClean="0"/>
              <a:t>ENREDO que flui em PADRÃO REGULAR, de 4 em 4- baseado na batida do pulso. CIRCULAÇÃO E RESPIRAÇÃO SAUDÁVEL.</a:t>
            </a:r>
          </a:p>
          <a:p>
            <a:r>
              <a:rPr lang="pt-PT" dirty="0" smtClean="0"/>
              <a:t>RITMO DO 4 – Composição da História – Colocando estes ritmos de pulsação em suas histórias a energia transformativa aparece em você.</a:t>
            </a:r>
          </a:p>
          <a:p>
            <a:pPr lvl="1"/>
            <a:r>
              <a:rPr lang="pt-PT" dirty="0" smtClean="0"/>
              <a:t>4 = 3 testes e 1 recompensa – A recompensa sempre libera as figuras centrais para uma radiante sensação de unidade com a fonte do bem-estar.</a:t>
            </a:r>
          </a:p>
          <a:p>
            <a:pPr lvl="1"/>
            <a:r>
              <a:rPr lang="pt-PT" dirty="0" smtClean="0"/>
              <a:t>8 = 7 testes e 1 recompensa ( ARCO-ÍRIS, DIAS DA SEMANA,SETE CHACRAS, </a:t>
            </a:r>
          </a:p>
          <a:p>
            <a:pPr lvl="1"/>
            <a:r>
              <a:rPr lang="pt-PT" dirty="0" smtClean="0"/>
              <a:t>12= jornada pelo Zodíaco</a:t>
            </a:r>
          </a:p>
          <a:p>
            <a:endParaRPr lang="pt-P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Energia Transformativa</a:t>
            </a:r>
            <a:br>
              <a:rPr lang="pt-PT" dirty="0" smtClean="0"/>
            </a:br>
            <a:r>
              <a:rPr lang="pt-PT" dirty="0" smtClean="0"/>
              <a:t>Transformações na História</a:t>
            </a:r>
            <a:endParaRPr lang="pt-PT" dirty="0"/>
          </a:p>
        </p:txBody>
      </p:sp>
      <p:sp>
        <p:nvSpPr>
          <p:cNvPr id="3" name="Content Placeholder 2"/>
          <p:cNvSpPr>
            <a:spLocks noGrp="1"/>
          </p:cNvSpPr>
          <p:nvPr>
            <p:ph idx="1"/>
          </p:nvPr>
        </p:nvSpPr>
        <p:spPr>
          <a:xfrm>
            <a:off x="1104900" y="1600200"/>
            <a:ext cx="2921000" cy="4965700"/>
          </a:xfrm>
        </p:spPr>
        <p:txBody>
          <a:bodyPr>
            <a:normAutofit fontScale="62500" lnSpcReduction="20000"/>
          </a:bodyPr>
          <a:lstStyle/>
          <a:p>
            <a:r>
              <a:rPr lang="pt-PT" dirty="0" smtClean="0"/>
              <a:t>Passividade</a:t>
            </a:r>
          </a:p>
          <a:p>
            <a:r>
              <a:rPr lang="pt-PT" dirty="0" smtClean="0"/>
              <a:t>Preguiça</a:t>
            </a:r>
          </a:p>
          <a:p>
            <a:r>
              <a:rPr lang="pt-PT" dirty="0" smtClean="0"/>
              <a:t>Solidão</a:t>
            </a:r>
          </a:p>
          <a:p>
            <a:r>
              <a:rPr lang="pt-PT" dirty="0" smtClean="0"/>
              <a:t>Obstinação</a:t>
            </a:r>
          </a:p>
          <a:p>
            <a:r>
              <a:rPr lang="pt-PT" dirty="0" smtClean="0"/>
              <a:t>Impaciência</a:t>
            </a:r>
          </a:p>
          <a:p>
            <a:r>
              <a:rPr lang="pt-PT" dirty="0" smtClean="0"/>
              <a:t>Doença</a:t>
            </a:r>
          </a:p>
          <a:p>
            <a:r>
              <a:rPr lang="pt-PT" dirty="0" smtClean="0"/>
              <a:t>Deficiência</a:t>
            </a:r>
          </a:p>
          <a:p>
            <a:r>
              <a:rPr lang="pt-PT" dirty="0" smtClean="0"/>
              <a:t>Pobreza</a:t>
            </a:r>
          </a:p>
          <a:p>
            <a:r>
              <a:rPr lang="pt-PT" dirty="0" smtClean="0"/>
              <a:t>Embaraço</a:t>
            </a:r>
          </a:p>
          <a:p>
            <a:r>
              <a:rPr lang="pt-PT" dirty="0" smtClean="0"/>
              <a:t>Raiva</a:t>
            </a:r>
          </a:p>
          <a:p>
            <a:r>
              <a:rPr lang="pt-PT" dirty="0" smtClean="0"/>
              <a:t>Vaidade / orgulho</a:t>
            </a:r>
          </a:p>
          <a:p>
            <a:r>
              <a:rPr lang="pt-PT" dirty="0" err="1" smtClean="0"/>
              <a:t>Hiperatividade</a:t>
            </a:r>
            <a:endParaRPr lang="pt-PT" dirty="0" smtClean="0"/>
          </a:p>
          <a:p>
            <a:r>
              <a:rPr lang="pt-PT" dirty="0" smtClean="0"/>
              <a:t>Impotência</a:t>
            </a:r>
          </a:p>
          <a:p>
            <a:r>
              <a:rPr lang="pt-PT" dirty="0" smtClean="0"/>
              <a:t>Confusão </a:t>
            </a:r>
          </a:p>
          <a:p>
            <a:r>
              <a:rPr lang="pt-PT" dirty="0" smtClean="0"/>
              <a:t>Vício</a:t>
            </a:r>
          </a:p>
          <a:p>
            <a:r>
              <a:rPr lang="pt-PT" dirty="0" smtClean="0"/>
              <a:t>Mentira</a:t>
            </a:r>
          </a:p>
          <a:p>
            <a:endParaRPr lang="pt-PT" dirty="0" smtClean="0"/>
          </a:p>
        </p:txBody>
      </p:sp>
      <p:sp>
        <p:nvSpPr>
          <p:cNvPr id="4" name="TextBox 3"/>
          <p:cNvSpPr txBox="1"/>
          <p:nvPr/>
        </p:nvSpPr>
        <p:spPr>
          <a:xfrm>
            <a:off x="4025900" y="1564243"/>
            <a:ext cx="4165600" cy="5293757"/>
          </a:xfrm>
          <a:prstGeom prst="rect">
            <a:avLst/>
          </a:prstGeom>
          <a:noFill/>
        </p:spPr>
        <p:txBody>
          <a:bodyPr wrap="square" rtlCol="0">
            <a:spAutoFit/>
          </a:bodyPr>
          <a:lstStyle/>
          <a:p>
            <a:pPr>
              <a:buFont typeface="Arial"/>
              <a:buChar char="•"/>
            </a:pPr>
            <a:r>
              <a:rPr lang="pt-PT" sz="2000" dirty="0" smtClean="0"/>
              <a:t>Esperança</a:t>
            </a:r>
          </a:p>
          <a:p>
            <a:pPr>
              <a:buFont typeface="Arial"/>
              <a:buChar char="•"/>
            </a:pPr>
            <a:r>
              <a:rPr lang="pt-PT" sz="2000" dirty="0" smtClean="0"/>
              <a:t>Diligência</a:t>
            </a:r>
          </a:p>
          <a:p>
            <a:pPr>
              <a:buFont typeface="Arial"/>
              <a:buChar char="•"/>
            </a:pPr>
            <a:r>
              <a:rPr lang="pt-PT" sz="2000" dirty="0" smtClean="0"/>
              <a:t>União</a:t>
            </a:r>
          </a:p>
          <a:p>
            <a:pPr>
              <a:buFont typeface="Arial"/>
              <a:buChar char="•"/>
            </a:pPr>
            <a:r>
              <a:rPr lang="pt-PT" sz="2000" dirty="0" smtClean="0"/>
              <a:t>Bondade</a:t>
            </a:r>
          </a:p>
          <a:p>
            <a:pPr>
              <a:buFont typeface="Arial"/>
              <a:buChar char="•"/>
            </a:pPr>
            <a:r>
              <a:rPr lang="pt-PT" sz="2000" dirty="0" smtClean="0"/>
              <a:t>Paciência</a:t>
            </a:r>
          </a:p>
          <a:p>
            <a:pPr>
              <a:buFont typeface="Arial"/>
              <a:buChar char="•"/>
            </a:pPr>
            <a:r>
              <a:rPr lang="pt-PT" sz="2000" dirty="0" smtClean="0"/>
              <a:t>Saúde</a:t>
            </a:r>
          </a:p>
          <a:p>
            <a:pPr>
              <a:buFont typeface="Arial"/>
              <a:buChar char="•"/>
            </a:pPr>
            <a:r>
              <a:rPr lang="pt-PT" sz="2000" dirty="0" smtClean="0"/>
              <a:t>Dom</a:t>
            </a:r>
          </a:p>
          <a:p>
            <a:pPr>
              <a:buFont typeface="Arial"/>
              <a:buChar char="•"/>
            </a:pPr>
            <a:r>
              <a:rPr lang="pt-PT" sz="2000" dirty="0" smtClean="0"/>
              <a:t>Riqueza</a:t>
            </a:r>
          </a:p>
          <a:p>
            <a:pPr>
              <a:buFont typeface="Arial"/>
              <a:buChar char="•"/>
            </a:pPr>
            <a:r>
              <a:rPr lang="pt-PT" sz="2000" dirty="0" smtClean="0"/>
              <a:t>Graça</a:t>
            </a:r>
          </a:p>
          <a:p>
            <a:pPr>
              <a:buFont typeface="Arial"/>
              <a:buChar char="•"/>
            </a:pPr>
            <a:r>
              <a:rPr lang="pt-PT" sz="2000" dirty="0" smtClean="0"/>
              <a:t>Amor</a:t>
            </a:r>
          </a:p>
          <a:p>
            <a:pPr>
              <a:buFont typeface="Arial"/>
              <a:buChar char="•"/>
            </a:pPr>
            <a:r>
              <a:rPr lang="pt-PT" sz="2000" dirty="0" smtClean="0"/>
              <a:t>Compreensão</a:t>
            </a:r>
          </a:p>
          <a:p>
            <a:pPr>
              <a:buFont typeface="Arial"/>
              <a:buChar char="•"/>
            </a:pPr>
            <a:r>
              <a:rPr lang="pt-PT" sz="2000" dirty="0" smtClean="0"/>
              <a:t>Calma</a:t>
            </a:r>
          </a:p>
          <a:p>
            <a:pPr>
              <a:buFont typeface="Arial"/>
              <a:buChar char="•"/>
            </a:pPr>
            <a:r>
              <a:rPr lang="pt-PT" sz="2000" dirty="0" smtClean="0"/>
              <a:t>Potência</a:t>
            </a:r>
          </a:p>
          <a:p>
            <a:pPr>
              <a:buFont typeface="Arial"/>
              <a:buChar char="•"/>
            </a:pPr>
            <a:r>
              <a:rPr lang="pt-PT" sz="2000" dirty="0" smtClean="0"/>
              <a:t>Clareza</a:t>
            </a:r>
          </a:p>
          <a:p>
            <a:pPr>
              <a:buFont typeface="Arial"/>
              <a:buChar char="•"/>
            </a:pPr>
            <a:r>
              <a:rPr lang="pt-PT" sz="2000" dirty="0" smtClean="0"/>
              <a:t>Iluminação espiritual</a:t>
            </a:r>
          </a:p>
          <a:p>
            <a:pPr>
              <a:buFont typeface="Arial"/>
              <a:buChar char="•"/>
            </a:pPr>
            <a:r>
              <a:rPr lang="pt-PT" sz="2000" dirty="0" smtClean="0"/>
              <a:t>Coragem para a verdade</a:t>
            </a:r>
          </a:p>
          <a:p>
            <a:endParaRPr lang="pt-PT"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900"/>
            <a:ext cx="4089400" cy="6159500"/>
          </a:xfrm>
        </p:spPr>
        <p:txBody>
          <a:bodyPr>
            <a:normAutofit/>
          </a:bodyPr>
          <a:lstStyle/>
          <a:p>
            <a:r>
              <a:rPr lang="pt-PT" dirty="0" smtClean="0"/>
              <a:t>Violência</a:t>
            </a:r>
          </a:p>
          <a:p>
            <a:r>
              <a:rPr lang="pt-PT" dirty="0" smtClean="0"/>
              <a:t>Obsessão</a:t>
            </a:r>
          </a:p>
          <a:p>
            <a:r>
              <a:rPr lang="pt-PT" dirty="0" smtClean="0"/>
              <a:t>Amargura</a:t>
            </a:r>
          </a:p>
          <a:p>
            <a:r>
              <a:rPr lang="pt-PT" dirty="0" smtClean="0"/>
              <a:t>Vacuidade</a:t>
            </a:r>
          </a:p>
          <a:p>
            <a:r>
              <a:rPr lang="pt-PT" dirty="0" smtClean="0"/>
              <a:t>Medo</a:t>
            </a:r>
          </a:p>
          <a:p>
            <a:r>
              <a:rPr lang="pt-PT" dirty="0" smtClean="0"/>
              <a:t>Pedra</a:t>
            </a:r>
          </a:p>
          <a:p>
            <a:r>
              <a:rPr lang="pt-PT" dirty="0" smtClean="0"/>
              <a:t>Animal/animal feroz</a:t>
            </a:r>
          </a:p>
          <a:p>
            <a:r>
              <a:rPr lang="pt-PT" dirty="0" err="1" smtClean="0"/>
              <a:t>Cetro</a:t>
            </a:r>
            <a:r>
              <a:rPr lang="pt-PT" dirty="0" smtClean="0"/>
              <a:t> ou bastão</a:t>
            </a:r>
          </a:p>
          <a:p>
            <a:r>
              <a:rPr lang="pt-PT" dirty="0" smtClean="0"/>
              <a:t>Superficialidade</a:t>
            </a:r>
          </a:p>
          <a:p>
            <a:r>
              <a:rPr lang="pt-PT" dirty="0" smtClean="0"/>
              <a:t>morte</a:t>
            </a:r>
            <a:endParaRPr lang="pt-PT" dirty="0"/>
          </a:p>
        </p:txBody>
      </p:sp>
      <p:sp>
        <p:nvSpPr>
          <p:cNvPr id="5" name="TextBox 4"/>
          <p:cNvSpPr txBox="1"/>
          <p:nvPr/>
        </p:nvSpPr>
        <p:spPr>
          <a:xfrm>
            <a:off x="5295905" y="342900"/>
            <a:ext cx="3337991" cy="6132757"/>
          </a:xfrm>
          <a:prstGeom prst="rect">
            <a:avLst/>
          </a:prstGeom>
          <a:noFill/>
        </p:spPr>
        <p:txBody>
          <a:bodyPr wrap="square" rtlCol="0">
            <a:noAutofit/>
          </a:bodyPr>
          <a:lstStyle/>
          <a:p>
            <a:pPr>
              <a:spcAft>
                <a:spcPts val="600"/>
              </a:spcAft>
              <a:buFont typeface="Arial"/>
              <a:buChar char="•"/>
            </a:pPr>
            <a:r>
              <a:rPr lang="pt-PT" sz="3200" dirty="0" smtClean="0"/>
              <a:t>Gentileza</a:t>
            </a:r>
          </a:p>
          <a:p>
            <a:pPr>
              <a:spcAft>
                <a:spcPts val="600"/>
              </a:spcAft>
              <a:buFont typeface="Arial"/>
              <a:buChar char="•"/>
            </a:pPr>
            <a:r>
              <a:rPr lang="pt-PT" sz="3200" dirty="0" smtClean="0"/>
              <a:t>Coração aberto</a:t>
            </a:r>
          </a:p>
          <a:p>
            <a:pPr>
              <a:spcAft>
                <a:spcPts val="600"/>
              </a:spcAft>
              <a:buFont typeface="Arial"/>
              <a:buChar char="•"/>
            </a:pPr>
            <a:r>
              <a:rPr lang="pt-PT" sz="3200" dirty="0" smtClean="0"/>
              <a:t>Bom gosto</a:t>
            </a:r>
          </a:p>
          <a:p>
            <a:pPr>
              <a:spcAft>
                <a:spcPts val="600"/>
              </a:spcAft>
              <a:buFont typeface="Arial"/>
              <a:buChar char="•"/>
            </a:pPr>
            <a:r>
              <a:rPr lang="pt-PT" sz="3200" dirty="0" smtClean="0"/>
              <a:t>Plenitude</a:t>
            </a:r>
          </a:p>
          <a:p>
            <a:pPr>
              <a:spcAft>
                <a:spcPts val="600"/>
              </a:spcAft>
              <a:buFont typeface="Arial"/>
              <a:buChar char="•"/>
            </a:pPr>
            <a:r>
              <a:rPr lang="pt-PT" sz="3200" dirty="0" smtClean="0"/>
              <a:t>Coragem</a:t>
            </a:r>
          </a:p>
          <a:p>
            <a:pPr>
              <a:spcAft>
                <a:spcPts val="600"/>
              </a:spcAft>
              <a:buFont typeface="Arial"/>
              <a:buChar char="•"/>
            </a:pPr>
            <a:r>
              <a:rPr lang="pt-PT" sz="3200" dirty="0" smtClean="0"/>
              <a:t>Música</a:t>
            </a:r>
          </a:p>
          <a:p>
            <a:pPr>
              <a:spcAft>
                <a:spcPts val="600"/>
              </a:spcAft>
              <a:buFont typeface="Arial"/>
              <a:buChar char="•"/>
            </a:pPr>
            <a:r>
              <a:rPr lang="pt-PT" sz="3200" dirty="0" smtClean="0"/>
              <a:t>Ser humano</a:t>
            </a:r>
          </a:p>
          <a:p>
            <a:pPr>
              <a:spcAft>
                <a:spcPts val="600"/>
              </a:spcAft>
              <a:buFont typeface="Arial"/>
              <a:buChar char="•"/>
            </a:pPr>
            <a:r>
              <a:rPr lang="pt-PT" sz="3200" dirty="0" smtClean="0"/>
              <a:t>Olho visionário</a:t>
            </a:r>
          </a:p>
          <a:p>
            <a:pPr>
              <a:spcAft>
                <a:spcPts val="600"/>
              </a:spcAft>
              <a:buFont typeface="Arial"/>
              <a:buChar char="•"/>
            </a:pPr>
            <a:r>
              <a:rPr lang="pt-PT" sz="3200" dirty="0" smtClean="0"/>
              <a:t>Profundidade</a:t>
            </a:r>
          </a:p>
          <a:p>
            <a:pPr>
              <a:spcAft>
                <a:spcPts val="600"/>
              </a:spcAft>
              <a:buFont typeface="Arial"/>
              <a:buChar char="•"/>
            </a:pPr>
            <a:r>
              <a:rPr lang="pt-PT" sz="3200" dirty="0" smtClean="0"/>
              <a:t>Nova vida</a:t>
            </a:r>
            <a:endParaRPr lang="pt-PT"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3200"/>
            <a:ext cx="8229600" cy="6426200"/>
          </a:xfrm>
        </p:spPr>
        <p:txBody>
          <a:bodyPr>
            <a:normAutofit fontScale="85000" lnSpcReduction="10000"/>
          </a:bodyPr>
          <a:lstStyle/>
          <a:p>
            <a:pPr lvl="1"/>
            <a:endParaRPr lang="pt-PT" dirty="0" smtClean="0"/>
          </a:p>
          <a:p>
            <a:r>
              <a:rPr lang="pt-PT" dirty="0" smtClean="0"/>
              <a:t>Histórias QUADRIMEMBRADAS</a:t>
            </a:r>
          </a:p>
          <a:p>
            <a:pPr>
              <a:buNone/>
            </a:pPr>
            <a:r>
              <a:rPr lang="pt-PT" u="sng" dirty="0" smtClean="0"/>
              <a:t>Temas – Personagens – Paisagens – Estados de Espírito</a:t>
            </a:r>
          </a:p>
          <a:p>
            <a:pPr marL="971550" lvl="1" indent="-514350">
              <a:buFont typeface="+mj-lt"/>
              <a:buAutoNum type="arabicPeriod"/>
            </a:pPr>
            <a:r>
              <a:rPr lang="pt-PT" dirty="0" smtClean="0"/>
              <a:t>Temas - Geografia terrena , o mundo físico que nos rodeia.</a:t>
            </a:r>
          </a:p>
          <a:p>
            <a:pPr marL="971550" lvl="1" indent="-514350">
              <a:buFont typeface="+mj-lt"/>
              <a:buAutoNum type="arabicPeriod"/>
            </a:pPr>
            <a:r>
              <a:rPr lang="pt-PT" dirty="0" smtClean="0"/>
              <a:t>Personagens – O fluxo da vida é dado por eles e seu movimento. São os entes, é o que dá vida à história, o que organiza, é onde vivem os padrões ordenadores.</a:t>
            </a:r>
          </a:p>
          <a:p>
            <a:pPr marL="971550" lvl="1" indent="-514350">
              <a:buFont typeface="+mj-lt"/>
              <a:buAutoNum type="arabicPeriod"/>
            </a:pPr>
            <a:r>
              <a:rPr lang="pt-PT" dirty="0" smtClean="0"/>
              <a:t>Paisagens – Começa a criação de um MUNDO INTERNO, essencialmente humano onde o NOVO pode emergir. É terreno de criatividade. São as paisagens da ALMA, o palco da vida, o palco social.</a:t>
            </a:r>
          </a:p>
          <a:p>
            <a:pPr marL="971550" lvl="1" indent="-514350">
              <a:buFont typeface="+mj-lt"/>
              <a:buAutoNum type="arabicPeriod"/>
            </a:pPr>
            <a:r>
              <a:rPr lang="pt-PT" dirty="0" smtClean="0"/>
              <a:t>Estados de Espírito – É o MUNDO EXTERNO, de onde tudo flui e jorra. O misterioso, ainda desconhecido, dali manda mensagens. Estes estados são estados de BUSCA, ALCANÇAR METAS, OBJETIVOS...</a:t>
            </a:r>
          </a:p>
          <a:p>
            <a:pPr lvl="1"/>
            <a:endParaRPr lang="pt-P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normAutofit fontScale="92500" lnSpcReduction="20000"/>
          </a:bodyPr>
          <a:lstStyle/>
          <a:p>
            <a:r>
              <a:rPr lang="pt-BR" dirty="0" smtClean="0"/>
              <a:t>O preparo de novas gerações em diversas culturas e épocas vem sendo feito através da </a:t>
            </a:r>
            <a:r>
              <a:rPr lang="pt-BR" dirty="0" err="1" smtClean="0"/>
              <a:t>contação</a:t>
            </a:r>
            <a:r>
              <a:rPr lang="pt-BR" dirty="0" smtClean="0"/>
              <a:t> de histórias que são o patrimônio onde residem as imagens formativas de povos e civilizações.</a:t>
            </a:r>
          </a:p>
          <a:p>
            <a:pPr>
              <a:buNone/>
            </a:pPr>
            <a:endParaRPr lang="pt-BR" dirty="0" smtClean="0"/>
          </a:p>
          <a:p>
            <a:r>
              <a:rPr lang="pt-BR" dirty="0" smtClean="0"/>
              <a:t>As histórias carregam "imagens" pintadas em palavras. Estas imagens despertaram e nutriram a imaginação humana tendo papel fundamental no despertar da cognição.</a:t>
            </a:r>
          </a:p>
          <a:p>
            <a:r>
              <a:rPr lang="pt-BR" dirty="0" smtClean="0"/>
              <a:t>Onde estão as imagens na educação de hoje? </a:t>
            </a:r>
          </a:p>
          <a:p>
            <a:endParaRPr lang="pt-P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DINÂMICA</a:t>
            </a:r>
            <a:endParaRPr lang="pt-PT" dirty="0"/>
          </a:p>
        </p:txBody>
      </p:sp>
      <p:sp>
        <p:nvSpPr>
          <p:cNvPr id="3" name="Content Placeholder 2"/>
          <p:cNvSpPr>
            <a:spLocks noGrp="1"/>
          </p:cNvSpPr>
          <p:nvPr>
            <p:ph idx="1"/>
          </p:nvPr>
        </p:nvSpPr>
        <p:spPr/>
        <p:txBody>
          <a:bodyPr/>
          <a:lstStyle/>
          <a:p>
            <a:endParaRPr lang="pt-PT"/>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4 evangelhos</a:t>
            </a:r>
            <a:br>
              <a:rPr lang="pt-PT" dirty="0" smtClean="0"/>
            </a:br>
            <a:r>
              <a:rPr lang="pt-PT" dirty="0" smtClean="0"/>
              <a:t>Livro de Imagens</a:t>
            </a:r>
            <a:endParaRPr lang="pt-PT" dirty="0"/>
          </a:p>
        </p:txBody>
      </p:sp>
      <p:sp>
        <p:nvSpPr>
          <p:cNvPr id="3" name="Content Placeholder 2"/>
          <p:cNvSpPr>
            <a:spLocks noGrp="1"/>
          </p:cNvSpPr>
          <p:nvPr>
            <p:ph idx="1"/>
          </p:nvPr>
        </p:nvSpPr>
        <p:spPr/>
        <p:txBody>
          <a:bodyPr>
            <a:normAutofit fontScale="55000" lnSpcReduction="20000"/>
          </a:bodyPr>
          <a:lstStyle/>
          <a:p>
            <a:r>
              <a:rPr lang="pt-PT" dirty="0" smtClean="0"/>
              <a:t>Os 4 evangelhos se contradizem pois descrevem quatro diferentes ângulos da mesma realidade, a realidade </a:t>
            </a:r>
            <a:r>
              <a:rPr lang="pt-PT" dirty="0" err="1" smtClean="0"/>
              <a:t>crística</a:t>
            </a:r>
            <a:r>
              <a:rPr lang="pt-PT" dirty="0" smtClean="0"/>
              <a:t>. São como fotos de cada um dos lados, frente, costas, lado esquerdo e lado direito. Antes a sua leitura só podia ser feita pelos sacerdotes que passavam por uma PREPARAÇÃO PARA ESTA LEITURA.  Passamos a achar que não precisamos mais de um preparo para fazer esta leitura.</a:t>
            </a:r>
          </a:p>
          <a:p>
            <a:r>
              <a:rPr lang="pt-PT" dirty="0" smtClean="0"/>
              <a:t>Os evangelhos são relatos, expressões que ainda trabalham em IMAGENS, a linguagem da humanidade até a chegada do Cristo. Foram 8000 anos de expressão em imagens. </a:t>
            </a:r>
          </a:p>
          <a:p>
            <a:r>
              <a:rPr lang="pt-PT" dirty="0" smtClean="0"/>
              <a:t>As crianças refazem a evolução humana na terra durante seu processo de desenvolvimento</a:t>
            </a:r>
          </a:p>
          <a:p>
            <a:r>
              <a:rPr lang="pt-PT" dirty="0" smtClean="0"/>
              <a:t>Muita IMAGINAÇÃO e FANTASIA – cabeça nas nuvens, </a:t>
            </a:r>
            <a:r>
              <a:rPr lang="pt-PT" dirty="0" err="1" smtClean="0"/>
              <a:t>sonhadoras-</a:t>
            </a:r>
            <a:r>
              <a:rPr lang="pt-PT" dirty="0" smtClean="0"/>
              <a:t> extremo são histórias de fantasmas e coisas sem sentido. ( era a realidade até Cristo) </a:t>
            </a:r>
            <a:r>
              <a:rPr lang="pt-PT" b="1" dirty="0" smtClean="0">
                <a:solidFill>
                  <a:schemeClr val="tx2">
                    <a:lumMod val="60000"/>
                    <a:lumOff val="40000"/>
                  </a:schemeClr>
                </a:solidFill>
              </a:rPr>
              <a:t>INFÂNCIA</a:t>
            </a:r>
          </a:p>
          <a:p>
            <a:r>
              <a:rPr lang="pt-PT" dirty="0" smtClean="0"/>
              <a:t>Muito CONTROLE e ORDEM – CIÊNCIA, MUNDO FÍSICO e MATERIAL – leva ao pensamento enrijecido </a:t>
            </a:r>
            <a:r>
              <a:rPr lang="pt-PT" b="1" dirty="0" smtClean="0">
                <a:solidFill>
                  <a:schemeClr val="tx2">
                    <a:lumMod val="60000"/>
                    <a:lumOff val="40000"/>
                  </a:schemeClr>
                </a:solidFill>
              </a:rPr>
              <a:t>ADULTO</a:t>
            </a:r>
          </a:p>
          <a:p>
            <a:r>
              <a:rPr lang="pt-PT" b="1" dirty="0" smtClean="0">
                <a:solidFill>
                  <a:srgbClr val="FF0000"/>
                </a:solidFill>
              </a:rPr>
              <a:t>IMAGINAÇÃO X ORDEM E CONTROLE </a:t>
            </a:r>
            <a:r>
              <a:rPr lang="pt-PT" dirty="0" smtClean="0"/>
              <a:t>– O equilíbrio, o pêndulo entre uma e outra garante nossa saúde física, emocional e mental. MANTER A JUVENTUDE com a Imaginação e os pés no chão com a Ciência.</a:t>
            </a:r>
          </a:p>
          <a:p>
            <a:r>
              <a:rPr lang="pt-PT" dirty="0" smtClean="0"/>
              <a:t>PENSAR EM IMAGENS </a:t>
            </a:r>
            <a:r>
              <a:rPr lang="pt-PT" dirty="0" err="1" smtClean="0"/>
              <a:t>x</a:t>
            </a:r>
            <a:r>
              <a:rPr lang="pt-PT" dirty="0" smtClean="0"/>
              <a:t> PENSAR EM CONCEITOS</a:t>
            </a:r>
          </a:p>
          <a:p>
            <a:endParaRPr lang="pt-P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smtClean="0"/>
              <a:t>Video</a:t>
            </a:r>
            <a:r>
              <a:rPr lang="pt-PT" dirty="0" smtClean="0"/>
              <a:t> de garoto contando história</a:t>
            </a:r>
            <a:endParaRPr lang="pt-PT" dirty="0"/>
          </a:p>
        </p:txBody>
      </p:sp>
      <p:sp>
        <p:nvSpPr>
          <p:cNvPr id="3" name="Content Placeholder 2"/>
          <p:cNvSpPr>
            <a:spLocks noGrp="1"/>
          </p:cNvSpPr>
          <p:nvPr>
            <p:ph idx="1"/>
          </p:nvPr>
        </p:nvSpPr>
        <p:spPr/>
        <p:txBody>
          <a:bodyPr/>
          <a:lstStyle/>
          <a:p>
            <a:r>
              <a:rPr lang="en-US" u="sng" dirty="0" smtClean="0">
                <a:hlinkClick r:id="rId2"/>
              </a:rPr>
              <a:t>https://www.facebook.com/nildo.xavier.5/videos/4632981840456/</a:t>
            </a:r>
            <a:endParaRPr lang="en-US" u="sng" dirty="0" smtClean="0"/>
          </a:p>
          <a:p>
            <a:endParaRPr lang="en-US" u="sng" dirty="0" smtClean="0"/>
          </a:p>
          <a:p>
            <a:r>
              <a:rPr lang="en-US" u="sng" dirty="0" err="1" smtClean="0"/>
              <a:t>Surpreendente</a:t>
            </a:r>
            <a:r>
              <a:rPr lang="en-US" u="sng" dirty="0" smtClean="0"/>
              <a:t> a </a:t>
            </a:r>
            <a:r>
              <a:rPr lang="en-US" u="sng" dirty="0" err="1" smtClean="0"/>
              <a:t>qualidade</a:t>
            </a:r>
            <a:r>
              <a:rPr lang="en-US" u="sng" dirty="0" smtClean="0"/>
              <a:t> de </a:t>
            </a:r>
            <a:r>
              <a:rPr lang="en-US" u="sng" dirty="0" err="1" smtClean="0"/>
              <a:t>expressão</a:t>
            </a:r>
            <a:r>
              <a:rPr lang="en-US" u="sng" dirty="0" smtClean="0"/>
              <a:t>.</a:t>
            </a:r>
            <a:endParaRPr lang="pt-PT"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CONSTRUINDO UMA BASE MORAL E AFETIVA PARA A </a:t>
            </a:r>
            <a:r>
              <a:rPr lang="en-US" sz="2400" b="1" dirty="0" smtClean="0"/>
              <a:t>CRIANÇA</a:t>
            </a:r>
            <a:br>
              <a:rPr lang="en-US" sz="2400" b="1" dirty="0" smtClean="0"/>
            </a:br>
            <a:r>
              <a:rPr lang="en-US" sz="2400" b="1" dirty="0" smtClean="0"/>
              <a:t>Mônica Rosales</a:t>
            </a:r>
            <a:endParaRPr lang="pt-BR" sz="2400" dirty="0"/>
          </a:p>
        </p:txBody>
      </p:sp>
      <p:sp>
        <p:nvSpPr>
          <p:cNvPr id="3" name="Content Placeholder 2"/>
          <p:cNvSpPr>
            <a:spLocks noGrp="1"/>
          </p:cNvSpPr>
          <p:nvPr>
            <p:ph idx="1"/>
          </p:nvPr>
        </p:nvSpPr>
        <p:spPr/>
        <p:txBody>
          <a:bodyPr>
            <a:normAutofit/>
          </a:bodyPr>
          <a:lstStyle/>
          <a:p>
            <a:r>
              <a:rPr lang="pt-BR" b="1" dirty="0" smtClean="0"/>
              <a:t>“A </a:t>
            </a:r>
            <a:r>
              <a:rPr lang="pt-BR" sz="1882" dirty="0" smtClean="0"/>
              <a:t>criança pequena não distingue muito bem entre o mundo (as outras pessoas, os outros seres viventes, a natureza) e si mesma. Vivem como num sonho bem elaborado e os contos de fadas são muito bem aceitos</a:t>
            </a:r>
            <a:r>
              <a:rPr lang="pt-BR" sz="1882" strike="sngStrike" dirty="0" smtClean="0"/>
              <a:t>. Quanto aos outros contos (que não de fadas) deve-se ter o cuidado para que a linguagem não seja nem infantilizada, subestimando a capacidade de compreensão da criança, nem elaborada demais que não encontre base no mundo de experiências que ela tenha até então, nem de menos, pois não nos permitem conceber a </a:t>
            </a:r>
            <a:r>
              <a:rPr lang="pt-BR" sz="1882" strike="sngStrike" dirty="0" err="1" smtClean="0"/>
              <a:t>ideia</a:t>
            </a:r>
            <a:r>
              <a:rPr lang="pt-BR" sz="1882" dirty="0" smtClean="0"/>
              <a:t>. A comunicação se estabelece e se constrói a partir do que é re-conhecido…”</a:t>
            </a:r>
            <a:endParaRPr lang="pt-BR" sz="1882"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BR"/>
          </a:p>
        </p:txBody>
      </p:sp>
      <p:sp>
        <p:nvSpPr>
          <p:cNvPr id="3" name="Content Placeholder 2"/>
          <p:cNvSpPr>
            <a:spLocks noGrp="1"/>
          </p:cNvSpPr>
          <p:nvPr>
            <p:ph idx="1"/>
          </p:nvPr>
        </p:nvSpPr>
        <p:spPr>
          <a:xfrm>
            <a:off x="457200" y="274638"/>
            <a:ext cx="8229600" cy="5851525"/>
          </a:xfrm>
        </p:spPr>
        <p:txBody>
          <a:bodyPr>
            <a:noAutofit/>
          </a:bodyPr>
          <a:lstStyle/>
          <a:p>
            <a:r>
              <a:rPr lang="pt-BR" sz="1400" b="1" dirty="0" smtClean="0"/>
              <a:t>Escolhendo as histórias:</a:t>
            </a:r>
          </a:p>
          <a:p>
            <a:r>
              <a:rPr lang="pt-BR" sz="1400" dirty="0" smtClean="0"/>
              <a:t>Que história contar em cada faixa etária?Não apenas crianças se beneficiam das imagens contidas nas histórias, em todas as idades podemos oferecer esses presentes – basta que tenhamos um olhar atento para as questões de quem as recebe. Não se trata aqui de fechar possibilidades do tipo: para esta faixa etária só se contam estes X contos – mas antes, de tentar reconhecer nas diferentes idades quais as disposições latentes e procurar as imagens que mais estejam em sintonia com elas, tanto do ponto de vista lúdico, como evolutivo.</a:t>
            </a:r>
          </a:p>
          <a:p>
            <a:r>
              <a:rPr lang="pt-BR" sz="1400" u="sng" dirty="0" smtClean="0"/>
              <a:t>Contos de Fadas</a:t>
            </a:r>
          </a:p>
          <a:p>
            <a:r>
              <a:rPr lang="pt-BR" sz="1400" dirty="0" smtClean="0"/>
              <a:t>Os contos de fadas traduzem em suas imagens o universo das leis da existência humana. Leis estas que não conseguimos ainda colocar em linguagem racional e quando tentamos fazê-lo, parece que perdem a força e seu poder de transformação, no sentido de nos conhecermos melhor e de termos nosso destino em nossas mãos de forma consciente, positiva e criativa.</a:t>
            </a:r>
          </a:p>
          <a:p>
            <a:r>
              <a:rPr lang="pt-BR" sz="1400" dirty="0" smtClean="0"/>
              <a:t>A criança pequena pode ser vista como uma recém-chegada de um mundo onde essas leis são muito claras e óbvias e onde os contos de fada são como a língua que se fala nesse mundo, de modo que para as crianças essa linguagem é perfeitamente compreensível.</a:t>
            </a:r>
          </a:p>
          <a:p>
            <a:r>
              <a:rPr lang="pt-BR" sz="1400" dirty="0" smtClean="0"/>
              <a:t>Se acreditarmos nisso, convém preservar tais imagens como verdadeiros tesouros da humanidade. Se quisermos falar à criança sobre esse mundo de possibilidades, convém não fazermos adaptações e pesquisarmos se há mudanças de cunho político, social ou religioso, incluídas nos contos, e retirá-las. (Observem os contos de Andersen – que não são tradição oral, mas criações dele próprio, como estão carregados desses valores sócio-culturais. Constituem grande fonte de entretenimento, mas não são portadores daquelas imagens grandiosas dos contos de fadas oriundos da sabedoria dos povos.).</a:t>
            </a:r>
          </a:p>
          <a:p>
            <a:r>
              <a:rPr lang="pt-BR" sz="1400" dirty="0" smtClean="0"/>
              <a:t>Para aquela horinha especial, antes de dormir, seria bom que as crianças levassem essas verdades como companheiras e para preservá-las de nossos julgamentos, podemos contá-las sem grandes interpretações.</a:t>
            </a:r>
          </a:p>
          <a:p>
            <a:r>
              <a:rPr lang="pt-BR" sz="1400" b="1" dirty="0" smtClean="0"/>
              <a:t>Como escolher o conto? </a:t>
            </a:r>
            <a:r>
              <a:rPr lang="pt-BR" sz="1400" dirty="0" smtClean="0"/>
              <a:t>Conte sempre aquele que você gostar mais e não se preocupe em decifrar as imagens arquetípicas que ele contenha. Apenas delicie-se ao contar.</a:t>
            </a:r>
            <a:endParaRPr lang="pt-BR" sz="1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1390"/>
            <a:ext cx="8229600" cy="5854774"/>
          </a:xfrm>
        </p:spPr>
        <p:txBody>
          <a:bodyPr>
            <a:normAutofit/>
          </a:bodyPr>
          <a:lstStyle/>
          <a:p>
            <a:r>
              <a:rPr lang="pt-BR" sz="1600" b="1" dirty="0" smtClean="0"/>
              <a:t>Lendo os Contos</a:t>
            </a:r>
          </a:p>
          <a:p>
            <a:r>
              <a:rPr lang="pt-BR" sz="1600" dirty="0" smtClean="0"/>
              <a:t>Quanto à leitura de contos é importante que sejamos capazes de ler sem perder o contato visual e íntimo com as crianças. Apesar de estarmos lendo, devemos estar observando os momentos de inspiração e expiração da história e fazermos pausas, como se o conto já estivesse decorado há muito tempo, de modo que o “livro não apareça” mais do que a própria história, conforme demonstrado.</a:t>
            </a:r>
          </a:p>
          <a:p>
            <a:r>
              <a:rPr lang="pt-BR" sz="1600" b="1" dirty="0" smtClean="0"/>
              <a:t>Criando o ambiente</a:t>
            </a:r>
          </a:p>
          <a:p>
            <a:r>
              <a:rPr lang="pt-BR" sz="1600" dirty="0" smtClean="0"/>
              <a:t>Imaginem um trio-elétrico tocando músicas alegres em alto e bom som. Qual seria o nosso impulso? Sair atrás, dançando e cantando? Muito provavelmente.</a:t>
            </a:r>
          </a:p>
          <a:p>
            <a:r>
              <a:rPr lang="pt-BR" sz="1600" dirty="0" smtClean="0"/>
              <a:t>Imaginem o som de uma lira ou o murmurar de uma canção suave. Desejaríamos parar em silêncio e ouvir? Provavelmente.</a:t>
            </a:r>
          </a:p>
          <a:p>
            <a:r>
              <a:rPr lang="pt-BR" sz="1600" dirty="0" smtClean="0"/>
              <a:t>Temos um movimento para fora com o trio-elétrico e um movimento para dentro com a lira. Podemos pensar nisso se quisermos criar um ambiente próprio para contar histórias. Para ouvir é preciso silenciar e permitir que as imagens se construam em nossa mente e em nossos corações. Tudo o que desejarmos criar em termos de respiração deve ser pensado ao elaborarmos o ambiente. Se vamos contar histórias para “crianças que estão com o trio-elétrico”, precisamos trazê-las gradualmente, a partir do trio-elétrico até o silenciar para poder ouvir.</a:t>
            </a:r>
          </a:p>
          <a:p>
            <a:r>
              <a:rPr lang="pt-BR" sz="1600" dirty="0" smtClean="0"/>
              <a:t>Velas e/ou músicas cantadas e/ou tocadas, podem acompanhar pequenos rituais criados pelo contador para trazer a criança para o ambiente mágico que deseja criar.</a:t>
            </a:r>
            <a:endParaRPr lang="pt-BR" sz="1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534"/>
            <a:ext cx="8229600" cy="5865630"/>
          </a:xfrm>
        </p:spPr>
        <p:txBody>
          <a:bodyPr>
            <a:normAutofit/>
          </a:bodyPr>
          <a:lstStyle/>
          <a:p>
            <a:r>
              <a:rPr lang="pt-BR" sz="1600" b="1" dirty="0" smtClean="0"/>
              <a:t>Adequando as histórias às diferentes faixas etária:</a:t>
            </a:r>
          </a:p>
          <a:p>
            <a:r>
              <a:rPr lang="pt-BR" sz="1600" u="sng" dirty="0" smtClean="0"/>
              <a:t>Por volta dos 3 anos</a:t>
            </a:r>
          </a:p>
          <a:p>
            <a:r>
              <a:rPr lang="pt-BR" sz="1600" dirty="0" smtClean="0"/>
              <a:t>Seu universo é mágico, sua beleza, infinita.</a:t>
            </a:r>
          </a:p>
          <a:p>
            <a:r>
              <a:rPr lang="pt-BR" sz="1600" dirty="0" smtClean="0"/>
              <a:t>A criança pequena tem pouca concentração para ouvir histórias com estruturas mais elaboradas. Pequenas histórias que incluam o movimento do corpo e rimas e repetições agradam enormemente.</a:t>
            </a:r>
          </a:p>
          <a:p>
            <a:r>
              <a:rPr lang="pt-BR" sz="1600" dirty="0" smtClean="0"/>
              <a:t>Os contos rítmicos, com repetições, são os mais adequados assim como brincadeiras de dedos.</a:t>
            </a:r>
          </a:p>
          <a:p>
            <a:r>
              <a:rPr lang="pt-BR" sz="1600" dirty="0" smtClean="0"/>
              <a:t>Ex: </a:t>
            </a:r>
            <a:r>
              <a:rPr lang="pt-BR" sz="1600" dirty="0" err="1" smtClean="0"/>
              <a:t>Pesico</a:t>
            </a:r>
            <a:r>
              <a:rPr lang="pt-BR" sz="1600" dirty="0" smtClean="0"/>
              <a:t> e </a:t>
            </a:r>
            <a:r>
              <a:rPr lang="pt-BR" sz="1600" dirty="0" err="1" smtClean="0"/>
              <a:t>Pesaco</a:t>
            </a:r>
            <a:r>
              <a:rPr lang="pt-BR" sz="1600" dirty="0" smtClean="0"/>
              <a:t>, dois anõezinhos dentro do saco. </a:t>
            </a:r>
            <a:r>
              <a:rPr lang="pt-BR" sz="1600" dirty="0" err="1" smtClean="0"/>
              <a:t>Pesaco</a:t>
            </a:r>
            <a:r>
              <a:rPr lang="pt-BR" sz="1600" dirty="0" smtClean="0"/>
              <a:t> tem um chapeuzinho, </a:t>
            </a:r>
            <a:r>
              <a:rPr lang="pt-BR" sz="1600" dirty="0" err="1" smtClean="0"/>
              <a:t>Pesico</a:t>
            </a:r>
            <a:r>
              <a:rPr lang="pt-BR" sz="1600" dirty="0" smtClean="0"/>
              <a:t> tem uma fitinha em volta da testa… E os dois juntos vão para a grande festa…</a:t>
            </a:r>
          </a:p>
          <a:p>
            <a:r>
              <a:rPr lang="pt-BR" sz="1600" dirty="0" smtClean="0"/>
              <a:t>Eles cantam, eles dançam, depois voltam para casa… </a:t>
            </a:r>
            <a:r>
              <a:rPr lang="pt-BR" sz="1600" dirty="0" err="1" smtClean="0"/>
              <a:t>Pesico</a:t>
            </a:r>
            <a:r>
              <a:rPr lang="pt-BR" sz="1600" dirty="0" smtClean="0"/>
              <a:t> e </a:t>
            </a:r>
            <a:r>
              <a:rPr lang="pt-BR" sz="1600" dirty="0" err="1" smtClean="0"/>
              <a:t>Pesaco</a:t>
            </a:r>
            <a:r>
              <a:rPr lang="pt-BR" sz="1600" dirty="0" smtClean="0"/>
              <a:t>, dois anõezinhos dentro do saco…</a:t>
            </a:r>
          </a:p>
          <a:p>
            <a:r>
              <a:rPr lang="pt-BR" sz="1600" dirty="0" smtClean="0"/>
              <a:t>Um profundo respeito pelo mistério que cada criança encerra em si quanto à sua proposta de vida, alegria e entusiasmo ao contar histórias, constituem o pré-requisito básico para contar histórias em todas as idades da criança, mas em relação à criança bem pequena, vale incrementar: nossas verdadeiras intenções devem ser trazidas à luz de nossa consciência, pois eles são especialmente sensíveis a elas.</a:t>
            </a:r>
          </a:p>
          <a:p>
            <a:r>
              <a:rPr lang="pt-BR" sz="1600" dirty="0" smtClean="0"/>
              <a:t>A compreensão da conquista espacial no movimento da criança fará diferença na escolha dos ritmos: 1O. em cima e embaixo, 2O. direita e esquerda (7-8 anos) e por último, dentro e fora.</a:t>
            </a:r>
            <a:endParaRPr lang="pt-BR" sz="1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1390"/>
            <a:ext cx="8229600" cy="5854774"/>
          </a:xfrm>
        </p:spPr>
        <p:txBody>
          <a:bodyPr>
            <a:normAutofit/>
          </a:bodyPr>
          <a:lstStyle/>
          <a:p>
            <a:r>
              <a:rPr lang="pt-BR" sz="1800" u="sng" dirty="0" smtClean="0"/>
              <a:t>De 4 a 7 anos</a:t>
            </a:r>
          </a:p>
          <a:p>
            <a:r>
              <a:rPr lang="pt-BR" sz="1800" dirty="0" smtClean="0"/>
              <a:t>Contos mais simples e curtos para os menores, maiores e mais elaborados para os maiores.</a:t>
            </a:r>
          </a:p>
          <a:p>
            <a:r>
              <a:rPr lang="pt-BR" sz="1800" dirty="0" smtClean="0"/>
              <a:t>A criança nessa faixa etária não distingue muito bem entre o mundo (as outras pessoas, os outros seres viventes, a natureza) e si mesma. Vivem como num sonho bem elaborado e os contos de fadas são muito bem aceitos. Quanto aos outros contos (que não de fadas) deve-se ter o cuidado para que a linguagem não seja nem infantilizada, subestimando a capacidade de compreensão da criança, nem elaborada demais que não encontre base no mundo de experiências que ela tenha até então, nem de menos, pois não nos permitem conceber a idéia. A comunicação se estabelece e se constrói a partir do que é re-conhecido.</a:t>
            </a:r>
            <a:endParaRPr lang="pt-B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A Oralidade  </a:t>
            </a:r>
            <a:br>
              <a:rPr lang="pt-PT" dirty="0" smtClean="0"/>
            </a:br>
            <a:r>
              <a:rPr lang="pt-PT" sz="3556" dirty="0" smtClean="0"/>
              <a:t>3 passos no desenvolvimento da cognição</a:t>
            </a:r>
            <a:endParaRPr lang="pt-PT" sz="3556" dirty="0"/>
          </a:p>
        </p:txBody>
      </p:sp>
      <p:sp>
        <p:nvSpPr>
          <p:cNvPr id="3" name="Content Placeholder 2"/>
          <p:cNvSpPr>
            <a:spLocks noGrp="1"/>
          </p:cNvSpPr>
          <p:nvPr>
            <p:ph idx="1"/>
          </p:nvPr>
        </p:nvSpPr>
        <p:spPr/>
        <p:txBody>
          <a:bodyPr>
            <a:normAutofit fontScale="62500" lnSpcReduction="20000"/>
          </a:bodyPr>
          <a:lstStyle/>
          <a:p>
            <a:r>
              <a:rPr lang="pt-PT" dirty="0" smtClean="0"/>
              <a:t>ANDAR -1  	- </a:t>
            </a:r>
            <a:r>
              <a:rPr lang="pt-PT" b="1" dirty="0" smtClean="0"/>
              <a:t>MOVIMENTO</a:t>
            </a:r>
          </a:p>
          <a:p>
            <a:pPr>
              <a:buNone/>
            </a:pPr>
            <a:r>
              <a:rPr lang="pt-PT" dirty="0" smtClean="0"/>
              <a:t>Movimento físico corporal no espaço, conquista espacial. O corpo pode se mover.</a:t>
            </a:r>
          </a:p>
          <a:p>
            <a:r>
              <a:rPr lang="pt-PT" dirty="0" smtClean="0"/>
              <a:t>FALAR -2 		- </a:t>
            </a:r>
            <a:r>
              <a:rPr lang="pt-PT" b="1" dirty="0" smtClean="0"/>
              <a:t>RECONHECIMENTO</a:t>
            </a:r>
            <a:r>
              <a:rPr lang="pt-PT" dirty="0" smtClean="0"/>
              <a:t> da área</a:t>
            </a:r>
          </a:p>
          <a:p>
            <a:pPr>
              <a:buNone/>
            </a:pPr>
            <a:r>
              <a:rPr lang="pt-PT" dirty="0" smtClean="0"/>
              <a:t>Movimento físico interno para se colocar, se posicionar. O corpo se coloca no social humano através da ORALIDADE.</a:t>
            </a:r>
            <a:br>
              <a:rPr lang="pt-PT" dirty="0" smtClean="0"/>
            </a:br>
            <a:r>
              <a:rPr lang="pt-PT" dirty="0" smtClean="0"/>
              <a:t>Intensa </a:t>
            </a:r>
            <a:r>
              <a:rPr lang="pt-PT" dirty="0" err="1" smtClean="0"/>
              <a:t>atividade</a:t>
            </a:r>
            <a:r>
              <a:rPr lang="pt-PT" dirty="0" smtClean="0"/>
              <a:t> de “espelho”, memória utilizada para repetição dos sons, palavras. O som como sinal de identificação de tudo o que me rodeia, inclusive o social humano com sua complexidade de comportamentos.</a:t>
            </a:r>
          </a:p>
          <a:p>
            <a:r>
              <a:rPr lang="pt-PT" dirty="0" smtClean="0"/>
              <a:t>PENSAR-3 	- </a:t>
            </a:r>
            <a:r>
              <a:rPr lang="pt-PT" b="1" dirty="0" smtClean="0"/>
              <a:t>DIREÇÃO</a:t>
            </a:r>
          </a:p>
          <a:p>
            <a:pPr>
              <a:buNone/>
            </a:pPr>
            <a:r>
              <a:rPr lang="pt-PT" sz="2571" i="1" dirty="0" smtClean="0"/>
              <a:t>surge o EU QUERO</a:t>
            </a:r>
          </a:p>
          <a:p>
            <a:pPr>
              <a:buNone/>
            </a:pPr>
            <a:r>
              <a:rPr lang="pt-PT" dirty="0" smtClean="0"/>
              <a:t>Movimento interno ainda de pouco conhecimento, com sede no sistema </a:t>
            </a:r>
            <a:r>
              <a:rPr lang="pt-PT" dirty="0" err="1" smtClean="0"/>
              <a:t>neuro-sensorial</a:t>
            </a:r>
            <a:r>
              <a:rPr lang="pt-PT" dirty="0" smtClean="0"/>
              <a:t> ( </a:t>
            </a:r>
            <a:r>
              <a:rPr lang="pt-PT" dirty="0" err="1" smtClean="0"/>
              <a:t>cérebro-nervos-sentidos</a:t>
            </a:r>
            <a:r>
              <a:rPr lang="pt-PT" dirty="0" smtClean="0"/>
              <a:t>).Neurociência mapeando as áreas do cérebro responsáveis pelas competências que atribuímos ao pensar.</a:t>
            </a:r>
            <a:endParaRPr lang="pt-P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FALAR e ORALIDADE</a:t>
            </a:r>
            <a:endParaRPr lang="pt-PT" dirty="0"/>
          </a:p>
        </p:txBody>
      </p:sp>
      <p:sp>
        <p:nvSpPr>
          <p:cNvPr id="3" name="Content Placeholder 2"/>
          <p:cNvSpPr>
            <a:spLocks noGrp="1"/>
          </p:cNvSpPr>
          <p:nvPr>
            <p:ph idx="1"/>
          </p:nvPr>
        </p:nvSpPr>
        <p:spPr/>
        <p:txBody>
          <a:bodyPr>
            <a:normAutofit fontScale="85000" lnSpcReduction="20000"/>
          </a:bodyPr>
          <a:lstStyle/>
          <a:p>
            <a:r>
              <a:rPr lang="pt-PT" dirty="0" smtClean="0"/>
              <a:t>ANDAR leva ao FALAR </a:t>
            </a:r>
          </a:p>
          <a:p>
            <a:pPr lvl="1"/>
            <a:r>
              <a:rPr lang="pt-PT" dirty="0" smtClean="0"/>
              <a:t>Som é movimento, são ondas que se propagam colocando a matéria em movimento. O andar estimula os movimentos internos da laringe, das cordas vocais e do sistema como um todo. Inicia-se uma dança fora e dentro, na busca de sentido, como questão de sobrevivência da espécie.</a:t>
            </a:r>
          </a:p>
          <a:p>
            <a:r>
              <a:rPr lang="pt-PT" dirty="0" smtClean="0"/>
              <a:t>FALAR leva ao PENSAR</a:t>
            </a:r>
          </a:p>
          <a:p>
            <a:pPr lvl="1"/>
            <a:r>
              <a:rPr lang="pt-PT" dirty="0" smtClean="0"/>
              <a:t>O som da fala molda estruturas de pensamento, pequenas frases levam à DIREÇÃO, eu quero isto, aquilo, preciso disto... As primeiras frases se colocam como prenúncio de pensamentos. Inicia-se o caminho das descobertas no âmbito da cognição. Surge o EU faço isso, EU quero, EU sou. </a:t>
            </a:r>
            <a:endParaRPr lang="pt-P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Oralidade levou à Literatura Oral</a:t>
            </a:r>
            <a:endParaRPr lang="pt-PT" dirty="0"/>
          </a:p>
        </p:txBody>
      </p:sp>
      <p:sp>
        <p:nvSpPr>
          <p:cNvPr id="3" name="Content Placeholder 2"/>
          <p:cNvSpPr>
            <a:spLocks noGrp="1"/>
          </p:cNvSpPr>
          <p:nvPr>
            <p:ph idx="1"/>
          </p:nvPr>
        </p:nvSpPr>
        <p:spPr/>
        <p:txBody>
          <a:bodyPr>
            <a:normAutofit fontScale="40000" lnSpcReduction="20000"/>
          </a:bodyPr>
          <a:lstStyle/>
          <a:p>
            <a:r>
              <a:rPr lang="pt-PT" dirty="0" smtClean="0"/>
              <a:t>No caminho da evolução da cognição humana muitos </a:t>
            </a:r>
            <a:r>
              <a:rPr lang="pt-PT" dirty="0" err="1" smtClean="0"/>
              <a:t>fenômenos</a:t>
            </a:r>
            <a:r>
              <a:rPr lang="pt-PT" dirty="0" smtClean="0"/>
              <a:t> podem ser observados, estudados e conclusões podemos daí retirar.</a:t>
            </a:r>
          </a:p>
          <a:p>
            <a:r>
              <a:rPr lang="pt-PT" dirty="0" smtClean="0"/>
              <a:t>Estamos esquecendo...</a:t>
            </a:r>
          </a:p>
          <a:p>
            <a:pPr lvl="1"/>
            <a:r>
              <a:rPr lang="pt-PT" dirty="0" smtClean="0"/>
              <a:t>Esquecemos as </a:t>
            </a:r>
            <a:r>
              <a:rPr lang="pt-PT" b="1" dirty="0" smtClean="0"/>
              <a:t>histórias</a:t>
            </a:r>
            <a:r>
              <a:rPr lang="pt-PT" dirty="0" smtClean="0"/>
              <a:t> que ouvimos. De geração em geração histórias foram contadas como forma de educação para o social humano e como entretenimento. Em um momento importante, uma história marcante era trazida como ingrediente para a comemoração, para o banquete. As histórias sendo esquecidas começaram a ser </a:t>
            </a:r>
            <a:r>
              <a:rPr lang="pt-PT" dirty="0" err="1" smtClean="0"/>
              <a:t>registradas</a:t>
            </a:r>
            <a:r>
              <a:rPr lang="pt-PT" dirty="0" smtClean="0"/>
              <a:t> em livros. Surgem os Irmãos </a:t>
            </a:r>
            <a:r>
              <a:rPr lang="pt-PT" dirty="0" err="1" smtClean="0"/>
              <a:t>Grimm</a:t>
            </a:r>
            <a:r>
              <a:rPr lang="pt-PT" dirty="0" smtClean="0"/>
              <a:t>, a literatura oral aparece, o </a:t>
            </a:r>
            <a:r>
              <a:rPr lang="pt-PT" dirty="0" err="1" smtClean="0"/>
              <a:t>registro</a:t>
            </a:r>
            <a:r>
              <a:rPr lang="pt-PT" dirty="0" smtClean="0"/>
              <a:t> de tudo aquilo que vivia na oralidade. A prensa de </a:t>
            </a:r>
            <a:r>
              <a:rPr lang="pt-PT" dirty="0" err="1" smtClean="0"/>
              <a:t>Gutenberg</a:t>
            </a:r>
            <a:r>
              <a:rPr lang="pt-PT" dirty="0" smtClean="0"/>
              <a:t> no </a:t>
            </a:r>
            <a:r>
              <a:rPr lang="pt-PT" dirty="0" err="1" smtClean="0"/>
              <a:t>sec</a:t>
            </a:r>
            <a:r>
              <a:rPr lang="pt-PT" dirty="0" smtClean="0"/>
              <a:t> XVI permite este avanço. Quanto mais </a:t>
            </a:r>
            <a:r>
              <a:rPr lang="pt-PT" dirty="0" err="1" smtClean="0"/>
              <a:t>registro</a:t>
            </a:r>
            <a:r>
              <a:rPr lang="pt-PT" dirty="0" smtClean="0"/>
              <a:t>, menos necessidade tenho de guardar na memória.  PRECISO ESQUECER PARA ESTUDAR AS PARTES, para sair do todo e ir para as partes. Início do desenvolvimento científico.</a:t>
            </a:r>
          </a:p>
          <a:p>
            <a:pPr lvl="1"/>
            <a:r>
              <a:rPr lang="pt-PT" dirty="0" smtClean="0"/>
              <a:t>Esquecendo as </a:t>
            </a:r>
            <a:r>
              <a:rPr lang="pt-PT" b="1" dirty="0" smtClean="0"/>
              <a:t>receitas</a:t>
            </a:r>
            <a:r>
              <a:rPr lang="pt-PT" dirty="0" smtClean="0"/>
              <a:t>, como preparar </a:t>
            </a:r>
            <a:r>
              <a:rPr lang="pt-PT" dirty="0" err="1" smtClean="0"/>
              <a:t>p</a:t>
            </a:r>
            <a:r>
              <a:rPr lang="pt-PT" dirty="0" smtClean="0"/>
              <a:t> alimento. Livros guia para o preparo do alimento. </a:t>
            </a:r>
          </a:p>
          <a:p>
            <a:pPr lvl="1"/>
            <a:r>
              <a:rPr lang="pt-PT" dirty="0" smtClean="0"/>
              <a:t>Esquecendo as </a:t>
            </a:r>
            <a:r>
              <a:rPr lang="pt-PT" b="1" dirty="0" smtClean="0"/>
              <a:t>brincadeiras</a:t>
            </a:r>
            <a:r>
              <a:rPr lang="pt-PT" dirty="0" smtClean="0"/>
              <a:t>.</a:t>
            </a:r>
          </a:p>
          <a:p>
            <a:pPr lvl="1"/>
            <a:r>
              <a:rPr lang="pt-PT" dirty="0" smtClean="0"/>
              <a:t>Esquecendo os </a:t>
            </a:r>
            <a:r>
              <a:rPr lang="pt-PT" b="1" dirty="0" smtClean="0"/>
              <a:t>jogos</a:t>
            </a:r>
            <a:r>
              <a:rPr lang="pt-PT" dirty="0" smtClean="0"/>
              <a:t>. </a:t>
            </a:r>
          </a:p>
          <a:p>
            <a:r>
              <a:rPr lang="pt-PT" dirty="0" smtClean="0"/>
              <a:t>Estamos esquecendo os sinais de nossas culturas particulares (brasileira/francesa/iraniana/haitiana...) para entrarmos numa cultura UNIVERSAL, GLOBAL, HUMANA. Nesta nova cultura precisamos remontar e aplicar o que era “tradicional” , feito por costume e tradição para agora fazer por decisão própria da consciência. Agora TOMO DECISÕES em relação a tudo e assim crio um UNIVERSO que é meu, próprio, a partir do meu conhecimento. Das diversas culturas </a:t>
            </a:r>
            <a:r>
              <a:rPr lang="pt-PT" dirty="0" err="1" smtClean="0"/>
              <a:t>européias</a:t>
            </a:r>
            <a:r>
              <a:rPr lang="pt-PT" dirty="0" smtClean="0"/>
              <a:t> que moldaram o ocidente o que estamos vendo é : UNIÃO EUROPÉIA E INVASÃO EXTERNA levando a uma batalha na conquista deste UNIVERSAL, GLOBAL e essencialmente HUMANO.</a:t>
            </a:r>
          </a:p>
          <a:p>
            <a:r>
              <a:rPr lang="pt-PT" dirty="0" err="1" smtClean="0"/>
              <a:t>Registramos</a:t>
            </a:r>
            <a:r>
              <a:rPr lang="pt-PT" dirty="0" smtClean="0"/>
              <a:t> em livros para não esquecermos.</a:t>
            </a:r>
          </a:p>
          <a:p>
            <a:r>
              <a:rPr lang="pt-PT" dirty="0" smtClean="0"/>
              <a:t>Para trazer o texto à vida preciso conviver com ele e introduzi-lo em minha vida. Depois exercito recolocá-lo no mundo através de um instrumento que é minha oralidade, meu poder de expressão.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dirty="0" smtClean="0"/>
              <a:t>Conto Popular Brasileiro </a:t>
            </a:r>
            <a:br>
              <a:rPr lang="pt-PT" dirty="0" smtClean="0"/>
            </a:br>
            <a:r>
              <a:rPr lang="pt-PT" sz="1800" dirty="0" smtClean="0"/>
              <a:t>por </a:t>
            </a:r>
            <a:r>
              <a:rPr lang="pt-PT" sz="1800" dirty="0" err="1" smtClean="0"/>
              <a:t>Luiz</a:t>
            </a:r>
            <a:r>
              <a:rPr lang="pt-PT" sz="1800" dirty="0" smtClean="0"/>
              <a:t> da Câmara Cascudo</a:t>
            </a:r>
            <a:endParaRPr lang="pt-PT" dirty="0"/>
          </a:p>
        </p:txBody>
      </p:sp>
      <p:sp>
        <p:nvSpPr>
          <p:cNvPr id="3" name="Content Placeholder 2"/>
          <p:cNvSpPr>
            <a:spLocks noGrp="1"/>
          </p:cNvSpPr>
          <p:nvPr>
            <p:ph idx="1"/>
          </p:nvPr>
        </p:nvSpPr>
        <p:spPr>
          <a:xfrm>
            <a:off x="457200" y="2332038"/>
            <a:ext cx="4091055" cy="4307342"/>
          </a:xfrm>
        </p:spPr>
        <p:txBody>
          <a:bodyPr>
            <a:normAutofit fontScale="77500" lnSpcReduction="20000"/>
          </a:bodyPr>
          <a:lstStyle/>
          <a:p>
            <a:r>
              <a:rPr lang="pt-PT" dirty="0" smtClean="0"/>
              <a:t>Contos de Encantamento</a:t>
            </a:r>
          </a:p>
          <a:p>
            <a:r>
              <a:rPr lang="pt-PT" dirty="0" smtClean="0"/>
              <a:t>Contos de Exemplo</a:t>
            </a:r>
          </a:p>
          <a:p>
            <a:r>
              <a:rPr lang="pt-PT" dirty="0" smtClean="0"/>
              <a:t>Contos de Animais</a:t>
            </a:r>
          </a:p>
          <a:p>
            <a:r>
              <a:rPr lang="pt-PT" dirty="0" smtClean="0"/>
              <a:t>Facécias</a:t>
            </a:r>
          </a:p>
          <a:p>
            <a:r>
              <a:rPr lang="pt-PT" dirty="0" smtClean="0"/>
              <a:t>Contos Religiosos</a:t>
            </a:r>
          </a:p>
          <a:p>
            <a:r>
              <a:rPr lang="pt-PT" dirty="0" smtClean="0"/>
              <a:t>Contos Etiológicos</a:t>
            </a:r>
          </a:p>
          <a:p>
            <a:r>
              <a:rPr lang="pt-PT" dirty="0" err="1" smtClean="0"/>
              <a:t>Demônio</a:t>
            </a:r>
            <a:r>
              <a:rPr lang="pt-PT" dirty="0" smtClean="0"/>
              <a:t> Logrado</a:t>
            </a:r>
          </a:p>
          <a:p>
            <a:r>
              <a:rPr lang="pt-PT" dirty="0" smtClean="0"/>
              <a:t>Contos de Adivinhação</a:t>
            </a:r>
          </a:p>
          <a:p>
            <a:r>
              <a:rPr lang="pt-PT" dirty="0" smtClean="0"/>
              <a:t>Natureza Denunciante</a:t>
            </a:r>
          </a:p>
          <a:p>
            <a:r>
              <a:rPr lang="pt-PT" dirty="0" smtClean="0"/>
              <a:t>Contos Acumulativos</a:t>
            </a:r>
          </a:p>
          <a:p>
            <a:r>
              <a:rPr lang="pt-PT" dirty="0" smtClean="0"/>
              <a:t>Ciclo da Morte</a:t>
            </a:r>
          </a:p>
          <a:p>
            <a:endParaRPr lang="pt-PT" dirty="0"/>
          </a:p>
        </p:txBody>
      </p:sp>
      <p:sp>
        <p:nvSpPr>
          <p:cNvPr id="4" name="TextBox 3"/>
          <p:cNvSpPr txBox="1"/>
          <p:nvPr/>
        </p:nvSpPr>
        <p:spPr>
          <a:xfrm>
            <a:off x="5785728" y="2757312"/>
            <a:ext cx="2901072" cy="3693319"/>
          </a:xfrm>
          <a:prstGeom prst="rect">
            <a:avLst/>
          </a:prstGeom>
          <a:noFill/>
        </p:spPr>
        <p:txBody>
          <a:bodyPr wrap="square" rtlCol="0">
            <a:spAutoFit/>
          </a:bodyPr>
          <a:lstStyle/>
          <a:p>
            <a:r>
              <a:rPr lang="pt-PT" dirty="0" smtClean="0"/>
              <a:t>Origem étnica:</a:t>
            </a:r>
          </a:p>
          <a:p>
            <a:pPr>
              <a:buFont typeface="Arial"/>
              <a:buChar char="•"/>
            </a:pPr>
            <a:r>
              <a:rPr lang="pt-PT" dirty="0" err="1" smtClean="0"/>
              <a:t>Européia</a:t>
            </a:r>
            <a:endParaRPr lang="pt-PT" dirty="0" smtClean="0"/>
          </a:p>
          <a:p>
            <a:pPr>
              <a:buFont typeface="Arial"/>
              <a:buChar char="•"/>
            </a:pPr>
            <a:r>
              <a:rPr lang="pt-PT" dirty="0" smtClean="0"/>
              <a:t>Indígena</a:t>
            </a:r>
          </a:p>
          <a:p>
            <a:pPr>
              <a:buFont typeface="Arial"/>
              <a:buChar char="•"/>
            </a:pPr>
            <a:r>
              <a:rPr lang="pt-PT" dirty="0" smtClean="0"/>
              <a:t>Africana e Mestiça</a:t>
            </a:r>
          </a:p>
          <a:p>
            <a:endParaRPr lang="pt-PT" b="1" dirty="0" smtClean="0"/>
          </a:p>
          <a:p>
            <a:r>
              <a:rPr lang="pt-PT" b="1" dirty="0" smtClean="0"/>
              <a:t>Contos são tecidos cujos fios vieram de mil procedências. Cruzam-se, </a:t>
            </a:r>
            <a:r>
              <a:rPr lang="pt-PT" b="1" dirty="0" err="1" smtClean="0"/>
              <a:t>recruzam-se</a:t>
            </a:r>
            <a:r>
              <a:rPr lang="pt-PT" b="1" dirty="0" smtClean="0"/>
              <a:t>, combinam-se, avivados, esmaecidos, ressaltados na trama </a:t>
            </a:r>
            <a:r>
              <a:rPr lang="pt-PT" b="1" dirty="0" err="1" smtClean="0"/>
              <a:t>policolor</a:t>
            </a:r>
            <a:r>
              <a:rPr lang="pt-PT" b="1" dirty="0" smtClean="0"/>
              <a:t> do enredo.</a:t>
            </a:r>
          </a:p>
          <a:p>
            <a:endParaRPr lang="pt-PT" dirty="0" smtClean="0"/>
          </a:p>
          <a:p>
            <a:endParaRPr lang="pt-PT" dirty="0" smtClean="0"/>
          </a:p>
        </p:txBody>
      </p:sp>
      <p:sp>
        <p:nvSpPr>
          <p:cNvPr id="5" name="TextBox 4"/>
          <p:cNvSpPr txBox="1"/>
          <p:nvPr/>
        </p:nvSpPr>
        <p:spPr>
          <a:xfrm>
            <a:off x="457199" y="1417638"/>
            <a:ext cx="8032265" cy="738664"/>
          </a:xfrm>
          <a:prstGeom prst="rect">
            <a:avLst/>
          </a:prstGeom>
          <a:noFill/>
        </p:spPr>
        <p:txBody>
          <a:bodyPr wrap="square" rtlCol="0">
            <a:spAutoFit/>
          </a:bodyPr>
          <a:lstStyle/>
          <a:p>
            <a:r>
              <a:rPr lang="pt-BR" sz="1400" dirty="0" smtClean="0">
                <a:latin typeface="Arial" pitchFamily="-84" charset="0"/>
                <a:ea typeface="Arial" pitchFamily="-84" charset="0"/>
                <a:cs typeface="Arial" pitchFamily="-84" charset="0"/>
              </a:rPr>
              <a:t>Ao longo da história da Humanidade encontramos um conjunto de histórias contadas em diferentes povos e em diferentes épocas, que pode ser agrupado de algumas formas. Câmara Cascudo elaborou a seguinte compilação:</a:t>
            </a:r>
            <a:endParaRPr lang="pt-PT"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8822"/>
            <a:ext cx="8229600" cy="5887341"/>
          </a:xfrm>
        </p:spPr>
        <p:txBody>
          <a:bodyPr>
            <a:normAutofit fontScale="77500" lnSpcReduction="20000"/>
          </a:bodyPr>
          <a:lstStyle/>
          <a:p>
            <a:r>
              <a:rPr lang="pt-PT" dirty="0" smtClean="0"/>
              <a:t>Contos de Encantamento</a:t>
            </a:r>
          </a:p>
          <a:p>
            <a:pPr lvl="2"/>
            <a:r>
              <a:rPr lang="pt-PT" dirty="0" smtClean="0"/>
              <a:t>Fadas, </a:t>
            </a:r>
            <a:r>
              <a:rPr lang="pt-PT" dirty="0" err="1" smtClean="0"/>
              <a:t>Magic</a:t>
            </a:r>
            <a:r>
              <a:rPr lang="pt-PT" dirty="0" smtClean="0"/>
              <a:t>, </a:t>
            </a:r>
            <a:r>
              <a:rPr lang="pt-PT" dirty="0" err="1" smtClean="0"/>
              <a:t>Supernatural</a:t>
            </a:r>
            <a:endParaRPr lang="pt-PT" dirty="0" smtClean="0"/>
          </a:p>
          <a:p>
            <a:pPr lvl="3"/>
            <a:r>
              <a:rPr lang="pt-PT" dirty="0" smtClean="0"/>
              <a:t>Caracteriza-se o elemento sobrenatural, virtudes acima da medida humana e natural. Os auxílios são mágicos e extraterrestres. NOSSO PODER É IMENSURÁVEL E VAI ALÉM DESTE MUNDO.</a:t>
            </a:r>
          </a:p>
          <a:p>
            <a:r>
              <a:rPr lang="pt-PT" dirty="0" smtClean="0"/>
              <a:t>Contos de Exemplo</a:t>
            </a:r>
          </a:p>
          <a:p>
            <a:pPr lvl="2"/>
            <a:r>
              <a:rPr lang="pt-PT" dirty="0" err="1" smtClean="0"/>
              <a:t>OrdinaryFolkTales</a:t>
            </a:r>
            <a:r>
              <a:rPr lang="pt-PT" dirty="0" smtClean="0"/>
              <a:t>, </a:t>
            </a:r>
            <a:r>
              <a:rPr lang="pt-PT" dirty="0" err="1" smtClean="0"/>
              <a:t>FiresideStories</a:t>
            </a:r>
            <a:endParaRPr lang="pt-PT" dirty="0" smtClean="0"/>
          </a:p>
          <a:p>
            <a:pPr lvl="3"/>
            <a:r>
              <a:rPr lang="pt-PT" dirty="0" smtClean="0"/>
              <a:t>Os exemplos ensinam a moral sensível e popular. O elemento destes contos é o conselho, o que deve fazer ou evitar, lembrança de </a:t>
            </a:r>
            <a:r>
              <a:rPr lang="pt-PT" dirty="0" err="1" smtClean="0"/>
              <a:t>atos</a:t>
            </a:r>
            <a:r>
              <a:rPr lang="pt-PT" dirty="0" smtClean="0"/>
              <a:t> de inteligência para a defesa legítima da vida, da honra ou da tranquilidade social. MANUTENÇÃO DA TRANQUILIDADE SOCIAL , MORALIZANTES E RACIONAIS.</a:t>
            </a:r>
          </a:p>
          <a:p>
            <a:r>
              <a:rPr lang="pt-PT" dirty="0" smtClean="0"/>
              <a:t>Contos de Animais</a:t>
            </a:r>
          </a:p>
          <a:p>
            <a:pPr lvl="2"/>
            <a:r>
              <a:rPr lang="pt-PT" dirty="0" smtClean="0"/>
              <a:t>Fábulas</a:t>
            </a:r>
          </a:p>
          <a:p>
            <a:pPr lvl="3"/>
            <a:r>
              <a:rPr lang="pt-PT" dirty="0" smtClean="0"/>
              <a:t>Todas têm a finalidade educacional, expõe documentário da sabedoria arteira, da habilidade invencível com que os entes humildes e fracos devem defender-se dos fortes, arrogantes e dominadores. A impressão “moral”dos contos de animais da África e Brasil difere cruamente dos imperativos cristãos e legais. PROCESSO QUE JUSTIFICA O SUCESSO. A VITÓRIA LEGITIMA TUDO. É UMA INTELIGÊNCIA QUE VIVE NA DIVERSIDADE DAS ESPECIES E QUE É CAPAZ DE SER DESENVOLVIDA NOS SERES HUMANOS. TEMOS TODAS AS ESPECIALIZAÇÕES DO MUNDO ANIMAL VIVENDO EM NÓS E PRONTAS PARA SEREM DESENVOLVIDAS. ESTES CONTOS SÃO UM MAPEAMENTO DESTAS HABILIDADES, ESPERTEZAS, CAPACIDADES E COMPETÊNCIAS QUE PODEMOS DESENVOLVER PARA LIDAR COM OS PROBLEMAS PRÁTICOS DA VIDA.</a:t>
            </a:r>
          </a:p>
          <a:p>
            <a:endParaRPr lang="pt-PT" dirty="0" smtClean="0"/>
          </a:p>
          <a:p>
            <a:endParaRPr lang="pt-P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3956"/>
            <a:ext cx="8229600" cy="6554044"/>
          </a:xfrm>
        </p:spPr>
        <p:txBody>
          <a:bodyPr>
            <a:normAutofit fontScale="62500" lnSpcReduction="20000"/>
          </a:bodyPr>
          <a:lstStyle/>
          <a:p>
            <a:r>
              <a:rPr lang="pt-PT" dirty="0" smtClean="0"/>
              <a:t>Facécias</a:t>
            </a:r>
          </a:p>
          <a:p>
            <a:pPr lvl="2"/>
            <a:r>
              <a:rPr lang="pt-PT" dirty="0" err="1" smtClean="0"/>
              <a:t>Jokes</a:t>
            </a:r>
            <a:r>
              <a:rPr lang="pt-PT" dirty="0" smtClean="0"/>
              <a:t>, anedotas</a:t>
            </a:r>
          </a:p>
          <a:p>
            <a:pPr lvl="3"/>
            <a:r>
              <a:rPr lang="pt-PT" dirty="0" err="1" smtClean="0"/>
              <a:t>Estória</a:t>
            </a:r>
            <a:r>
              <a:rPr lang="pt-PT" dirty="0" smtClean="0"/>
              <a:t> simples, </a:t>
            </a:r>
            <a:r>
              <a:rPr lang="pt-PT" dirty="0" err="1" smtClean="0"/>
              <a:t>cômica</a:t>
            </a:r>
            <a:r>
              <a:rPr lang="pt-PT" dirty="0" smtClean="0"/>
              <a:t> ou não, que revela o espírito </a:t>
            </a:r>
            <a:r>
              <a:rPr lang="pt-PT" dirty="0" err="1" smtClean="0"/>
              <a:t>coletivo</a:t>
            </a:r>
            <a:r>
              <a:rPr lang="pt-PT" dirty="0" smtClean="0"/>
              <a:t> diante de uma ENTIDADE OPRESSORA ou SUPERIOR. Podem ser sátiras.</a:t>
            </a:r>
          </a:p>
          <a:p>
            <a:r>
              <a:rPr lang="pt-PT" dirty="0" smtClean="0"/>
              <a:t>Contos Religiosos</a:t>
            </a:r>
          </a:p>
          <a:p>
            <a:pPr lvl="2"/>
            <a:r>
              <a:rPr lang="pt-PT" dirty="0" smtClean="0"/>
              <a:t>Lendas. Revelam os </a:t>
            </a:r>
            <a:r>
              <a:rPr lang="pt-PT" b="1" dirty="0" smtClean="0"/>
              <a:t>castigos e </a:t>
            </a:r>
            <a:r>
              <a:rPr lang="pt-PT" b="1" dirty="0" err="1" smtClean="0"/>
              <a:t>prêmios</a:t>
            </a:r>
            <a:r>
              <a:rPr lang="pt-PT" dirty="0" smtClean="0"/>
              <a:t>pela mão de Deus ou dos Santos.</a:t>
            </a:r>
          </a:p>
          <a:p>
            <a:r>
              <a:rPr lang="pt-PT" dirty="0" smtClean="0"/>
              <a:t>Contos Etiológicos</a:t>
            </a:r>
          </a:p>
          <a:p>
            <a:pPr lvl="2"/>
            <a:r>
              <a:rPr lang="pt-PT" dirty="0" smtClean="0"/>
              <a:t>Conto criado para explicar um aspecto, </a:t>
            </a:r>
            <a:r>
              <a:rPr lang="pt-PT" dirty="0" err="1" smtClean="0"/>
              <a:t>caráter</a:t>
            </a:r>
            <a:r>
              <a:rPr lang="pt-PT" dirty="0" smtClean="0"/>
              <a:t> de qualquer </a:t>
            </a:r>
            <a:r>
              <a:rPr lang="pt-PT" b="1" dirty="0" smtClean="0"/>
              <a:t>ente natural</a:t>
            </a:r>
            <a:r>
              <a:rPr lang="pt-PT" dirty="0" smtClean="0"/>
              <a:t>. Conto com justificação lógica, imprevista e curiosa que satisfaça o espírito </a:t>
            </a:r>
            <a:r>
              <a:rPr lang="pt-PT" dirty="0" err="1" smtClean="0"/>
              <a:t>coletivo</a:t>
            </a:r>
            <a:r>
              <a:rPr lang="pt-PT" dirty="0" smtClean="0"/>
              <a:t> de uma região.</a:t>
            </a:r>
          </a:p>
          <a:p>
            <a:r>
              <a:rPr lang="pt-PT" dirty="0" err="1" smtClean="0"/>
              <a:t>Demônio</a:t>
            </a:r>
            <a:r>
              <a:rPr lang="pt-PT" dirty="0" smtClean="0"/>
              <a:t> Logrado</a:t>
            </a:r>
          </a:p>
          <a:p>
            <a:pPr lvl="2"/>
            <a:r>
              <a:rPr lang="pt-PT" dirty="0" smtClean="0"/>
              <a:t>Rara ou impossível é uma vitória do </a:t>
            </a:r>
            <a:r>
              <a:rPr lang="pt-PT" dirty="0" err="1" smtClean="0"/>
              <a:t>Demônio</a:t>
            </a:r>
            <a:r>
              <a:rPr lang="pt-PT" dirty="0" smtClean="0"/>
              <a:t>. Aceitando um desafio, topando uma aposta ou firmando contrato, o Diabo é um logrado inevitável.</a:t>
            </a:r>
          </a:p>
          <a:p>
            <a:r>
              <a:rPr lang="pt-PT" dirty="0" smtClean="0"/>
              <a:t>Contos de Adivinhação</a:t>
            </a:r>
          </a:p>
          <a:p>
            <a:pPr lvl="2"/>
            <a:r>
              <a:rPr lang="pt-PT" dirty="0" err="1" smtClean="0"/>
              <a:t>Riddle-tales</a:t>
            </a:r>
            <a:r>
              <a:rPr lang="pt-PT" dirty="0" smtClean="0"/>
              <a:t> . Adivinhação cuja solução dará a vitória ao herói.</a:t>
            </a:r>
          </a:p>
          <a:p>
            <a:r>
              <a:rPr lang="pt-PT" dirty="0" smtClean="0"/>
              <a:t>Natureza Denunciante</a:t>
            </a:r>
          </a:p>
          <a:p>
            <a:pPr lvl="2"/>
            <a:r>
              <a:rPr lang="pt-PT" dirty="0" smtClean="0"/>
              <a:t>A natureza denuncia o crime, os ossos, tronco, ramos, tornados denunciam o crime. Exemplo é a história das orelhas de burro do rei </a:t>
            </a:r>
            <a:r>
              <a:rPr lang="pt-PT" dirty="0" err="1" smtClean="0"/>
              <a:t>Midas</a:t>
            </a:r>
            <a:r>
              <a:rPr lang="pt-PT" dirty="0" smtClean="0"/>
              <a:t>, que só seu barbeiro conhecia e este sem aguentar manter o segredo abriu um buraco no chão e então contou o que vira. Nascendo canas no buraco, estas balançadas ao vento contavam sem parar a confidência: O rei </a:t>
            </a:r>
            <a:r>
              <a:rPr lang="pt-PT" dirty="0" err="1" smtClean="0"/>
              <a:t>Midas</a:t>
            </a:r>
            <a:r>
              <a:rPr lang="pt-PT" dirty="0" smtClean="0"/>
              <a:t> tem orelhas de burro.</a:t>
            </a:r>
          </a:p>
          <a:p>
            <a:r>
              <a:rPr lang="pt-PT" dirty="0" smtClean="0"/>
              <a:t>Contos Acumulativos</a:t>
            </a:r>
          </a:p>
          <a:p>
            <a:pPr lvl="2"/>
            <a:r>
              <a:rPr lang="pt-PT" dirty="0" smtClean="0"/>
              <a:t>Contos de palavras, períodos encadeados, </a:t>
            </a:r>
            <a:r>
              <a:rPr lang="pt-PT" dirty="0" err="1" smtClean="0"/>
              <a:t>ações</a:t>
            </a:r>
            <a:r>
              <a:rPr lang="pt-PT" dirty="0" smtClean="0"/>
              <a:t> ou gestos que se articulam, numa seriação ininterrupta. Histórias sem fim. TRAVA LÍNGUAS, CATCH-TALES, DECLAMADOS RAPIDAMENTE.</a:t>
            </a:r>
          </a:p>
          <a:p>
            <a:r>
              <a:rPr lang="pt-PT" dirty="0" smtClean="0"/>
              <a:t>Ciclo da Morte</a:t>
            </a:r>
          </a:p>
          <a:p>
            <a:pPr lvl="2"/>
            <a:r>
              <a:rPr lang="pt-PT" dirty="0" smtClean="0"/>
              <a:t> A morte é soberana e sempre vencedora, pairando acima de todos e tudo sobre a Terra.</a:t>
            </a:r>
            <a:endParaRPr lang="pt-P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934</TotalTime>
  <Words>4519</Words>
  <Application>Microsoft Office PowerPoint</Application>
  <PresentationFormat>Apresentação na tela (4:3)</PresentationFormat>
  <Paragraphs>291</Paragraphs>
  <Slides>37</Slides>
  <Notes>0</Notes>
  <HiddenSlides>0</HiddenSlides>
  <MMClips>0</MMClips>
  <ScaleCrop>false</ScaleCrop>
  <HeadingPairs>
    <vt:vector size="4" baseType="variant">
      <vt:variant>
        <vt:lpstr>Tema</vt:lpstr>
      </vt:variant>
      <vt:variant>
        <vt:i4>1</vt:i4>
      </vt:variant>
      <vt:variant>
        <vt:lpstr>Títulos de slides</vt:lpstr>
      </vt:variant>
      <vt:variant>
        <vt:i4>37</vt:i4>
      </vt:variant>
    </vt:vector>
  </HeadingPairs>
  <TitlesOfParts>
    <vt:vector size="38" baseType="lpstr">
      <vt:lpstr>Office Theme</vt:lpstr>
      <vt:lpstr>CONTAR E OUVIR HISTÓRIAS Despertar de cultura humanista Fonte da expressão</vt:lpstr>
      <vt:lpstr>Slide 2</vt:lpstr>
      <vt:lpstr>Slide 3</vt:lpstr>
      <vt:lpstr>A Oralidade   3 passos no desenvolvimento da cognição</vt:lpstr>
      <vt:lpstr>FALAR e ORALIDADE</vt:lpstr>
      <vt:lpstr>Oralidade levou à Literatura Oral</vt:lpstr>
      <vt:lpstr>Conto Popular Brasileiro  por Luiz da Câmara Cascudo</vt:lpstr>
      <vt:lpstr>Slide 8</vt:lpstr>
      <vt:lpstr>Slide 9</vt:lpstr>
      <vt:lpstr>Domínios Linguísticos</vt:lpstr>
      <vt:lpstr>Slide 11</vt:lpstr>
      <vt:lpstr>Slide 12</vt:lpstr>
      <vt:lpstr>Slide 13</vt:lpstr>
      <vt:lpstr>4 aspectos da contação de histórias</vt:lpstr>
      <vt:lpstr>Histórias como base para o desenvolvimento da Expressão</vt:lpstr>
      <vt:lpstr>FASES de Desenvolvimento da Contação de Histórias  Apoio ao processo de alfabetização</vt:lpstr>
      <vt:lpstr>A História no 1º ano</vt:lpstr>
      <vt:lpstr>CURRÍCULO ESCOLAR </vt:lpstr>
      <vt:lpstr>Slide 19</vt:lpstr>
      <vt:lpstr>Do 1º ao 4º  ano do fundamental</vt:lpstr>
      <vt:lpstr>Slide 21</vt:lpstr>
      <vt:lpstr>Slide 22</vt:lpstr>
      <vt:lpstr>Slide 23</vt:lpstr>
      <vt:lpstr>Como Contar e Decorar Histórias</vt:lpstr>
      <vt:lpstr>Histórias como canal para  CRIATIVIDADE e PODER DE TRANSFORMAÇÃO</vt:lpstr>
      <vt:lpstr>Slide 26</vt:lpstr>
      <vt:lpstr>Energia Transformativa Transformações na História</vt:lpstr>
      <vt:lpstr>Slide 28</vt:lpstr>
      <vt:lpstr>Slide 29</vt:lpstr>
      <vt:lpstr>DINÂMICA</vt:lpstr>
      <vt:lpstr>4 evangelhos Livro de Imagens</vt:lpstr>
      <vt:lpstr>Video de garoto contando história</vt:lpstr>
      <vt:lpstr>CONSTRUINDO UMA BASE MORAL E AFETIVA PARA A CRIANÇA Mônica Rosales</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Jose da silva</dc:creator>
  <cp:lastModifiedBy>.</cp:lastModifiedBy>
  <cp:revision>8</cp:revision>
  <dcterms:created xsi:type="dcterms:W3CDTF">2015-10-27T18:31:25Z</dcterms:created>
  <dcterms:modified xsi:type="dcterms:W3CDTF">2016-08-24T15:08:49Z</dcterms:modified>
</cp:coreProperties>
</file>