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3"/>
  </p:notesMasterIdLst>
  <p:sldIdLst>
    <p:sldId id="256" r:id="rId2"/>
    <p:sldId id="257" r:id="rId3"/>
    <p:sldId id="258" r:id="rId4"/>
    <p:sldId id="260" r:id="rId5"/>
    <p:sldId id="261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281" r:id="rId14"/>
    <p:sldId id="423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297" r:id="rId23"/>
    <p:sldId id="299" r:id="rId24"/>
    <p:sldId id="301" r:id="rId25"/>
    <p:sldId id="303" r:id="rId26"/>
    <p:sldId id="305" r:id="rId27"/>
    <p:sldId id="307" r:id="rId28"/>
    <p:sldId id="309" r:id="rId29"/>
    <p:sldId id="311" r:id="rId30"/>
    <p:sldId id="317" r:id="rId31"/>
    <p:sldId id="319" r:id="rId32"/>
    <p:sldId id="321" r:id="rId33"/>
    <p:sldId id="323" r:id="rId34"/>
    <p:sldId id="327" r:id="rId35"/>
    <p:sldId id="328" r:id="rId36"/>
    <p:sldId id="330" r:id="rId37"/>
    <p:sldId id="385" r:id="rId38"/>
    <p:sldId id="386" r:id="rId39"/>
    <p:sldId id="332" r:id="rId40"/>
    <p:sldId id="334" r:id="rId41"/>
    <p:sldId id="336" r:id="rId42"/>
    <p:sldId id="338" r:id="rId43"/>
    <p:sldId id="340" r:id="rId44"/>
    <p:sldId id="342" r:id="rId45"/>
    <p:sldId id="344" r:id="rId46"/>
    <p:sldId id="346" r:id="rId47"/>
    <p:sldId id="348" r:id="rId48"/>
    <p:sldId id="350" r:id="rId49"/>
    <p:sldId id="352" r:id="rId50"/>
    <p:sldId id="354" r:id="rId51"/>
    <p:sldId id="356" r:id="rId52"/>
    <p:sldId id="358" r:id="rId53"/>
    <p:sldId id="360" r:id="rId54"/>
    <p:sldId id="362" r:id="rId55"/>
    <p:sldId id="364" r:id="rId56"/>
    <p:sldId id="366" r:id="rId57"/>
    <p:sldId id="368" r:id="rId58"/>
    <p:sldId id="370" r:id="rId59"/>
    <p:sldId id="372" r:id="rId60"/>
    <p:sldId id="374" r:id="rId61"/>
    <p:sldId id="376" r:id="rId62"/>
    <p:sldId id="378" r:id="rId63"/>
    <p:sldId id="387" r:id="rId64"/>
    <p:sldId id="380" r:id="rId65"/>
    <p:sldId id="382" r:id="rId66"/>
    <p:sldId id="388" r:id="rId67"/>
    <p:sldId id="390" r:id="rId68"/>
    <p:sldId id="392" r:id="rId69"/>
    <p:sldId id="394" r:id="rId70"/>
    <p:sldId id="396" r:id="rId71"/>
    <p:sldId id="398" r:id="rId72"/>
    <p:sldId id="400" r:id="rId73"/>
    <p:sldId id="402" r:id="rId74"/>
    <p:sldId id="404" r:id="rId75"/>
    <p:sldId id="406" r:id="rId76"/>
    <p:sldId id="408" r:id="rId77"/>
    <p:sldId id="410" r:id="rId78"/>
    <p:sldId id="412" r:id="rId79"/>
    <p:sldId id="414" r:id="rId80"/>
    <p:sldId id="416" r:id="rId81"/>
    <p:sldId id="418" r:id="rId82"/>
    <p:sldId id="420" r:id="rId83"/>
    <p:sldId id="422" r:id="rId84"/>
    <p:sldId id="424" r:id="rId85"/>
    <p:sldId id="425" r:id="rId86"/>
    <p:sldId id="427" r:id="rId87"/>
    <p:sldId id="429" r:id="rId88"/>
    <p:sldId id="431" r:id="rId89"/>
    <p:sldId id="433" r:id="rId90"/>
    <p:sldId id="435" r:id="rId91"/>
    <p:sldId id="437" r:id="rId92"/>
    <p:sldId id="439" r:id="rId93"/>
    <p:sldId id="441" r:id="rId94"/>
    <p:sldId id="445" r:id="rId95"/>
    <p:sldId id="447" r:id="rId96"/>
    <p:sldId id="449" r:id="rId97"/>
    <p:sldId id="451" r:id="rId98"/>
    <p:sldId id="453" r:id="rId99"/>
    <p:sldId id="455" r:id="rId100"/>
    <p:sldId id="457" r:id="rId101"/>
    <p:sldId id="459" r:id="rId102"/>
    <p:sldId id="461" r:id="rId103"/>
    <p:sldId id="463" r:id="rId104"/>
    <p:sldId id="465" r:id="rId105"/>
    <p:sldId id="467" r:id="rId106"/>
    <p:sldId id="468" r:id="rId107"/>
    <p:sldId id="469" r:id="rId108"/>
    <p:sldId id="471" r:id="rId109"/>
    <p:sldId id="473" r:id="rId110"/>
    <p:sldId id="475" r:id="rId111"/>
    <p:sldId id="477" r:id="rId112"/>
    <p:sldId id="478" r:id="rId113"/>
    <p:sldId id="479" r:id="rId114"/>
    <p:sldId id="480" r:id="rId115"/>
    <p:sldId id="483" r:id="rId116"/>
    <p:sldId id="484" r:id="rId117"/>
    <p:sldId id="485" r:id="rId118"/>
    <p:sldId id="486" r:id="rId119"/>
    <p:sldId id="487" r:id="rId120"/>
    <p:sldId id="488" r:id="rId121"/>
    <p:sldId id="489" r:id="rId122"/>
    <p:sldId id="490" r:id="rId123"/>
    <p:sldId id="498" r:id="rId124"/>
    <p:sldId id="492" r:id="rId125"/>
    <p:sldId id="494" r:id="rId126"/>
    <p:sldId id="482" r:id="rId127"/>
    <p:sldId id="507" r:id="rId128"/>
    <p:sldId id="508" r:id="rId129"/>
    <p:sldId id="509" r:id="rId130"/>
    <p:sldId id="510" r:id="rId131"/>
    <p:sldId id="506" r:id="rId1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55" autoAdjust="0"/>
  </p:normalViewPr>
  <p:slideViewPr>
    <p:cSldViewPr snapToGrid="0" snapToObjects="1">
      <p:cViewPr varScale="1">
        <p:scale>
          <a:sx n="127" d="100"/>
          <a:sy n="127" d="100"/>
        </p:scale>
        <p:origin x="-19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notesMaster" Target="notesMasters/notesMaster1.xml"/><Relationship Id="rId134" Type="http://schemas.openxmlformats.org/officeDocument/2006/relationships/printerSettings" Target="printerSettings/printerSettings1.bin"/><Relationship Id="rId135" Type="http://schemas.openxmlformats.org/officeDocument/2006/relationships/presProps" Target="presProps.xml"/><Relationship Id="rId136" Type="http://schemas.openxmlformats.org/officeDocument/2006/relationships/viewProps" Target="viewProps.xml"/><Relationship Id="rId137" Type="http://schemas.openxmlformats.org/officeDocument/2006/relationships/theme" Target="theme/theme1.xml"/><Relationship Id="rId13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30DCE-DF17-40DB-B0D8-AB625B6223C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C69CF3-640E-4CB2-8680-28CD7AC5AF0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para interpretar o texto</a:t>
          </a:r>
          <a:endParaRPr lang="pt-BR" dirty="0"/>
        </a:p>
      </dgm:t>
    </dgm:pt>
    <dgm:pt modelId="{F287E8C0-BC24-4898-BA3C-D6F962B9C262}" type="parTrans" cxnId="{CB46E9C3-D48D-4A72-B777-784A41CB511C}">
      <dgm:prSet/>
      <dgm:spPr/>
      <dgm:t>
        <a:bodyPr/>
        <a:lstStyle/>
        <a:p>
          <a:endParaRPr lang="pt-BR"/>
        </a:p>
      </dgm:t>
    </dgm:pt>
    <dgm:pt modelId="{39DFCC27-4AEC-448E-810C-DA7B7B9A485C}" type="sibTrans" cxnId="{CB46E9C3-D48D-4A72-B777-784A41CB511C}">
      <dgm:prSet/>
      <dgm:spPr/>
      <dgm:t>
        <a:bodyPr/>
        <a:lstStyle/>
        <a:p>
          <a:endParaRPr lang="pt-BR"/>
        </a:p>
      </dgm:t>
    </dgm:pt>
    <dgm:pt modelId="{F9B9A511-DC28-4C08-9B31-050FCD955F3C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para extrair significado</a:t>
          </a:r>
          <a:endParaRPr lang="pt-BR" dirty="0"/>
        </a:p>
      </dgm:t>
    </dgm:pt>
    <dgm:pt modelId="{04A4DFB3-7751-439F-868E-74A9FF3282CC}" type="parTrans" cxnId="{813799E6-2775-4F91-B128-EBAA64F9100C}">
      <dgm:prSet/>
      <dgm:spPr/>
      <dgm:t>
        <a:bodyPr/>
        <a:lstStyle/>
        <a:p>
          <a:endParaRPr lang="pt-BR"/>
        </a:p>
      </dgm:t>
    </dgm:pt>
    <dgm:pt modelId="{580ACDC5-1CB6-46FD-9805-CD508865BEED}" type="sibTrans" cxnId="{813799E6-2775-4F91-B128-EBAA64F9100C}">
      <dgm:prSet/>
      <dgm:spPr/>
      <dgm:t>
        <a:bodyPr/>
        <a:lstStyle/>
        <a:p>
          <a:endParaRPr lang="pt-BR"/>
        </a:p>
      </dgm:t>
    </dgm:pt>
    <dgm:pt modelId="{BAC267EC-6906-47B0-93F6-A2D4139E8CD2}" type="pres">
      <dgm:prSet presAssocID="{BAE30DCE-DF17-40DB-B0D8-AB625B6223C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BA62C43-2B08-4B7B-A254-8997C8700D76}" type="pres">
      <dgm:prSet presAssocID="{BAE30DCE-DF17-40DB-B0D8-AB625B6223C9}" presName="ribbon" presStyleLbl="node1" presStyleIdx="0" presStyleCnt="1" custScaleY="166667"/>
      <dgm:spPr/>
    </dgm:pt>
    <dgm:pt modelId="{45FF34A5-0931-4868-B38A-22190F941FA9}" type="pres">
      <dgm:prSet presAssocID="{BAE30DCE-DF17-40DB-B0D8-AB625B6223C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65B27-A538-4CEE-A5BE-40356A59F758}" type="pres">
      <dgm:prSet presAssocID="{BAE30DCE-DF17-40DB-B0D8-AB625B6223C9}" presName="rightArrowText" presStyleLbl="node1" presStyleIdx="0" presStyleCnt="1" custLinFactY="18047" custLinFactNeighborX="30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46E9C3-D48D-4A72-B777-784A41CB511C}" srcId="{BAE30DCE-DF17-40DB-B0D8-AB625B6223C9}" destId="{DAC69CF3-640E-4CB2-8680-28CD7AC5AF02}" srcOrd="0" destOrd="0" parTransId="{F287E8C0-BC24-4898-BA3C-D6F962B9C262}" sibTransId="{39DFCC27-4AEC-448E-810C-DA7B7B9A485C}"/>
    <dgm:cxn modelId="{53360013-966E-5F48-A20E-8AF73F74BA5A}" type="presOf" srcId="{BAE30DCE-DF17-40DB-B0D8-AB625B6223C9}" destId="{BAC267EC-6906-47B0-93F6-A2D4139E8CD2}" srcOrd="0" destOrd="0" presId="urn:microsoft.com/office/officeart/2005/8/layout/arrow6"/>
    <dgm:cxn modelId="{739408E5-1836-9A47-A93A-F0C5C6810E5F}" type="presOf" srcId="{DAC69CF3-640E-4CB2-8680-28CD7AC5AF02}" destId="{45FF34A5-0931-4868-B38A-22190F941FA9}" srcOrd="0" destOrd="0" presId="urn:microsoft.com/office/officeart/2005/8/layout/arrow6"/>
    <dgm:cxn modelId="{E9DA6CAE-044D-8B4A-AFD6-73DE4B2BDC69}" type="presOf" srcId="{F9B9A511-DC28-4C08-9B31-050FCD955F3C}" destId="{BE165B27-A538-4CEE-A5BE-40356A59F758}" srcOrd="0" destOrd="0" presId="urn:microsoft.com/office/officeart/2005/8/layout/arrow6"/>
    <dgm:cxn modelId="{813799E6-2775-4F91-B128-EBAA64F9100C}" srcId="{BAE30DCE-DF17-40DB-B0D8-AB625B6223C9}" destId="{F9B9A511-DC28-4C08-9B31-050FCD955F3C}" srcOrd="1" destOrd="0" parTransId="{04A4DFB3-7751-439F-868E-74A9FF3282CC}" sibTransId="{580ACDC5-1CB6-46FD-9805-CD508865BEED}"/>
    <dgm:cxn modelId="{4AE8346F-8EF8-4548-9FA1-50FAB104DD9A}" type="presParOf" srcId="{BAC267EC-6906-47B0-93F6-A2D4139E8CD2}" destId="{EBA62C43-2B08-4B7B-A254-8997C8700D76}" srcOrd="0" destOrd="0" presId="urn:microsoft.com/office/officeart/2005/8/layout/arrow6"/>
    <dgm:cxn modelId="{6B3E21B9-ECAA-114D-8235-0084078E9001}" type="presParOf" srcId="{BAC267EC-6906-47B0-93F6-A2D4139E8CD2}" destId="{45FF34A5-0931-4868-B38A-22190F941FA9}" srcOrd="1" destOrd="0" presId="urn:microsoft.com/office/officeart/2005/8/layout/arrow6"/>
    <dgm:cxn modelId="{C81229E7-592E-1D4D-8CA1-E5196D7BAD95}" type="presParOf" srcId="{BAC267EC-6906-47B0-93F6-A2D4139E8CD2}" destId="{BE165B27-A538-4CEE-A5BE-40356A59F7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12224-4B6A-4594-A257-463CBBAC8C8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87ABC48-313C-43A1-910F-72818D0FCA9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criar</a:t>
          </a:r>
          <a:endParaRPr lang="pt-BR" sz="2400" dirty="0"/>
        </a:p>
      </dgm:t>
    </dgm:pt>
    <dgm:pt modelId="{951EF2B0-99B7-463E-8CAF-C2D2530B9FE5}" type="parTrans" cxnId="{8E606431-C0DB-4071-89C6-03EEC033E4EB}">
      <dgm:prSet/>
      <dgm:spPr/>
      <dgm:t>
        <a:bodyPr/>
        <a:lstStyle/>
        <a:p>
          <a:endParaRPr lang="pt-BR"/>
        </a:p>
      </dgm:t>
    </dgm:pt>
    <dgm:pt modelId="{23968C0E-634B-4FBA-B3E8-22322ADF4494}" type="sibTrans" cxnId="{8E606431-C0DB-4071-89C6-03EEC033E4EB}">
      <dgm:prSet/>
      <dgm:spPr/>
      <dgm:t>
        <a:bodyPr/>
        <a:lstStyle/>
        <a:p>
          <a:endParaRPr lang="pt-BR"/>
        </a:p>
      </dgm:t>
    </dgm:pt>
    <dgm:pt modelId="{9C981380-3CBB-421C-AF6A-FFCD71E71CBE}">
      <dgm:prSet phldrT="[Texto]" custT="1"/>
      <dgm:spPr/>
      <dgm:t>
        <a:bodyPr/>
        <a:lstStyle/>
        <a:p>
          <a:r>
            <a:rPr lang="pt-BR" sz="24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Elabo</a:t>
          </a:r>
          <a:endParaRPr lang="pt-BR" sz="24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r>
            <a:rPr lang="pt-BR" sz="24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rar</a:t>
          </a:r>
          <a:r>
            <a:rPr lang="pt-BR" sz="15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pt-BR" sz="1500" dirty="0"/>
        </a:p>
      </dgm:t>
    </dgm:pt>
    <dgm:pt modelId="{231950B3-267D-42BF-BB09-204775E93802}" type="parTrans" cxnId="{6BA637F6-0D17-4B4F-B88D-1C728B8AFAD4}">
      <dgm:prSet/>
      <dgm:spPr/>
      <dgm:t>
        <a:bodyPr/>
        <a:lstStyle/>
        <a:p>
          <a:endParaRPr lang="pt-BR"/>
        </a:p>
      </dgm:t>
    </dgm:pt>
    <dgm:pt modelId="{B928110E-F65E-4507-B096-AE56B233DCD4}" type="sibTrans" cxnId="{6BA637F6-0D17-4B4F-B88D-1C728B8AFAD4}">
      <dgm:prSet/>
      <dgm:spPr/>
      <dgm:t>
        <a:bodyPr/>
        <a:lstStyle/>
        <a:p>
          <a:endParaRPr lang="pt-BR"/>
        </a:p>
      </dgm:t>
    </dgm:pt>
    <dgm:pt modelId="{A39E7438-AE4B-4104-BA09-A855335D5698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incorporar novos conheci/s</a:t>
          </a:r>
          <a:endParaRPr lang="pt-BR" sz="2000" dirty="0"/>
        </a:p>
      </dgm:t>
    </dgm:pt>
    <dgm:pt modelId="{C29C53E3-7E47-47EF-A605-2873B842FDC5}" type="parTrans" cxnId="{9A82E239-909B-49AD-B4E0-C6DA1D6CA78B}">
      <dgm:prSet/>
      <dgm:spPr/>
      <dgm:t>
        <a:bodyPr/>
        <a:lstStyle/>
        <a:p>
          <a:endParaRPr lang="pt-BR"/>
        </a:p>
      </dgm:t>
    </dgm:pt>
    <dgm:pt modelId="{4A576A5E-F7F7-40AA-9520-18DD10915089}" type="sibTrans" cxnId="{9A82E239-909B-49AD-B4E0-C6DA1D6CA78B}">
      <dgm:prSet/>
      <dgm:spPr/>
      <dgm:t>
        <a:bodyPr/>
        <a:lstStyle/>
        <a:p>
          <a:endParaRPr lang="pt-BR"/>
        </a:p>
      </dgm:t>
    </dgm:pt>
    <dgm:pt modelId="{652709DA-D616-4DF3-A884-8EB6CA32C6E3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modificar</a:t>
          </a:r>
          <a:endParaRPr lang="pt-BR" sz="2400" dirty="0"/>
        </a:p>
      </dgm:t>
    </dgm:pt>
    <dgm:pt modelId="{55A4193B-9F9B-40AF-B9AA-0B863EB6047D}" type="parTrans" cxnId="{52D39FA9-EE08-4B5F-AB99-E6563BCDF098}">
      <dgm:prSet/>
      <dgm:spPr/>
      <dgm:t>
        <a:bodyPr/>
        <a:lstStyle/>
        <a:p>
          <a:endParaRPr lang="pt-BR"/>
        </a:p>
      </dgm:t>
    </dgm:pt>
    <dgm:pt modelId="{38FD0043-7BD0-4DE2-8883-B5A71E07090D}" type="sibTrans" cxnId="{52D39FA9-EE08-4B5F-AB99-E6563BCDF098}">
      <dgm:prSet/>
      <dgm:spPr/>
      <dgm:t>
        <a:bodyPr/>
        <a:lstStyle/>
        <a:p>
          <a:endParaRPr lang="pt-BR"/>
        </a:p>
      </dgm:t>
    </dgm:pt>
    <dgm:pt modelId="{4249CDE9-D5E0-44AB-98B6-99F746F45BAC}">
      <dgm:prSet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em seus esquemas mentais</a:t>
          </a:r>
          <a:endParaRPr lang="pt-BR" sz="2000" dirty="0"/>
        </a:p>
      </dgm:t>
    </dgm:pt>
    <dgm:pt modelId="{E3C2B1A7-E99D-4393-8CDD-DBB4BED64BB6}" type="parTrans" cxnId="{56C4B935-050A-4F80-AA2F-2FA157988C28}">
      <dgm:prSet/>
      <dgm:spPr/>
      <dgm:t>
        <a:bodyPr/>
        <a:lstStyle/>
        <a:p>
          <a:endParaRPr lang="pt-BR"/>
        </a:p>
      </dgm:t>
    </dgm:pt>
    <dgm:pt modelId="{E2BAF27E-2FEB-4143-AFDF-7D90465DDA45}" type="sibTrans" cxnId="{56C4B935-050A-4F80-AA2F-2FA157988C28}">
      <dgm:prSet/>
      <dgm:spPr/>
      <dgm:t>
        <a:bodyPr/>
        <a:lstStyle/>
        <a:p>
          <a:endParaRPr lang="pt-BR"/>
        </a:p>
      </dgm:t>
    </dgm:pt>
    <dgm:pt modelId="{80C1519F-54B8-41E9-93A1-352A8E4A9087}" type="pres">
      <dgm:prSet presAssocID="{02612224-4B6A-4594-A257-463CBBAC8C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ED18F1-A636-4ED6-990B-65073CACB245}" type="pres">
      <dgm:prSet presAssocID="{787ABC48-313C-43A1-910F-72818D0FCA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8085C4-CACB-487B-A114-C13A5C810F82}" type="pres">
      <dgm:prSet presAssocID="{23968C0E-634B-4FBA-B3E8-22322ADF449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DBE1189B-26C7-40B8-92D6-C296A74D5A25}" type="pres">
      <dgm:prSet presAssocID="{23968C0E-634B-4FBA-B3E8-22322ADF449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76EB8C4E-04DE-4050-AFFE-44848ED5ECDF}" type="pres">
      <dgm:prSet presAssocID="{9C981380-3CBB-421C-AF6A-FFCD71E71C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15B11F-54C7-481A-BFC8-1FAE9867A853}" type="pres">
      <dgm:prSet presAssocID="{B928110E-F65E-4507-B096-AE56B233DCD4}" presName="sibTrans" presStyleLbl="sibTrans2D1" presStyleIdx="1" presStyleCnt="5"/>
      <dgm:spPr/>
      <dgm:t>
        <a:bodyPr/>
        <a:lstStyle/>
        <a:p>
          <a:endParaRPr lang="pt-BR"/>
        </a:p>
      </dgm:t>
    </dgm:pt>
    <dgm:pt modelId="{FCDD32A9-19AE-455A-8A8C-E77307750973}" type="pres">
      <dgm:prSet presAssocID="{B928110E-F65E-4507-B096-AE56B233DCD4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EF7FB5F5-7819-448A-A332-420BA4081803}" type="pres">
      <dgm:prSet presAssocID="{A39E7438-AE4B-4104-BA09-A855335D56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C75BC-C455-4035-BF70-1255F794BCBE}" type="pres">
      <dgm:prSet presAssocID="{4A576A5E-F7F7-40AA-9520-18DD10915089}" presName="sibTrans" presStyleLbl="sibTrans2D1" presStyleIdx="2" presStyleCnt="5"/>
      <dgm:spPr/>
      <dgm:t>
        <a:bodyPr/>
        <a:lstStyle/>
        <a:p>
          <a:endParaRPr lang="pt-BR"/>
        </a:p>
      </dgm:t>
    </dgm:pt>
    <dgm:pt modelId="{35536461-6AB4-4682-A98C-C20FE2277C9F}" type="pres">
      <dgm:prSet presAssocID="{4A576A5E-F7F7-40AA-9520-18DD10915089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F553DC2D-69B2-4B1E-9E43-D9E21E08EF4A}" type="pres">
      <dgm:prSet presAssocID="{4249CDE9-D5E0-44AB-98B6-99F746F45B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CE3924-5219-4211-AAF0-1ECAB5063655}" type="pres">
      <dgm:prSet presAssocID="{E2BAF27E-2FEB-4143-AFDF-7D90465DDA45}" presName="sibTrans" presStyleLbl="sibTrans2D1" presStyleIdx="3" presStyleCnt="5"/>
      <dgm:spPr/>
      <dgm:t>
        <a:bodyPr/>
        <a:lstStyle/>
        <a:p>
          <a:endParaRPr lang="pt-BR"/>
        </a:p>
      </dgm:t>
    </dgm:pt>
    <dgm:pt modelId="{B97908F3-F262-495A-AC66-92B9A5F7CB42}" type="pres">
      <dgm:prSet presAssocID="{E2BAF27E-2FEB-4143-AFDF-7D90465DDA45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C0A4666C-87A8-4999-8C5D-2D3BA32F83AA}" type="pres">
      <dgm:prSet presAssocID="{652709DA-D616-4DF3-A884-8EB6CA32C6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7B819F-25F5-419A-B6D3-10B1471B1B88}" type="pres">
      <dgm:prSet presAssocID="{38FD0043-7BD0-4DE2-8883-B5A71E07090D}" presName="sibTrans" presStyleLbl="sibTrans2D1" presStyleIdx="4" presStyleCnt="5"/>
      <dgm:spPr/>
      <dgm:t>
        <a:bodyPr/>
        <a:lstStyle/>
        <a:p>
          <a:endParaRPr lang="pt-BR"/>
        </a:p>
      </dgm:t>
    </dgm:pt>
    <dgm:pt modelId="{2C1E4199-771B-4627-8F29-4376F0C243ED}" type="pres">
      <dgm:prSet presAssocID="{38FD0043-7BD0-4DE2-8883-B5A71E07090D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8E606431-C0DB-4071-89C6-03EEC033E4EB}" srcId="{02612224-4B6A-4594-A257-463CBBAC8C86}" destId="{787ABC48-313C-43A1-910F-72818D0FCA9C}" srcOrd="0" destOrd="0" parTransId="{951EF2B0-99B7-463E-8CAF-C2D2530B9FE5}" sibTransId="{23968C0E-634B-4FBA-B3E8-22322ADF4494}"/>
    <dgm:cxn modelId="{B90C1CC9-D3D8-2C4C-BAE2-13BDAB4AE343}" type="presOf" srcId="{9C981380-3CBB-421C-AF6A-FFCD71E71CBE}" destId="{76EB8C4E-04DE-4050-AFFE-44848ED5ECDF}" srcOrd="0" destOrd="0" presId="urn:microsoft.com/office/officeart/2005/8/layout/cycle2"/>
    <dgm:cxn modelId="{C5AA855E-14EE-8242-9DB8-D5D7CA244531}" type="presOf" srcId="{38FD0043-7BD0-4DE2-8883-B5A71E07090D}" destId="{027B819F-25F5-419A-B6D3-10B1471B1B88}" srcOrd="0" destOrd="0" presId="urn:microsoft.com/office/officeart/2005/8/layout/cycle2"/>
    <dgm:cxn modelId="{718AB477-36B5-C541-AFC5-5A1AF2333076}" type="presOf" srcId="{E2BAF27E-2FEB-4143-AFDF-7D90465DDA45}" destId="{23CE3924-5219-4211-AAF0-1ECAB5063655}" srcOrd="0" destOrd="0" presId="urn:microsoft.com/office/officeart/2005/8/layout/cycle2"/>
    <dgm:cxn modelId="{79DA497C-3FCE-F540-8A75-3F343F1DF638}" type="presOf" srcId="{38FD0043-7BD0-4DE2-8883-B5A71E07090D}" destId="{2C1E4199-771B-4627-8F29-4376F0C243ED}" srcOrd="1" destOrd="0" presId="urn:microsoft.com/office/officeart/2005/8/layout/cycle2"/>
    <dgm:cxn modelId="{D7E2C6BF-939A-9841-BE62-9DD87A6CAE44}" type="presOf" srcId="{652709DA-D616-4DF3-A884-8EB6CA32C6E3}" destId="{C0A4666C-87A8-4999-8C5D-2D3BA32F83AA}" srcOrd="0" destOrd="0" presId="urn:microsoft.com/office/officeart/2005/8/layout/cycle2"/>
    <dgm:cxn modelId="{9A82E239-909B-49AD-B4E0-C6DA1D6CA78B}" srcId="{02612224-4B6A-4594-A257-463CBBAC8C86}" destId="{A39E7438-AE4B-4104-BA09-A855335D5698}" srcOrd="2" destOrd="0" parTransId="{C29C53E3-7E47-47EF-A605-2873B842FDC5}" sibTransId="{4A576A5E-F7F7-40AA-9520-18DD10915089}"/>
    <dgm:cxn modelId="{8F980938-A9AE-8A43-A629-24935DFEBC2F}" type="presOf" srcId="{4A576A5E-F7F7-40AA-9520-18DD10915089}" destId="{0F3C75BC-C455-4035-BF70-1255F794BCBE}" srcOrd="0" destOrd="0" presId="urn:microsoft.com/office/officeart/2005/8/layout/cycle2"/>
    <dgm:cxn modelId="{C420944E-A0F0-254E-865E-CC396ACC4E65}" type="presOf" srcId="{4249CDE9-D5E0-44AB-98B6-99F746F45BAC}" destId="{F553DC2D-69B2-4B1E-9E43-D9E21E08EF4A}" srcOrd="0" destOrd="0" presId="urn:microsoft.com/office/officeart/2005/8/layout/cycle2"/>
    <dgm:cxn modelId="{C89F1C0D-D01F-9C42-90D7-A8F4C121A6E6}" type="presOf" srcId="{E2BAF27E-2FEB-4143-AFDF-7D90465DDA45}" destId="{B97908F3-F262-495A-AC66-92B9A5F7CB42}" srcOrd="1" destOrd="0" presId="urn:microsoft.com/office/officeart/2005/8/layout/cycle2"/>
    <dgm:cxn modelId="{64EAAC3E-8B68-7545-A34A-E107FB179EB4}" type="presOf" srcId="{A39E7438-AE4B-4104-BA09-A855335D5698}" destId="{EF7FB5F5-7819-448A-A332-420BA4081803}" srcOrd="0" destOrd="0" presId="urn:microsoft.com/office/officeart/2005/8/layout/cycle2"/>
    <dgm:cxn modelId="{A55F3176-7089-B74F-B01D-0769BE4E1244}" type="presOf" srcId="{23968C0E-634B-4FBA-B3E8-22322ADF4494}" destId="{A68085C4-CACB-487B-A114-C13A5C810F82}" srcOrd="0" destOrd="0" presId="urn:microsoft.com/office/officeart/2005/8/layout/cycle2"/>
    <dgm:cxn modelId="{3B87B56A-52E3-5344-9B06-D24BF8BE2763}" type="presOf" srcId="{B928110E-F65E-4507-B096-AE56B233DCD4}" destId="{FCDD32A9-19AE-455A-8A8C-E77307750973}" srcOrd="1" destOrd="0" presId="urn:microsoft.com/office/officeart/2005/8/layout/cycle2"/>
    <dgm:cxn modelId="{25451964-42DE-EF47-B3C7-E1D5EBF288AE}" type="presOf" srcId="{4A576A5E-F7F7-40AA-9520-18DD10915089}" destId="{35536461-6AB4-4682-A98C-C20FE2277C9F}" srcOrd="1" destOrd="0" presId="urn:microsoft.com/office/officeart/2005/8/layout/cycle2"/>
    <dgm:cxn modelId="{6BA637F6-0D17-4B4F-B88D-1C728B8AFAD4}" srcId="{02612224-4B6A-4594-A257-463CBBAC8C86}" destId="{9C981380-3CBB-421C-AF6A-FFCD71E71CBE}" srcOrd="1" destOrd="0" parTransId="{231950B3-267D-42BF-BB09-204775E93802}" sibTransId="{B928110E-F65E-4507-B096-AE56B233DCD4}"/>
    <dgm:cxn modelId="{A962718E-4EAA-4448-BD27-4872DC9BC613}" type="presOf" srcId="{787ABC48-313C-43A1-910F-72818D0FCA9C}" destId="{20ED18F1-A636-4ED6-990B-65073CACB245}" srcOrd="0" destOrd="0" presId="urn:microsoft.com/office/officeart/2005/8/layout/cycle2"/>
    <dgm:cxn modelId="{6D786BA5-915C-8B48-9515-D542ED583660}" type="presOf" srcId="{02612224-4B6A-4594-A257-463CBBAC8C86}" destId="{80C1519F-54B8-41E9-93A1-352A8E4A9087}" srcOrd="0" destOrd="0" presId="urn:microsoft.com/office/officeart/2005/8/layout/cycle2"/>
    <dgm:cxn modelId="{BD9A2898-3589-4549-87EE-4CADABB8F23E}" type="presOf" srcId="{B928110E-F65E-4507-B096-AE56B233DCD4}" destId="{6F15B11F-54C7-481A-BFC8-1FAE9867A853}" srcOrd="0" destOrd="0" presId="urn:microsoft.com/office/officeart/2005/8/layout/cycle2"/>
    <dgm:cxn modelId="{56C4B935-050A-4F80-AA2F-2FA157988C28}" srcId="{02612224-4B6A-4594-A257-463CBBAC8C86}" destId="{4249CDE9-D5E0-44AB-98B6-99F746F45BAC}" srcOrd="3" destOrd="0" parTransId="{E3C2B1A7-E99D-4393-8CDD-DBB4BED64BB6}" sibTransId="{E2BAF27E-2FEB-4143-AFDF-7D90465DDA45}"/>
    <dgm:cxn modelId="{0CBC25BA-61E0-6448-B3BC-0FD065E98EEF}" type="presOf" srcId="{23968C0E-634B-4FBA-B3E8-22322ADF4494}" destId="{DBE1189B-26C7-40B8-92D6-C296A74D5A25}" srcOrd="1" destOrd="0" presId="urn:microsoft.com/office/officeart/2005/8/layout/cycle2"/>
    <dgm:cxn modelId="{52D39FA9-EE08-4B5F-AB99-E6563BCDF098}" srcId="{02612224-4B6A-4594-A257-463CBBAC8C86}" destId="{652709DA-D616-4DF3-A884-8EB6CA32C6E3}" srcOrd="4" destOrd="0" parTransId="{55A4193B-9F9B-40AF-B9AA-0B863EB6047D}" sibTransId="{38FD0043-7BD0-4DE2-8883-B5A71E07090D}"/>
    <dgm:cxn modelId="{6CCA3886-0DBB-A847-98BC-6210561360A2}" type="presParOf" srcId="{80C1519F-54B8-41E9-93A1-352A8E4A9087}" destId="{20ED18F1-A636-4ED6-990B-65073CACB245}" srcOrd="0" destOrd="0" presId="urn:microsoft.com/office/officeart/2005/8/layout/cycle2"/>
    <dgm:cxn modelId="{CDCBF1CA-1751-A147-A190-4360D9CA7D13}" type="presParOf" srcId="{80C1519F-54B8-41E9-93A1-352A8E4A9087}" destId="{A68085C4-CACB-487B-A114-C13A5C810F82}" srcOrd="1" destOrd="0" presId="urn:microsoft.com/office/officeart/2005/8/layout/cycle2"/>
    <dgm:cxn modelId="{B5CA43B9-6861-CC46-AB2B-A45A7F5A1E76}" type="presParOf" srcId="{A68085C4-CACB-487B-A114-C13A5C810F82}" destId="{DBE1189B-26C7-40B8-92D6-C296A74D5A25}" srcOrd="0" destOrd="0" presId="urn:microsoft.com/office/officeart/2005/8/layout/cycle2"/>
    <dgm:cxn modelId="{4FA766F1-75D2-E744-8279-EC760B96E149}" type="presParOf" srcId="{80C1519F-54B8-41E9-93A1-352A8E4A9087}" destId="{76EB8C4E-04DE-4050-AFFE-44848ED5ECDF}" srcOrd="2" destOrd="0" presId="urn:microsoft.com/office/officeart/2005/8/layout/cycle2"/>
    <dgm:cxn modelId="{0FF3585A-C10E-C84F-A0CD-ED8028AC07BA}" type="presParOf" srcId="{80C1519F-54B8-41E9-93A1-352A8E4A9087}" destId="{6F15B11F-54C7-481A-BFC8-1FAE9867A853}" srcOrd="3" destOrd="0" presId="urn:microsoft.com/office/officeart/2005/8/layout/cycle2"/>
    <dgm:cxn modelId="{1AAC879B-0ABD-6D4A-BD89-759D47F7DDB0}" type="presParOf" srcId="{6F15B11F-54C7-481A-BFC8-1FAE9867A853}" destId="{FCDD32A9-19AE-455A-8A8C-E77307750973}" srcOrd="0" destOrd="0" presId="urn:microsoft.com/office/officeart/2005/8/layout/cycle2"/>
    <dgm:cxn modelId="{7167B18C-7F4E-0B47-8F3A-FC8ACF91D3C1}" type="presParOf" srcId="{80C1519F-54B8-41E9-93A1-352A8E4A9087}" destId="{EF7FB5F5-7819-448A-A332-420BA4081803}" srcOrd="4" destOrd="0" presId="urn:microsoft.com/office/officeart/2005/8/layout/cycle2"/>
    <dgm:cxn modelId="{189B789C-343C-CE49-8E1C-474E52420760}" type="presParOf" srcId="{80C1519F-54B8-41E9-93A1-352A8E4A9087}" destId="{0F3C75BC-C455-4035-BF70-1255F794BCBE}" srcOrd="5" destOrd="0" presId="urn:microsoft.com/office/officeart/2005/8/layout/cycle2"/>
    <dgm:cxn modelId="{F89BC63A-995B-F24C-9273-F2A8FF7DD343}" type="presParOf" srcId="{0F3C75BC-C455-4035-BF70-1255F794BCBE}" destId="{35536461-6AB4-4682-A98C-C20FE2277C9F}" srcOrd="0" destOrd="0" presId="urn:microsoft.com/office/officeart/2005/8/layout/cycle2"/>
    <dgm:cxn modelId="{615A3909-6136-2842-896D-4EE181E06E95}" type="presParOf" srcId="{80C1519F-54B8-41E9-93A1-352A8E4A9087}" destId="{F553DC2D-69B2-4B1E-9E43-D9E21E08EF4A}" srcOrd="6" destOrd="0" presId="urn:microsoft.com/office/officeart/2005/8/layout/cycle2"/>
    <dgm:cxn modelId="{CF6FC80D-42ED-6448-A966-96165D41DEA0}" type="presParOf" srcId="{80C1519F-54B8-41E9-93A1-352A8E4A9087}" destId="{23CE3924-5219-4211-AAF0-1ECAB5063655}" srcOrd="7" destOrd="0" presId="urn:microsoft.com/office/officeart/2005/8/layout/cycle2"/>
    <dgm:cxn modelId="{467AA007-E8E0-754C-81C5-0E16BBD1146B}" type="presParOf" srcId="{23CE3924-5219-4211-AAF0-1ECAB5063655}" destId="{B97908F3-F262-495A-AC66-92B9A5F7CB42}" srcOrd="0" destOrd="0" presId="urn:microsoft.com/office/officeart/2005/8/layout/cycle2"/>
    <dgm:cxn modelId="{9A01F147-4273-DB48-9398-0D715711146A}" type="presParOf" srcId="{80C1519F-54B8-41E9-93A1-352A8E4A9087}" destId="{C0A4666C-87A8-4999-8C5D-2D3BA32F83AA}" srcOrd="8" destOrd="0" presId="urn:microsoft.com/office/officeart/2005/8/layout/cycle2"/>
    <dgm:cxn modelId="{8DC4A513-B6B5-DA41-8D0E-73F5DEEA0445}" type="presParOf" srcId="{80C1519F-54B8-41E9-93A1-352A8E4A9087}" destId="{027B819F-25F5-419A-B6D3-10B1471B1B88}" srcOrd="9" destOrd="0" presId="urn:microsoft.com/office/officeart/2005/8/layout/cycle2"/>
    <dgm:cxn modelId="{7780FE09-84AA-AB49-AE80-710EB724E56E}" type="presParOf" srcId="{027B819F-25F5-419A-B6D3-10B1471B1B88}" destId="{2C1E4199-771B-4627-8F29-4376F0C243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B61457-B433-43D9-A606-B0F57FD3499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5AEA02-E300-4BD1-844C-87DE3DEFFC89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Decidir</a:t>
          </a:r>
          <a:endParaRPr lang="pt-BR" dirty="0">
            <a:solidFill>
              <a:schemeClr val="tx1"/>
            </a:solidFill>
          </a:endParaRPr>
        </a:p>
      </dgm:t>
    </dgm:pt>
    <dgm:pt modelId="{4736BF0C-4E36-4B15-80DE-9C513EFDBD22}" type="parTrans" cxnId="{535E5A7A-25E1-4BD5-B488-A40078FFDAB0}">
      <dgm:prSet/>
      <dgm:spPr/>
      <dgm:t>
        <a:bodyPr/>
        <a:lstStyle/>
        <a:p>
          <a:endParaRPr lang="pt-BR"/>
        </a:p>
      </dgm:t>
    </dgm:pt>
    <dgm:pt modelId="{3DD44DCA-6093-4F08-A60B-3CC5F83FBDE2}" type="sibTrans" cxnId="{535E5A7A-25E1-4BD5-B488-A40078FFDAB0}">
      <dgm:prSet/>
      <dgm:spPr/>
      <dgm:t>
        <a:bodyPr/>
        <a:lstStyle/>
        <a:p>
          <a:endParaRPr lang="pt-BR"/>
        </a:p>
      </dgm:t>
    </dgm:pt>
    <dgm:pt modelId="{7697DAA5-95AB-44CB-9042-6BF330DCAA5C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Organizar</a:t>
          </a:r>
          <a:endParaRPr lang="pt-BR" dirty="0">
            <a:solidFill>
              <a:schemeClr val="tx1"/>
            </a:solidFill>
          </a:endParaRPr>
        </a:p>
      </dgm:t>
    </dgm:pt>
    <dgm:pt modelId="{80FD56E2-24C2-49EE-B860-9D74E8BD101B}" type="parTrans" cxnId="{1C3CEE20-EF0A-4754-B36F-8BE3C816D7D3}">
      <dgm:prSet/>
      <dgm:spPr/>
      <dgm:t>
        <a:bodyPr/>
        <a:lstStyle/>
        <a:p>
          <a:endParaRPr lang="pt-BR"/>
        </a:p>
      </dgm:t>
    </dgm:pt>
    <dgm:pt modelId="{2338B212-EFA4-4B1A-9A82-E8312A85D1A5}" type="sibTrans" cxnId="{1C3CEE20-EF0A-4754-B36F-8BE3C816D7D3}">
      <dgm:prSet/>
      <dgm:spPr/>
      <dgm:t>
        <a:bodyPr/>
        <a:lstStyle/>
        <a:p>
          <a:endParaRPr lang="pt-BR"/>
        </a:p>
      </dgm:t>
    </dgm:pt>
    <dgm:pt modelId="{75336857-7EB8-4503-86A6-C6554C343B44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Colaborar</a:t>
          </a:r>
          <a:endParaRPr lang="pt-BR" dirty="0">
            <a:solidFill>
              <a:schemeClr val="tx1"/>
            </a:solidFill>
          </a:endParaRPr>
        </a:p>
      </dgm:t>
    </dgm:pt>
    <dgm:pt modelId="{33912B6F-FBD3-4F9C-9F04-2019CE7B27E1}" type="parTrans" cxnId="{9ABA216B-1C86-455B-A580-38C70CA8C858}">
      <dgm:prSet/>
      <dgm:spPr/>
      <dgm:t>
        <a:bodyPr/>
        <a:lstStyle/>
        <a:p>
          <a:endParaRPr lang="pt-BR"/>
        </a:p>
      </dgm:t>
    </dgm:pt>
    <dgm:pt modelId="{43B13BF4-5B65-4D97-AECB-0642E450BE31}" type="sibTrans" cxnId="{9ABA216B-1C86-455B-A580-38C70CA8C858}">
      <dgm:prSet/>
      <dgm:spPr/>
      <dgm:t>
        <a:bodyPr/>
        <a:lstStyle/>
        <a:p>
          <a:endParaRPr lang="pt-BR"/>
        </a:p>
      </dgm:t>
    </dgm:pt>
    <dgm:pt modelId="{FAF97B74-7B17-4531-8630-0FC1B2F2E35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Para que o aluno tenha êxito</a:t>
          </a:r>
          <a:endParaRPr lang="pt-BR" dirty="0">
            <a:solidFill>
              <a:schemeClr val="tx1"/>
            </a:solidFill>
          </a:endParaRPr>
        </a:p>
      </dgm:t>
    </dgm:pt>
    <dgm:pt modelId="{C9535143-9811-4E17-838F-56D716515EBF}" type="parTrans" cxnId="{2E97EEAE-8255-46F0-B674-425C3930A582}">
      <dgm:prSet/>
      <dgm:spPr/>
      <dgm:t>
        <a:bodyPr/>
        <a:lstStyle/>
        <a:p>
          <a:endParaRPr lang="pt-BR"/>
        </a:p>
      </dgm:t>
    </dgm:pt>
    <dgm:pt modelId="{A8526AB7-0024-43B0-91BC-5B636AB124A0}" type="sibTrans" cxnId="{2E97EEAE-8255-46F0-B674-425C3930A582}">
      <dgm:prSet/>
      <dgm:spPr/>
      <dgm:t>
        <a:bodyPr/>
        <a:lstStyle/>
        <a:p>
          <a:endParaRPr lang="pt-BR"/>
        </a:p>
      </dgm:t>
    </dgm:pt>
    <dgm:pt modelId="{9D60648E-899C-4E6D-95C5-1B5D61D0EB3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Para que o aluno realize </a:t>
          </a:r>
          <a:endParaRPr lang="pt-BR" dirty="0">
            <a:solidFill>
              <a:schemeClr val="tx1"/>
            </a:solidFill>
          </a:endParaRPr>
        </a:p>
      </dgm:t>
    </dgm:pt>
    <dgm:pt modelId="{FE242816-0CE6-4951-BA67-5DBF5F2A3CA4}" type="parTrans" cxnId="{E4E841EC-EDB0-4E95-8FF8-470E32061964}">
      <dgm:prSet/>
      <dgm:spPr/>
      <dgm:t>
        <a:bodyPr/>
        <a:lstStyle/>
        <a:p>
          <a:endParaRPr lang="pt-BR"/>
        </a:p>
      </dgm:t>
    </dgm:pt>
    <dgm:pt modelId="{332CED2C-C0C1-46C4-85EA-0551727C10CC}" type="sibTrans" cxnId="{E4E841EC-EDB0-4E95-8FF8-470E32061964}">
      <dgm:prSet/>
      <dgm:spPr/>
      <dgm:t>
        <a:bodyPr/>
        <a:lstStyle/>
        <a:p>
          <a:endParaRPr lang="pt-BR"/>
        </a:p>
      </dgm:t>
    </dgm:pt>
    <dgm:pt modelId="{66362237-F82B-4D3A-AC98-17C14F926A46}" type="pres">
      <dgm:prSet presAssocID="{4DB61457-B433-43D9-A606-B0F57FD349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962B5-C818-4AB9-8F26-0DA78D46ECC9}" type="pres">
      <dgm:prSet presAssocID="{495AEA02-E300-4BD1-844C-87DE3DEFFC89}" presName="node" presStyleLbl="node1" presStyleIdx="0" presStyleCnt="5" custRadScaleRad="92590" custRadScaleInc="85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21772B-0221-4E09-8AEE-69CA5EDDEE45}" type="pres">
      <dgm:prSet presAssocID="{3DD44DCA-6093-4F08-A60B-3CC5F83FBDE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A3D41B-8787-477B-965C-2A6DB1D7B0C8}" type="pres">
      <dgm:prSet presAssocID="{3DD44DCA-6093-4F08-A60B-3CC5F83FBDE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C380894-92F4-453D-A56C-C30CA96A4E80}" type="pres">
      <dgm:prSet presAssocID="{7697DAA5-95AB-44CB-9042-6BF330DCAA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04CF0-952A-45C2-A377-51F96D8AE54D}" type="pres">
      <dgm:prSet presAssocID="{2338B212-EFA4-4B1A-9A82-E8312A85D1A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920A4D1-176E-44EC-A286-22D97DCAA8AB}" type="pres">
      <dgm:prSet presAssocID="{2338B212-EFA4-4B1A-9A82-E8312A85D1A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A255ED8-0FD6-40C4-8CE2-6C9CE6D2A5C5}" type="pres">
      <dgm:prSet presAssocID="{75336857-7EB8-4503-86A6-C6554C343B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BD12F-3CDE-4FB6-8C42-0CC1B84B77E9}" type="pres">
      <dgm:prSet presAssocID="{43B13BF4-5B65-4D97-AECB-0642E450BE3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06135BE-41FE-42B6-AF08-73F8DC42CDA4}" type="pres">
      <dgm:prSet presAssocID="{43B13BF4-5B65-4D97-AECB-0642E450BE3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FDDBFC3-ED21-455D-9DDA-9D7098F42BEC}" type="pres">
      <dgm:prSet presAssocID="{FAF97B74-7B17-4531-8630-0FC1B2F2E3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B5AB9-A75F-419B-A592-A5CFB609D6DC}" type="pres">
      <dgm:prSet presAssocID="{A8526AB7-0024-43B0-91BC-5B636AB124A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37E578F-9D1B-4B40-BC4F-0EEF1F9FBA8B}" type="pres">
      <dgm:prSet presAssocID="{A8526AB7-0024-43B0-91BC-5B636AB124A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883D2D7-EBB1-4263-8C59-7A25390AE7E3}" type="pres">
      <dgm:prSet presAssocID="{9D60648E-899C-4E6D-95C5-1B5D61D0EB3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D01A0F-CA8D-47C2-8748-8FCAD5FC5F82}" type="pres">
      <dgm:prSet presAssocID="{332CED2C-C0C1-46C4-85EA-0551727C10C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C394158-2704-466C-9CCE-E2A94D3D9642}" type="pres">
      <dgm:prSet presAssocID="{332CED2C-C0C1-46C4-85EA-0551727C10C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A77BFEE-4121-7641-9B77-BB89115CF273}" type="presOf" srcId="{332CED2C-C0C1-46C4-85EA-0551727C10CC}" destId="{BC394158-2704-466C-9CCE-E2A94D3D9642}" srcOrd="1" destOrd="0" presId="urn:microsoft.com/office/officeart/2005/8/layout/cycle2"/>
    <dgm:cxn modelId="{1C3CEE20-EF0A-4754-B36F-8BE3C816D7D3}" srcId="{4DB61457-B433-43D9-A606-B0F57FD3499B}" destId="{7697DAA5-95AB-44CB-9042-6BF330DCAA5C}" srcOrd="1" destOrd="0" parTransId="{80FD56E2-24C2-49EE-B860-9D74E8BD101B}" sibTransId="{2338B212-EFA4-4B1A-9A82-E8312A85D1A5}"/>
    <dgm:cxn modelId="{F743FA14-ECBE-DD45-B9A5-4C3EF1C80808}" type="presOf" srcId="{A8526AB7-0024-43B0-91BC-5B636AB124A0}" destId="{265B5AB9-A75F-419B-A592-A5CFB609D6DC}" srcOrd="0" destOrd="0" presId="urn:microsoft.com/office/officeart/2005/8/layout/cycle2"/>
    <dgm:cxn modelId="{81F9C5DD-91F8-9944-96CC-EB928CFF8787}" type="presOf" srcId="{3DD44DCA-6093-4F08-A60B-3CC5F83FBDE2}" destId="{9A21772B-0221-4E09-8AEE-69CA5EDDEE45}" srcOrd="0" destOrd="0" presId="urn:microsoft.com/office/officeart/2005/8/layout/cycle2"/>
    <dgm:cxn modelId="{DC691841-6209-144F-91A5-F24F2750D73F}" type="presOf" srcId="{9D60648E-899C-4E6D-95C5-1B5D61D0EB31}" destId="{3883D2D7-EBB1-4263-8C59-7A25390AE7E3}" srcOrd="0" destOrd="0" presId="urn:microsoft.com/office/officeart/2005/8/layout/cycle2"/>
    <dgm:cxn modelId="{D0309466-56B2-8141-AD7F-5C32FA16AAD1}" type="presOf" srcId="{FAF97B74-7B17-4531-8630-0FC1B2F2E351}" destId="{5FDDBFC3-ED21-455D-9DDA-9D7098F42BEC}" srcOrd="0" destOrd="0" presId="urn:microsoft.com/office/officeart/2005/8/layout/cycle2"/>
    <dgm:cxn modelId="{26E8485A-F5C1-044C-B8E4-D6D09069FB72}" type="presOf" srcId="{2338B212-EFA4-4B1A-9A82-E8312A85D1A5}" destId="{DE104CF0-952A-45C2-A377-51F96D8AE54D}" srcOrd="0" destOrd="0" presId="urn:microsoft.com/office/officeart/2005/8/layout/cycle2"/>
    <dgm:cxn modelId="{A118A851-F663-2B4F-AAEF-E92B0A885CC3}" type="presOf" srcId="{7697DAA5-95AB-44CB-9042-6BF330DCAA5C}" destId="{6C380894-92F4-453D-A56C-C30CA96A4E80}" srcOrd="0" destOrd="0" presId="urn:microsoft.com/office/officeart/2005/8/layout/cycle2"/>
    <dgm:cxn modelId="{B1C19A97-64ED-7A46-9E4D-660D6FB73B1B}" type="presOf" srcId="{332CED2C-C0C1-46C4-85EA-0551727C10CC}" destId="{CFD01A0F-CA8D-47C2-8748-8FCAD5FC5F82}" srcOrd="0" destOrd="0" presId="urn:microsoft.com/office/officeart/2005/8/layout/cycle2"/>
    <dgm:cxn modelId="{2E97EEAE-8255-46F0-B674-425C3930A582}" srcId="{4DB61457-B433-43D9-A606-B0F57FD3499B}" destId="{FAF97B74-7B17-4531-8630-0FC1B2F2E351}" srcOrd="3" destOrd="0" parTransId="{C9535143-9811-4E17-838F-56D716515EBF}" sibTransId="{A8526AB7-0024-43B0-91BC-5B636AB124A0}"/>
    <dgm:cxn modelId="{AC4DFFB6-8F84-414B-9AA8-199DA9DAC7A1}" type="presOf" srcId="{495AEA02-E300-4BD1-844C-87DE3DEFFC89}" destId="{88B962B5-C818-4AB9-8F26-0DA78D46ECC9}" srcOrd="0" destOrd="0" presId="urn:microsoft.com/office/officeart/2005/8/layout/cycle2"/>
    <dgm:cxn modelId="{68E1B6BF-5DB5-E14A-9078-DABB83DE5A32}" type="presOf" srcId="{43B13BF4-5B65-4D97-AECB-0642E450BE31}" destId="{8E8BD12F-3CDE-4FB6-8C42-0CC1B84B77E9}" srcOrd="0" destOrd="0" presId="urn:microsoft.com/office/officeart/2005/8/layout/cycle2"/>
    <dgm:cxn modelId="{9ABA216B-1C86-455B-A580-38C70CA8C858}" srcId="{4DB61457-B433-43D9-A606-B0F57FD3499B}" destId="{75336857-7EB8-4503-86A6-C6554C343B44}" srcOrd="2" destOrd="0" parTransId="{33912B6F-FBD3-4F9C-9F04-2019CE7B27E1}" sibTransId="{43B13BF4-5B65-4D97-AECB-0642E450BE31}"/>
    <dgm:cxn modelId="{E4E841EC-EDB0-4E95-8FF8-470E32061964}" srcId="{4DB61457-B433-43D9-A606-B0F57FD3499B}" destId="{9D60648E-899C-4E6D-95C5-1B5D61D0EB31}" srcOrd="4" destOrd="0" parTransId="{FE242816-0CE6-4951-BA67-5DBF5F2A3CA4}" sibTransId="{332CED2C-C0C1-46C4-85EA-0551727C10CC}"/>
    <dgm:cxn modelId="{D6189A96-07C8-EC4B-97FE-021B0C963205}" type="presOf" srcId="{2338B212-EFA4-4B1A-9A82-E8312A85D1A5}" destId="{3920A4D1-176E-44EC-A286-22D97DCAA8AB}" srcOrd="1" destOrd="0" presId="urn:microsoft.com/office/officeart/2005/8/layout/cycle2"/>
    <dgm:cxn modelId="{DD052382-B05B-8042-9DB6-99E9D802CD07}" type="presOf" srcId="{43B13BF4-5B65-4D97-AECB-0642E450BE31}" destId="{D06135BE-41FE-42B6-AF08-73F8DC42CDA4}" srcOrd="1" destOrd="0" presId="urn:microsoft.com/office/officeart/2005/8/layout/cycle2"/>
    <dgm:cxn modelId="{DC873CAA-5D90-AA41-980F-D77D1013D1F4}" type="presOf" srcId="{3DD44DCA-6093-4F08-A60B-3CC5F83FBDE2}" destId="{61A3D41B-8787-477B-965C-2A6DB1D7B0C8}" srcOrd="1" destOrd="0" presId="urn:microsoft.com/office/officeart/2005/8/layout/cycle2"/>
    <dgm:cxn modelId="{5FC5DBE6-F29A-6542-B1FC-2582105E97A8}" type="presOf" srcId="{75336857-7EB8-4503-86A6-C6554C343B44}" destId="{4A255ED8-0FD6-40C4-8CE2-6C9CE6D2A5C5}" srcOrd="0" destOrd="0" presId="urn:microsoft.com/office/officeart/2005/8/layout/cycle2"/>
    <dgm:cxn modelId="{1D607A2C-D638-F842-8316-FEDFA8485535}" type="presOf" srcId="{A8526AB7-0024-43B0-91BC-5B636AB124A0}" destId="{837E578F-9D1B-4B40-BC4F-0EEF1F9FBA8B}" srcOrd="1" destOrd="0" presId="urn:microsoft.com/office/officeart/2005/8/layout/cycle2"/>
    <dgm:cxn modelId="{535E5A7A-25E1-4BD5-B488-A40078FFDAB0}" srcId="{4DB61457-B433-43D9-A606-B0F57FD3499B}" destId="{495AEA02-E300-4BD1-844C-87DE3DEFFC89}" srcOrd="0" destOrd="0" parTransId="{4736BF0C-4E36-4B15-80DE-9C513EFDBD22}" sibTransId="{3DD44DCA-6093-4F08-A60B-3CC5F83FBDE2}"/>
    <dgm:cxn modelId="{0432E31B-CF0B-B64D-8584-25F658AB93C2}" type="presOf" srcId="{4DB61457-B433-43D9-A606-B0F57FD3499B}" destId="{66362237-F82B-4D3A-AC98-17C14F926A46}" srcOrd="0" destOrd="0" presId="urn:microsoft.com/office/officeart/2005/8/layout/cycle2"/>
    <dgm:cxn modelId="{75472C89-3A4C-D942-9DC7-4C73BE121387}" type="presParOf" srcId="{66362237-F82B-4D3A-AC98-17C14F926A46}" destId="{88B962B5-C818-4AB9-8F26-0DA78D46ECC9}" srcOrd="0" destOrd="0" presId="urn:microsoft.com/office/officeart/2005/8/layout/cycle2"/>
    <dgm:cxn modelId="{6061C95C-584D-CD44-9176-19E28B3FF2F3}" type="presParOf" srcId="{66362237-F82B-4D3A-AC98-17C14F926A46}" destId="{9A21772B-0221-4E09-8AEE-69CA5EDDEE45}" srcOrd="1" destOrd="0" presId="urn:microsoft.com/office/officeart/2005/8/layout/cycle2"/>
    <dgm:cxn modelId="{7D62C1FD-9E08-BE48-9CE6-2DD1650AE80A}" type="presParOf" srcId="{9A21772B-0221-4E09-8AEE-69CA5EDDEE45}" destId="{61A3D41B-8787-477B-965C-2A6DB1D7B0C8}" srcOrd="0" destOrd="0" presId="urn:microsoft.com/office/officeart/2005/8/layout/cycle2"/>
    <dgm:cxn modelId="{47307DE2-E0CD-EB4D-8F3A-62EFD701CE54}" type="presParOf" srcId="{66362237-F82B-4D3A-AC98-17C14F926A46}" destId="{6C380894-92F4-453D-A56C-C30CA96A4E80}" srcOrd="2" destOrd="0" presId="urn:microsoft.com/office/officeart/2005/8/layout/cycle2"/>
    <dgm:cxn modelId="{3FB41E83-F0BB-754C-939E-D5E327466662}" type="presParOf" srcId="{66362237-F82B-4D3A-AC98-17C14F926A46}" destId="{DE104CF0-952A-45C2-A377-51F96D8AE54D}" srcOrd="3" destOrd="0" presId="urn:microsoft.com/office/officeart/2005/8/layout/cycle2"/>
    <dgm:cxn modelId="{B11FE356-E197-8447-856C-5BC60BBCB3A8}" type="presParOf" srcId="{DE104CF0-952A-45C2-A377-51F96D8AE54D}" destId="{3920A4D1-176E-44EC-A286-22D97DCAA8AB}" srcOrd="0" destOrd="0" presId="urn:microsoft.com/office/officeart/2005/8/layout/cycle2"/>
    <dgm:cxn modelId="{2E83300E-A512-AF48-82FE-14E2BA332D2F}" type="presParOf" srcId="{66362237-F82B-4D3A-AC98-17C14F926A46}" destId="{4A255ED8-0FD6-40C4-8CE2-6C9CE6D2A5C5}" srcOrd="4" destOrd="0" presId="urn:microsoft.com/office/officeart/2005/8/layout/cycle2"/>
    <dgm:cxn modelId="{66074403-1459-6445-A057-BD3896A20127}" type="presParOf" srcId="{66362237-F82B-4D3A-AC98-17C14F926A46}" destId="{8E8BD12F-3CDE-4FB6-8C42-0CC1B84B77E9}" srcOrd="5" destOrd="0" presId="urn:microsoft.com/office/officeart/2005/8/layout/cycle2"/>
    <dgm:cxn modelId="{6C4C2F47-F96C-F340-AB07-09AE5D5FA851}" type="presParOf" srcId="{8E8BD12F-3CDE-4FB6-8C42-0CC1B84B77E9}" destId="{D06135BE-41FE-42B6-AF08-73F8DC42CDA4}" srcOrd="0" destOrd="0" presId="urn:microsoft.com/office/officeart/2005/8/layout/cycle2"/>
    <dgm:cxn modelId="{DDFCE668-3C98-3448-AFBA-D4A494000E1B}" type="presParOf" srcId="{66362237-F82B-4D3A-AC98-17C14F926A46}" destId="{5FDDBFC3-ED21-455D-9DDA-9D7098F42BEC}" srcOrd="6" destOrd="0" presId="urn:microsoft.com/office/officeart/2005/8/layout/cycle2"/>
    <dgm:cxn modelId="{99C75567-6ECE-324B-9EEC-00EEC338EDF6}" type="presParOf" srcId="{66362237-F82B-4D3A-AC98-17C14F926A46}" destId="{265B5AB9-A75F-419B-A592-A5CFB609D6DC}" srcOrd="7" destOrd="0" presId="urn:microsoft.com/office/officeart/2005/8/layout/cycle2"/>
    <dgm:cxn modelId="{E45D7D8A-99AC-DF4E-BAC9-23D1509E32BC}" type="presParOf" srcId="{265B5AB9-A75F-419B-A592-A5CFB609D6DC}" destId="{837E578F-9D1B-4B40-BC4F-0EEF1F9FBA8B}" srcOrd="0" destOrd="0" presId="urn:microsoft.com/office/officeart/2005/8/layout/cycle2"/>
    <dgm:cxn modelId="{A1E49801-BEFD-E144-8260-79AEF2E133F7}" type="presParOf" srcId="{66362237-F82B-4D3A-AC98-17C14F926A46}" destId="{3883D2D7-EBB1-4263-8C59-7A25390AE7E3}" srcOrd="8" destOrd="0" presId="urn:microsoft.com/office/officeart/2005/8/layout/cycle2"/>
    <dgm:cxn modelId="{7DF54E91-FF4E-9645-8E21-D008CC81297A}" type="presParOf" srcId="{66362237-F82B-4D3A-AC98-17C14F926A46}" destId="{CFD01A0F-CA8D-47C2-8748-8FCAD5FC5F82}" srcOrd="9" destOrd="0" presId="urn:microsoft.com/office/officeart/2005/8/layout/cycle2"/>
    <dgm:cxn modelId="{CAB4A054-F9AC-8A48-AFF1-B3ADB9BF8359}" type="presParOf" srcId="{CFD01A0F-CA8D-47C2-8748-8FCAD5FC5F82}" destId="{BC394158-2704-466C-9CCE-E2A94D3D96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4D33EA-B068-4A7D-BE04-DB01F60E0C1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3B6379-0A96-475F-8646-E689C5DA1A52}">
      <dgm:prSet phldrT="[Texto]"/>
      <dgm:spPr/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Cooperativa</a:t>
          </a:r>
          <a:endParaRPr lang="pt-BR" dirty="0">
            <a:solidFill>
              <a:srgbClr val="C00000"/>
            </a:solidFill>
          </a:endParaRPr>
        </a:p>
      </dgm:t>
    </dgm:pt>
    <dgm:pt modelId="{99CA5C83-FC78-4713-9B6F-51B85B01EE80}" type="parTrans" cxnId="{B6740F5F-ED85-40FC-9640-3898D7A632DC}">
      <dgm:prSet/>
      <dgm:spPr/>
      <dgm:t>
        <a:bodyPr/>
        <a:lstStyle/>
        <a:p>
          <a:endParaRPr lang="pt-BR"/>
        </a:p>
      </dgm:t>
    </dgm:pt>
    <dgm:pt modelId="{9380E5D9-92D7-447B-B6D5-ABFAECA33D7B}" type="sibTrans" cxnId="{B6740F5F-ED85-40FC-9640-3898D7A632DC}">
      <dgm:prSet/>
      <dgm:spPr/>
      <dgm:t>
        <a:bodyPr/>
        <a:lstStyle/>
        <a:p>
          <a:endParaRPr lang="pt-BR"/>
        </a:p>
      </dgm:t>
    </dgm:pt>
    <dgm:pt modelId="{52F17013-15E7-4610-9F74-BA034580972C}">
      <dgm:prSet phldrT="[Texto]"/>
      <dgm:spPr/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Individualista</a:t>
          </a:r>
          <a:endParaRPr lang="pt-BR" dirty="0">
            <a:solidFill>
              <a:srgbClr val="C00000"/>
            </a:solidFill>
          </a:endParaRPr>
        </a:p>
      </dgm:t>
    </dgm:pt>
    <dgm:pt modelId="{5CD39C7A-7BDA-437F-BBEC-4DD7C431BC40}" type="parTrans" cxnId="{617603AF-E977-4602-AFAD-8EFD8B9DE575}">
      <dgm:prSet/>
      <dgm:spPr/>
      <dgm:t>
        <a:bodyPr/>
        <a:lstStyle/>
        <a:p>
          <a:endParaRPr lang="pt-BR"/>
        </a:p>
      </dgm:t>
    </dgm:pt>
    <dgm:pt modelId="{AE8788B5-1AB6-48CB-8ACB-EA69E14A43F5}" type="sibTrans" cxnId="{617603AF-E977-4602-AFAD-8EFD8B9DE575}">
      <dgm:prSet/>
      <dgm:spPr/>
      <dgm:t>
        <a:bodyPr/>
        <a:lstStyle/>
        <a:p>
          <a:endParaRPr lang="pt-BR"/>
        </a:p>
      </dgm:t>
    </dgm:pt>
    <dgm:pt modelId="{73956C4E-D8A6-4726-8E53-CBBAB1197DE6}">
      <dgm:prSet phldrT="[Texto]"/>
      <dgm:spPr/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Competitiva</a:t>
          </a:r>
          <a:endParaRPr lang="pt-BR" dirty="0">
            <a:solidFill>
              <a:srgbClr val="C00000"/>
            </a:solidFill>
          </a:endParaRPr>
        </a:p>
      </dgm:t>
    </dgm:pt>
    <dgm:pt modelId="{A9304688-47CE-44A5-A5D2-32266CA88E08}" type="parTrans" cxnId="{188F71DF-97A5-40B7-B81F-AC65A31D0CAF}">
      <dgm:prSet/>
      <dgm:spPr/>
      <dgm:t>
        <a:bodyPr/>
        <a:lstStyle/>
        <a:p>
          <a:endParaRPr lang="pt-BR"/>
        </a:p>
      </dgm:t>
    </dgm:pt>
    <dgm:pt modelId="{C040D107-18A8-442E-BBD2-B32BA9B6643C}" type="sibTrans" cxnId="{188F71DF-97A5-40B7-B81F-AC65A31D0CAF}">
      <dgm:prSet/>
      <dgm:spPr/>
      <dgm:t>
        <a:bodyPr/>
        <a:lstStyle/>
        <a:p>
          <a:endParaRPr lang="pt-BR"/>
        </a:p>
      </dgm:t>
    </dgm:pt>
    <dgm:pt modelId="{D7D68F18-EF83-4D59-9420-5DF7800F09C2}" type="pres">
      <dgm:prSet presAssocID="{4F4D33EA-B068-4A7D-BE04-DB01F60E0C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551E6-49B9-4ADF-811F-577CFC705F16}" type="pres">
      <dgm:prSet presAssocID="{C03B6379-0A96-475F-8646-E689C5DA1A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56BA2-5061-4DAC-B2CF-A72E5FD05C6B}" type="pres">
      <dgm:prSet presAssocID="{C03B6379-0A96-475F-8646-E689C5DA1A52}" presName="spNode" presStyleCnt="0"/>
      <dgm:spPr/>
    </dgm:pt>
    <dgm:pt modelId="{AA062CAA-ED04-41E6-B0B7-D5D29328487C}" type="pres">
      <dgm:prSet presAssocID="{9380E5D9-92D7-447B-B6D5-ABFAECA33D7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8CD448F2-565D-4768-AAEF-3E465F8615A0}" type="pres">
      <dgm:prSet presAssocID="{52F17013-15E7-4610-9F74-BA03458097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0ADA0F-DF95-4790-8DCD-A12937B972D3}" type="pres">
      <dgm:prSet presAssocID="{52F17013-15E7-4610-9F74-BA034580972C}" presName="spNode" presStyleCnt="0"/>
      <dgm:spPr/>
    </dgm:pt>
    <dgm:pt modelId="{00C94250-46F9-4562-910A-54814556A40B}" type="pres">
      <dgm:prSet presAssocID="{AE8788B5-1AB6-48CB-8ACB-EA69E14A43F5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CDC6475-B945-4667-A529-41111D067FFE}" type="pres">
      <dgm:prSet presAssocID="{73956C4E-D8A6-4726-8E53-CBBAB1197D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A4E85-4C70-47BF-B192-AAA925E8BC60}" type="pres">
      <dgm:prSet presAssocID="{73956C4E-D8A6-4726-8E53-CBBAB1197DE6}" presName="spNode" presStyleCnt="0"/>
      <dgm:spPr/>
    </dgm:pt>
    <dgm:pt modelId="{D0F07BF3-F063-4389-9891-96B6C326686D}" type="pres">
      <dgm:prSet presAssocID="{C040D107-18A8-442E-BBD2-B32BA9B6643C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C065DA3F-8786-4545-8037-BD9E9CDDEBE7}" type="presOf" srcId="{C040D107-18A8-442E-BBD2-B32BA9B6643C}" destId="{D0F07BF3-F063-4389-9891-96B6C326686D}" srcOrd="0" destOrd="0" presId="urn:microsoft.com/office/officeart/2005/8/layout/cycle5"/>
    <dgm:cxn modelId="{E9256F86-7FA7-624A-8B9C-B3A275EE890B}" type="presOf" srcId="{AE8788B5-1AB6-48CB-8ACB-EA69E14A43F5}" destId="{00C94250-46F9-4562-910A-54814556A40B}" srcOrd="0" destOrd="0" presId="urn:microsoft.com/office/officeart/2005/8/layout/cycle5"/>
    <dgm:cxn modelId="{B6740F5F-ED85-40FC-9640-3898D7A632DC}" srcId="{4F4D33EA-B068-4A7D-BE04-DB01F60E0C17}" destId="{C03B6379-0A96-475F-8646-E689C5DA1A52}" srcOrd="0" destOrd="0" parTransId="{99CA5C83-FC78-4713-9B6F-51B85B01EE80}" sibTransId="{9380E5D9-92D7-447B-B6D5-ABFAECA33D7B}"/>
    <dgm:cxn modelId="{F2665859-475C-B94D-A85A-17A61B8F3918}" type="presOf" srcId="{52F17013-15E7-4610-9F74-BA034580972C}" destId="{8CD448F2-565D-4768-AAEF-3E465F8615A0}" srcOrd="0" destOrd="0" presId="urn:microsoft.com/office/officeart/2005/8/layout/cycle5"/>
    <dgm:cxn modelId="{97989769-A899-5248-A7E5-A0D8F11F892E}" type="presOf" srcId="{73956C4E-D8A6-4726-8E53-CBBAB1197DE6}" destId="{ACDC6475-B945-4667-A529-41111D067FFE}" srcOrd="0" destOrd="0" presId="urn:microsoft.com/office/officeart/2005/8/layout/cycle5"/>
    <dgm:cxn modelId="{188F71DF-97A5-40B7-B81F-AC65A31D0CAF}" srcId="{4F4D33EA-B068-4A7D-BE04-DB01F60E0C17}" destId="{73956C4E-D8A6-4726-8E53-CBBAB1197DE6}" srcOrd="2" destOrd="0" parTransId="{A9304688-47CE-44A5-A5D2-32266CA88E08}" sibTransId="{C040D107-18A8-442E-BBD2-B32BA9B6643C}"/>
    <dgm:cxn modelId="{1684482B-7D25-9242-9DCD-567E32BDAA23}" type="presOf" srcId="{4F4D33EA-B068-4A7D-BE04-DB01F60E0C17}" destId="{D7D68F18-EF83-4D59-9420-5DF7800F09C2}" srcOrd="0" destOrd="0" presId="urn:microsoft.com/office/officeart/2005/8/layout/cycle5"/>
    <dgm:cxn modelId="{617603AF-E977-4602-AFAD-8EFD8B9DE575}" srcId="{4F4D33EA-B068-4A7D-BE04-DB01F60E0C17}" destId="{52F17013-15E7-4610-9F74-BA034580972C}" srcOrd="1" destOrd="0" parTransId="{5CD39C7A-7BDA-437F-BBEC-4DD7C431BC40}" sibTransId="{AE8788B5-1AB6-48CB-8ACB-EA69E14A43F5}"/>
    <dgm:cxn modelId="{C65A940B-12AE-304B-8776-753FB10A364D}" type="presOf" srcId="{9380E5D9-92D7-447B-B6D5-ABFAECA33D7B}" destId="{AA062CAA-ED04-41E6-B0B7-D5D29328487C}" srcOrd="0" destOrd="0" presId="urn:microsoft.com/office/officeart/2005/8/layout/cycle5"/>
    <dgm:cxn modelId="{1C4E20BE-E8C8-6944-AC53-ACDD90B82E72}" type="presOf" srcId="{C03B6379-0A96-475F-8646-E689C5DA1A52}" destId="{9D7551E6-49B9-4ADF-811F-577CFC705F16}" srcOrd="0" destOrd="0" presId="urn:microsoft.com/office/officeart/2005/8/layout/cycle5"/>
    <dgm:cxn modelId="{D5A03952-B01C-D941-AF71-35793AFA711D}" type="presParOf" srcId="{D7D68F18-EF83-4D59-9420-5DF7800F09C2}" destId="{9D7551E6-49B9-4ADF-811F-577CFC705F16}" srcOrd="0" destOrd="0" presId="urn:microsoft.com/office/officeart/2005/8/layout/cycle5"/>
    <dgm:cxn modelId="{02FFF7F9-8720-C14A-8846-9251DF64AEAA}" type="presParOf" srcId="{D7D68F18-EF83-4D59-9420-5DF7800F09C2}" destId="{B6756BA2-5061-4DAC-B2CF-A72E5FD05C6B}" srcOrd="1" destOrd="0" presId="urn:microsoft.com/office/officeart/2005/8/layout/cycle5"/>
    <dgm:cxn modelId="{5EEB2C86-A63C-EA4C-9090-9549580B0DAE}" type="presParOf" srcId="{D7D68F18-EF83-4D59-9420-5DF7800F09C2}" destId="{AA062CAA-ED04-41E6-B0B7-D5D29328487C}" srcOrd="2" destOrd="0" presId="urn:microsoft.com/office/officeart/2005/8/layout/cycle5"/>
    <dgm:cxn modelId="{78053553-F07F-1242-B267-4D689DD29351}" type="presParOf" srcId="{D7D68F18-EF83-4D59-9420-5DF7800F09C2}" destId="{8CD448F2-565D-4768-AAEF-3E465F8615A0}" srcOrd="3" destOrd="0" presId="urn:microsoft.com/office/officeart/2005/8/layout/cycle5"/>
    <dgm:cxn modelId="{0A22BD44-30FC-1A4F-BC35-1BB43B54AC1A}" type="presParOf" srcId="{D7D68F18-EF83-4D59-9420-5DF7800F09C2}" destId="{F20ADA0F-DF95-4790-8DCD-A12937B972D3}" srcOrd="4" destOrd="0" presId="urn:microsoft.com/office/officeart/2005/8/layout/cycle5"/>
    <dgm:cxn modelId="{133EAFF9-D03B-C044-9B63-0421FE75270C}" type="presParOf" srcId="{D7D68F18-EF83-4D59-9420-5DF7800F09C2}" destId="{00C94250-46F9-4562-910A-54814556A40B}" srcOrd="5" destOrd="0" presId="urn:microsoft.com/office/officeart/2005/8/layout/cycle5"/>
    <dgm:cxn modelId="{A9280F68-6851-EF44-A0CD-FE594BECD5D1}" type="presParOf" srcId="{D7D68F18-EF83-4D59-9420-5DF7800F09C2}" destId="{ACDC6475-B945-4667-A529-41111D067FFE}" srcOrd="6" destOrd="0" presId="urn:microsoft.com/office/officeart/2005/8/layout/cycle5"/>
    <dgm:cxn modelId="{D7453F83-939D-CF42-B957-878D2BB2FA49}" type="presParOf" srcId="{D7D68F18-EF83-4D59-9420-5DF7800F09C2}" destId="{A84A4E85-4C70-47BF-B192-AAA925E8BC60}" srcOrd="7" destOrd="0" presId="urn:microsoft.com/office/officeart/2005/8/layout/cycle5"/>
    <dgm:cxn modelId="{509A61C6-E9CA-FE41-AD6E-36C2D9300415}" type="presParOf" srcId="{D7D68F18-EF83-4D59-9420-5DF7800F09C2}" destId="{D0F07BF3-F063-4389-9891-96B6C326686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92D664-469B-4CF1-9AE8-651BF584F30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D1A533-DCC3-4F3F-89FE-479091CD4A97}">
      <dgm:prSet phldrT="[Texto]"/>
      <dgm:spPr/>
      <dgm:t>
        <a:bodyPr/>
        <a:lstStyle/>
        <a:p>
          <a:r>
            <a:rPr lang="pt-BR" dirty="0" smtClean="0">
              <a:solidFill>
                <a:schemeClr val="accent2">
                  <a:lumMod val="75000"/>
                </a:schemeClr>
              </a:solidFill>
            </a:rPr>
            <a:t>O aluno que  aprende</a:t>
          </a:r>
          <a:endParaRPr lang="pt-BR" dirty="0">
            <a:solidFill>
              <a:schemeClr val="accent2">
                <a:lumMod val="75000"/>
              </a:schemeClr>
            </a:solidFill>
          </a:endParaRPr>
        </a:p>
      </dgm:t>
    </dgm:pt>
    <dgm:pt modelId="{40EA7C41-1189-425D-8267-E4D53805ECC6}" type="parTrans" cxnId="{B52BE2C5-D871-470B-895D-6654021403BF}">
      <dgm:prSet/>
      <dgm:spPr/>
      <dgm:t>
        <a:bodyPr/>
        <a:lstStyle/>
        <a:p>
          <a:endParaRPr lang="pt-BR"/>
        </a:p>
      </dgm:t>
    </dgm:pt>
    <dgm:pt modelId="{0FD5D111-AAAA-407C-A536-96B06B62CEF6}" type="sibTrans" cxnId="{B52BE2C5-D871-470B-895D-6654021403BF}">
      <dgm:prSet/>
      <dgm:spPr/>
      <dgm:t>
        <a:bodyPr/>
        <a:lstStyle/>
        <a:p>
          <a:endParaRPr lang="pt-BR"/>
        </a:p>
      </dgm:t>
    </dgm:pt>
    <dgm:pt modelId="{E2F1D0A2-3205-4A6B-BDC6-A8FA3DBD5427}">
      <dgm:prSet phldrT="[Texto]"/>
      <dgm:spPr/>
      <dgm:t>
        <a:bodyPr/>
        <a:lstStyle/>
        <a:p>
          <a:r>
            <a:rPr lang="pt-BR" dirty="0" smtClean="0">
              <a:solidFill>
                <a:schemeClr val="accent2"/>
              </a:solidFill>
            </a:rPr>
            <a:t>O professor que ensina -</a:t>
          </a:r>
        </a:p>
        <a:p>
          <a:r>
            <a:rPr lang="pt-BR" dirty="0" smtClean="0">
              <a:solidFill>
                <a:schemeClr val="accent2"/>
              </a:solidFill>
            </a:rPr>
            <a:t>favorece a </a:t>
          </a:r>
          <a:r>
            <a:rPr lang="pt-BR" dirty="0" err="1" smtClean="0">
              <a:solidFill>
                <a:schemeClr val="accent2"/>
              </a:solidFill>
            </a:rPr>
            <a:t>aprend</a:t>
          </a:r>
          <a:endParaRPr lang="pt-BR" dirty="0">
            <a:solidFill>
              <a:schemeClr val="accent2"/>
            </a:solidFill>
          </a:endParaRPr>
        </a:p>
      </dgm:t>
    </dgm:pt>
    <dgm:pt modelId="{B9F36C94-936F-4B1A-9BF6-448201021B01}" type="parTrans" cxnId="{BEDEF02E-B215-4BB4-A844-EA98AB5AEA99}">
      <dgm:prSet/>
      <dgm:spPr/>
      <dgm:t>
        <a:bodyPr/>
        <a:lstStyle/>
        <a:p>
          <a:endParaRPr lang="pt-BR"/>
        </a:p>
      </dgm:t>
    </dgm:pt>
    <dgm:pt modelId="{C3C49BE8-CB8C-4CBD-A67C-1D29CA040D73}" type="sibTrans" cxnId="{BEDEF02E-B215-4BB4-A844-EA98AB5AEA99}">
      <dgm:prSet/>
      <dgm:spPr/>
      <dgm:t>
        <a:bodyPr/>
        <a:lstStyle/>
        <a:p>
          <a:endParaRPr lang="pt-BR"/>
        </a:p>
      </dgm:t>
    </dgm:pt>
    <dgm:pt modelId="{0998BA85-4118-43E6-9C08-B59A62775E91}">
      <dgm:prSet phldrT="[Texto]"/>
      <dgm:spPr/>
      <dgm:t>
        <a:bodyPr/>
        <a:lstStyle/>
        <a:p>
          <a:r>
            <a:rPr lang="pt-BR" dirty="0" smtClean="0">
              <a:solidFill>
                <a:schemeClr val="accent2"/>
              </a:solidFill>
            </a:rPr>
            <a:t>O objeto de conhecimento</a:t>
          </a:r>
        </a:p>
        <a:p>
          <a:r>
            <a:rPr lang="pt-BR" dirty="0" smtClean="0">
              <a:solidFill>
                <a:schemeClr val="accent2"/>
              </a:solidFill>
            </a:rPr>
            <a:t>(conteúdo)</a:t>
          </a:r>
          <a:endParaRPr lang="pt-BR" dirty="0">
            <a:solidFill>
              <a:schemeClr val="accent2"/>
            </a:solidFill>
          </a:endParaRPr>
        </a:p>
      </dgm:t>
    </dgm:pt>
    <dgm:pt modelId="{A9131EB7-127F-411A-B947-A47AAB5F5F2F}" type="parTrans" cxnId="{2B9DAA39-9F3E-40B0-BF95-BFFF9BD4B8BF}">
      <dgm:prSet/>
      <dgm:spPr/>
      <dgm:t>
        <a:bodyPr/>
        <a:lstStyle/>
        <a:p>
          <a:endParaRPr lang="pt-BR"/>
        </a:p>
      </dgm:t>
    </dgm:pt>
    <dgm:pt modelId="{6A4C844B-FA4D-4FF4-91FE-E68E3902063C}" type="sibTrans" cxnId="{2B9DAA39-9F3E-40B0-BF95-BFFF9BD4B8BF}">
      <dgm:prSet/>
      <dgm:spPr/>
      <dgm:t>
        <a:bodyPr/>
        <a:lstStyle/>
        <a:p>
          <a:endParaRPr lang="pt-BR"/>
        </a:p>
      </dgm:t>
    </dgm:pt>
    <dgm:pt modelId="{14CD12BF-1CA4-4FC1-A22E-B7480B4BE9CE}" type="pres">
      <dgm:prSet presAssocID="{3792D664-469B-4CF1-9AE8-651BF584F3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89815-04D9-415E-93A2-FC486F57723C}" type="pres">
      <dgm:prSet presAssocID="{CBD1A533-DCC3-4F3F-89FE-479091CD4A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5E9265-6A66-4BCC-B185-5F9E3AFFECE9}" type="pres">
      <dgm:prSet presAssocID="{0FD5D111-AAAA-407C-A536-96B06B62CEF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2EEB9E6-EDE6-4078-88D2-B8AAC3B0F863}" type="pres">
      <dgm:prSet presAssocID="{0FD5D111-AAAA-407C-A536-96B06B62CEF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9322384-23C2-44B8-AB7C-F6CAACEDAF1D}" type="pres">
      <dgm:prSet presAssocID="{E2F1D0A2-3205-4A6B-BDC6-A8FA3DBD54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BC5226-5D41-4934-93D9-C35447DBCBCA}" type="pres">
      <dgm:prSet presAssocID="{C3C49BE8-CB8C-4CBD-A67C-1D29CA040D7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28F0F66-B07E-473B-8BDF-0C2C980A90B1}" type="pres">
      <dgm:prSet presAssocID="{C3C49BE8-CB8C-4CBD-A67C-1D29CA040D7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6493CE8-9BA3-4C39-BD32-54D093D182AE}" type="pres">
      <dgm:prSet presAssocID="{0998BA85-4118-43E6-9C08-B59A62775E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F68A6-02F0-48EB-B747-C294BA316D90}" type="pres">
      <dgm:prSet presAssocID="{6A4C844B-FA4D-4FF4-91FE-E68E3902063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F8AED21-2298-421D-A8AD-53202A8089B8}" type="pres">
      <dgm:prSet presAssocID="{6A4C844B-FA4D-4FF4-91FE-E68E3902063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B9DAA39-9F3E-40B0-BF95-BFFF9BD4B8BF}" srcId="{3792D664-469B-4CF1-9AE8-651BF584F30F}" destId="{0998BA85-4118-43E6-9C08-B59A62775E91}" srcOrd="2" destOrd="0" parTransId="{A9131EB7-127F-411A-B947-A47AAB5F5F2F}" sibTransId="{6A4C844B-FA4D-4FF4-91FE-E68E3902063C}"/>
    <dgm:cxn modelId="{1C1779A1-27AD-6C41-8FB1-CB87D6F90527}" type="presOf" srcId="{6A4C844B-FA4D-4FF4-91FE-E68E3902063C}" destId="{BF8AED21-2298-421D-A8AD-53202A8089B8}" srcOrd="1" destOrd="0" presId="urn:microsoft.com/office/officeart/2005/8/layout/cycle7"/>
    <dgm:cxn modelId="{E7BB0D91-DDF3-3047-9300-B808981183A8}" type="presOf" srcId="{6A4C844B-FA4D-4FF4-91FE-E68E3902063C}" destId="{9A9F68A6-02F0-48EB-B747-C294BA316D90}" srcOrd="0" destOrd="0" presId="urn:microsoft.com/office/officeart/2005/8/layout/cycle7"/>
    <dgm:cxn modelId="{BEDEF02E-B215-4BB4-A844-EA98AB5AEA99}" srcId="{3792D664-469B-4CF1-9AE8-651BF584F30F}" destId="{E2F1D0A2-3205-4A6B-BDC6-A8FA3DBD5427}" srcOrd="1" destOrd="0" parTransId="{B9F36C94-936F-4B1A-9BF6-448201021B01}" sibTransId="{C3C49BE8-CB8C-4CBD-A67C-1D29CA040D73}"/>
    <dgm:cxn modelId="{B6142601-5D58-3B48-8CB9-9192CEB246EC}" type="presOf" srcId="{CBD1A533-DCC3-4F3F-89FE-479091CD4A97}" destId="{9EC89815-04D9-415E-93A2-FC486F57723C}" srcOrd="0" destOrd="0" presId="urn:microsoft.com/office/officeart/2005/8/layout/cycle7"/>
    <dgm:cxn modelId="{718A77AC-023C-174F-82C2-1FC3214C15B1}" type="presOf" srcId="{0FD5D111-AAAA-407C-A536-96B06B62CEF6}" destId="{42EEB9E6-EDE6-4078-88D2-B8AAC3B0F863}" srcOrd="1" destOrd="0" presId="urn:microsoft.com/office/officeart/2005/8/layout/cycle7"/>
    <dgm:cxn modelId="{F1DD0984-2E1B-F044-8494-F75B40CC2DF8}" type="presOf" srcId="{E2F1D0A2-3205-4A6B-BDC6-A8FA3DBD5427}" destId="{99322384-23C2-44B8-AB7C-F6CAACEDAF1D}" srcOrd="0" destOrd="0" presId="urn:microsoft.com/office/officeart/2005/8/layout/cycle7"/>
    <dgm:cxn modelId="{730690FF-EBCC-7B45-8B46-2783A0533EA2}" type="presOf" srcId="{3792D664-469B-4CF1-9AE8-651BF584F30F}" destId="{14CD12BF-1CA4-4FC1-A22E-B7480B4BE9CE}" srcOrd="0" destOrd="0" presId="urn:microsoft.com/office/officeart/2005/8/layout/cycle7"/>
    <dgm:cxn modelId="{B52BE2C5-D871-470B-895D-6654021403BF}" srcId="{3792D664-469B-4CF1-9AE8-651BF584F30F}" destId="{CBD1A533-DCC3-4F3F-89FE-479091CD4A97}" srcOrd="0" destOrd="0" parTransId="{40EA7C41-1189-425D-8267-E4D53805ECC6}" sibTransId="{0FD5D111-AAAA-407C-A536-96B06B62CEF6}"/>
    <dgm:cxn modelId="{BE796065-6608-CC4C-A840-AE170403779E}" type="presOf" srcId="{C3C49BE8-CB8C-4CBD-A67C-1D29CA040D73}" destId="{B28F0F66-B07E-473B-8BDF-0C2C980A90B1}" srcOrd="1" destOrd="0" presId="urn:microsoft.com/office/officeart/2005/8/layout/cycle7"/>
    <dgm:cxn modelId="{2E8252B0-5071-0F48-9BCA-E646DBE029D4}" type="presOf" srcId="{0998BA85-4118-43E6-9C08-B59A62775E91}" destId="{66493CE8-9BA3-4C39-BD32-54D093D182AE}" srcOrd="0" destOrd="0" presId="urn:microsoft.com/office/officeart/2005/8/layout/cycle7"/>
    <dgm:cxn modelId="{62D0903D-B2E9-4A44-8FD1-9E81214155C8}" type="presOf" srcId="{C3C49BE8-CB8C-4CBD-A67C-1D29CA040D73}" destId="{1CBC5226-5D41-4934-93D9-C35447DBCBCA}" srcOrd="0" destOrd="0" presId="urn:microsoft.com/office/officeart/2005/8/layout/cycle7"/>
    <dgm:cxn modelId="{01E82206-7795-7642-924B-944B99AF5D47}" type="presOf" srcId="{0FD5D111-AAAA-407C-A536-96B06B62CEF6}" destId="{C35E9265-6A66-4BCC-B185-5F9E3AFFECE9}" srcOrd="0" destOrd="0" presId="urn:microsoft.com/office/officeart/2005/8/layout/cycle7"/>
    <dgm:cxn modelId="{539B158D-C4ED-6244-B4B4-0EC142CEBB2B}" type="presParOf" srcId="{14CD12BF-1CA4-4FC1-A22E-B7480B4BE9CE}" destId="{9EC89815-04D9-415E-93A2-FC486F57723C}" srcOrd="0" destOrd="0" presId="urn:microsoft.com/office/officeart/2005/8/layout/cycle7"/>
    <dgm:cxn modelId="{3A3C6015-66E4-204E-9276-99D56BF18EE8}" type="presParOf" srcId="{14CD12BF-1CA4-4FC1-A22E-B7480B4BE9CE}" destId="{C35E9265-6A66-4BCC-B185-5F9E3AFFECE9}" srcOrd="1" destOrd="0" presId="urn:microsoft.com/office/officeart/2005/8/layout/cycle7"/>
    <dgm:cxn modelId="{5C200A1B-E944-0B48-A04B-7C24912C4273}" type="presParOf" srcId="{C35E9265-6A66-4BCC-B185-5F9E3AFFECE9}" destId="{42EEB9E6-EDE6-4078-88D2-B8AAC3B0F863}" srcOrd="0" destOrd="0" presId="urn:microsoft.com/office/officeart/2005/8/layout/cycle7"/>
    <dgm:cxn modelId="{E25B17DC-4EC0-B249-B8CF-9A3CE7FE3797}" type="presParOf" srcId="{14CD12BF-1CA4-4FC1-A22E-B7480B4BE9CE}" destId="{99322384-23C2-44B8-AB7C-F6CAACEDAF1D}" srcOrd="2" destOrd="0" presId="urn:microsoft.com/office/officeart/2005/8/layout/cycle7"/>
    <dgm:cxn modelId="{A2281BC5-29AD-C340-85B5-C82C4BC2652E}" type="presParOf" srcId="{14CD12BF-1CA4-4FC1-A22E-B7480B4BE9CE}" destId="{1CBC5226-5D41-4934-93D9-C35447DBCBCA}" srcOrd="3" destOrd="0" presId="urn:microsoft.com/office/officeart/2005/8/layout/cycle7"/>
    <dgm:cxn modelId="{0F9A45D7-F590-E243-9DED-107820BBA115}" type="presParOf" srcId="{1CBC5226-5D41-4934-93D9-C35447DBCBCA}" destId="{B28F0F66-B07E-473B-8BDF-0C2C980A90B1}" srcOrd="0" destOrd="0" presId="urn:microsoft.com/office/officeart/2005/8/layout/cycle7"/>
    <dgm:cxn modelId="{98C626F6-1FDB-BB42-B6CF-B365AF9C1BBC}" type="presParOf" srcId="{14CD12BF-1CA4-4FC1-A22E-B7480B4BE9CE}" destId="{66493CE8-9BA3-4C39-BD32-54D093D182AE}" srcOrd="4" destOrd="0" presId="urn:microsoft.com/office/officeart/2005/8/layout/cycle7"/>
    <dgm:cxn modelId="{3F79CE0E-181D-1943-B359-CF97EFE1D42F}" type="presParOf" srcId="{14CD12BF-1CA4-4FC1-A22E-B7480B4BE9CE}" destId="{9A9F68A6-02F0-48EB-B747-C294BA316D90}" srcOrd="5" destOrd="0" presId="urn:microsoft.com/office/officeart/2005/8/layout/cycle7"/>
    <dgm:cxn modelId="{2FD8DD18-1262-364D-97F9-2852D8AA3A0D}" type="presParOf" srcId="{9A9F68A6-02F0-48EB-B747-C294BA316D90}" destId="{BF8AED21-2298-421D-A8AD-53202A8089B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2C43-2B08-4B7B-A254-8997C8700D76}">
      <dsp:nvSpPr>
        <dsp:cNvPr id="0" name=""/>
        <dsp:cNvSpPr/>
      </dsp:nvSpPr>
      <dsp:spPr>
        <a:xfrm>
          <a:off x="468051" y="-960111"/>
          <a:ext cx="7200800" cy="480054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F34A5-0931-4868-B38A-22190F941FA9}">
      <dsp:nvSpPr>
        <dsp:cNvPr id="0" name=""/>
        <dsp:cNvSpPr/>
      </dsp:nvSpPr>
      <dsp:spPr>
        <a:xfrm>
          <a:off x="1332147" y="504055"/>
          <a:ext cx="2376264" cy="14113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para interpretar o texto</a:t>
          </a:r>
          <a:endParaRPr lang="pt-BR" sz="2800" kern="1200" dirty="0"/>
        </a:p>
      </dsp:txBody>
      <dsp:txXfrm>
        <a:off x="1332147" y="504055"/>
        <a:ext cx="2376264" cy="1411356"/>
      </dsp:txXfrm>
    </dsp:sp>
    <dsp:sp modelId="{BE165B27-A538-4CEE-A5BE-40356A59F758}">
      <dsp:nvSpPr>
        <dsp:cNvPr id="0" name=""/>
        <dsp:cNvSpPr/>
      </dsp:nvSpPr>
      <dsp:spPr>
        <a:xfrm>
          <a:off x="4153515" y="1468963"/>
          <a:ext cx="2808312" cy="14113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para extrair significado</a:t>
          </a:r>
          <a:endParaRPr lang="pt-BR" sz="2800" kern="1200" dirty="0"/>
        </a:p>
      </dsp:txBody>
      <dsp:txXfrm>
        <a:off x="4153515" y="1468963"/>
        <a:ext cx="2808312" cy="1411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D18F1-A636-4ED6-990B-65073CACB245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criar</a:t>
          </a:r>
          <a:endParaRPr lang="pt-BR" sz="2400" kern="1200" dirty="0"/>
        </a:p>
      </dsp:txBody>
      <dsp:txXfrm>
        <a:off x="3631760" y="200225"/>
        <a:ext cx="966078" cy="966078"/>
      </dsp:txXfrm>
    </dsp:sp>
    <dsp:sp modelId="{A68085C4-CACB-487B-A114-C13A5C810F82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765376" y="1110177"/>
        <a:ext cx="254833" cy="276664"/>
      </dsp:txXfrm>
    </dsp:sp>
    <dsp:sp modelId="{76EB8C4E-04DE-4050-AFFE-44848ED5ECDF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Elabo</a:t>
          </a:r>
          <a:endParaRPr lang="pt-BR" sz="24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rar</a:t>
          </a:r>
          <a:r>
            <a:rPr lang="pt-BR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pt-BR" sz="1500" kern="1200" dirty="0"/>
        </a:p>
      </dsp:txBody>
      <dsp:txXfrm>
        <a:off x="5292773" y="1407021"/>
        <a:ext cx="966078" cy="966078"/>
      </dsp:txXfrm>
    </dsp:sp>
    <dsp:sp modelId="{6F15B11F-54C7-481A-BFC8-1FAE9867A853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5351228" y="2666314"/>
        <a:ext cx="254833" cy="276664"/>
      </dsp:txXfrm>
    </dsp:sp>
    <dsp:sp modelId="{EF7FB5F5-7819-448A-A332-420BA4081803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incorporar novos conheci/s</a:t>
          </a:r>
          <a:endParaRPr lang="pt-BR" sz="2000" kern="1200" dirty="0"/>
        </a:p>
      </dsp:txBody>
      <dsp:txXfrm>
        <a:off x="4658323" y="3359659"/>
        <a:ext cx="966078" cy="966078"/>
      </dsp:txXfrm>
    </dsp:sp>
    <dsp:sp modelId="{0F3C75BC-C455-4035-BF70-1255F794BCBE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4052293" y="3704366"/>
        <a:ext cx="254833" cy="276664"/>
      </dsp:txXfrm>
    </dsp:sp>
    <dsp:sp modelId="{F553DC2D-69B2-4B1E-9E43-D9E21E08EF4A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em seus esquemas mentais</a:t>
          </a:r>
          <a:endParaRPr lang="pt-BR" sz="2000" kern="1200" dirty="0"/>
        </a:p>
      </dsp:txBody>
      <dsp:txXfrm>
        <a:off x="2605198" y="3359659"/>
        <a:ext cx="966078" cy="966078"/>
      </dsp:txXfrm>
    </dsp:sp>
    <dsp:sp modelId="{23CE3924-5219-4211-AAF0-1ECAB5063655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2663653" y="2789780"/>
        <a:ext cx="254833" cy="276664"/>
      </dsp:txXfrm>
    </dsp:sp>
    <dsp:sp modelId="{C0A4666C-87A8-4999-8C5D-2D3BA32F83AA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modificar</a:t>
          </a:r>
          <a:endParaRPr lang="pt-BR" sz="2400" kern="1200" dirty="0"/>
        </a:p>
      </dsp:txBody>
      <dsp:txXfrm>
        <a:off x="1970747" y="1407021"/>
        <a:ext cx="966078" cy="966078"/>
      </dsp:txXfrm>
    </dsp:sp>
    <dsp:sp modelId="{027B819F-25F5-419A-B6D3-10B1471B1B88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3104363" y="1186483"/>
        <a:ext cx="254833" cy="276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962B5-C818-4AB9-8F26-0DA78D46ECC9}">
      <dsp:nvSpPr>
        <dsp:cNvPr id="0" name=""/>
        <dsp:cNvSpPr/>
      </dsp:nvSpPr>
      <dsp:spPr>
        <a:xfrm>
          <a:off x="2327923" y="159795"/>
          <a:ext cx="1649015" cy="1649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Decidir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569416" y="401288"/>
        <a:ext cx="1166029" cy="1166029"/>
      </dsp:txXfrm>
    </dsp:sp>
    <dsp:sp modelId="{9A21772B-0221-4E09-8AEE-69CA5EDDEE45}">
      <dsp:nvSpPr>
        <dsp:cNvPr id="0" name=""/>
        <dsp:cNvSpPr/>
      </dsp:nvSpPr>
      <dsp:spPr>
        <a:xfrm rot="2059589">
          <a:off x="3921445" y="1348769"/>
          <a:ext cx="344536" cy="55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3930446" y="1430934"/>
        <a:ext cx="241175" cy="333926"/>
      </dsp:txXfrm>
    </dsp:sp>
    <dsp:sp modelId="{6C380894-92F4-453D-A56C-C30CA96A4E80}">
      <dsp:nvSpPr>
        <dsp:cNvPr id="0" name=""/>
        <dsp:cNvSpPr/>
      </dsp:nvSpPr>
      <dsp:spPr>
        <a:xfrm>
          <a:off x="4226593" y="1456267"/>
          <a:ext cx="1649015" cy="1649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Organizar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468086" y="1697760"/>
        <a:ext cx="1166029" cy="1166029"/>
      </dsp:txXfrm>
    </dsp:sp>
    <dsp:sp modelId="{DE104CF0-952A-45C2-A377-51F96D8AE54D}">
      <dsp:nvSpPr>
        <dsp:cNvPr id="0" name=""/>
        <dsp:cNvSpPr/>
      </dsp:nvSpPr>
      <dsp:spPr>
        <a:xfrm rot="6480000">
          <a:off x="4453233" y="3168100"/>
          <a:ext cx="438285" cy="55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4539291" y="3216883"/>
        <a:ext cx="306800" cy="333926"/>
      </dsp:txXfrm>
    </dsp:sp>
    <dsp:sp modelId="{4A255ED8-0FD6-40C4-8CE2-6C9CE6D2A5C5}">
      <dsp:nvSpPr>
        <dsp:cNvPr id="0" name=""/>
        <dsp:cNvSpPr/>
      </dsp:nvSpPr>
      <dsp:spPr>
        <a:xfrm>
          <a:off x="3461477" y="3811055"/>
          <a:ext cx="1649015" cy="1649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Colaborar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702970" y="4052548"/>
        <a:ext cx="1166029" cy="1166029"/>
      </dsp:txXfrm>
    </dsp:sp>
    <dsp:sp modelId="{8E8BD12F-3CDE-4FB6-8C42-0CC1B84B77E9}">
      <dsp:nvSpPr>
        <dsp:cNvPr id="0" name=""/>
        <dsp:cNvSpPr/>
      </dsp:nvSpPr>
      <dsp:spPr>
        <a:xfrm rot="10800000">
          <a:off x="2841261" y="4357291"/>
          <a:ext cx="438285" cy="55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2972746" y="4468599"/>
        <a:ext cx="306800" cy="333926"/>
      </dsp:txXfrm>
    </dsp:sp>
    <dsp:sp modelId="{5FDDBFC3-ED21-455D-9DDA-9D7098F42BEC}">
      <dsp:nvSpPr>
        <dsp:cNvPr id="0" name=""/>
        <dsp:cNvSpPr/>
      </dsp:nvSpPr>
      <dsp:spPr>
        <a:xfrm>
          <a:off x="985507" y="3811055"/>
          <a:ext cx="1649015" cy="1649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Para que o aluno tenha êxito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1227000" y="4052548"/>
        <a:ext cx="1166029" cy="1166029"/>
      </dsp:txXfrm>
    </dsp:sp>
    <dsp:sp modelId="{265B5AB9-A75F-419B-A592-A5CFB609D6DC}">
      <dsp:nvSpPr>
        <dsp:cNvPr id="0" name=""/>
        <dsp:cNvSpPr/>
      </dsp:nvSpPr>
      <dsp:spPr>
        <a:xfrm rot="15120000">
          <a:off x="1212146" y="3191695"/>
          <a:ext cx="438285" cy="55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1298204" y="3365528"/>
        <a:ext cx="306800" cy="333926"/>
      </dsp:txXfrm>
    </dsp:sp>
    <dsp:sp modelId="{3883D2D7-EBB1-4263-8C59-7A25390AE7E3}">
      <dsp:nvSpPr>
        <dsp:cNvPr id="0" name=""/>
        <dsp:cNvSpPr/>
      </dsp:nvSpPr>
      <dsp:spPr>
        <a:xfrm>
          <a:off x="220390" y="1456267"/>
          <a:ext cx="1649015" cy="1649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Para que o aluno realize 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61883" y="1697760"/>
        <a:ext cx="1166029" cy="1166029"/>
      </dsp:txXfrm>
    </dsp:sp>
    <dsp:sp modelId="{CFD01A0F-CA8D-47C2-8748-8FCAD5FC5F82}">
      <dsp:nvSpPr>
        <dsp:cNvPr id="0" name=""/>
        <dsp:cNvSpPr/>
      </dsp:nvSpPr>
      <dsp:spPr>
        <a:xfrm rot="19704107">
          <a:off x="1869399" y="1360755"/>
          <a:ext cx="437440" cy="556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879127" y="1506443"/>
        <a:ext cx="306208" cy="333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551E6-49B9-4ADF-811F-577CFC705F16}">
      <dsp:nvSpPr>
        <dsp:cNvPr id="0" name=""/>
        <dsp:cNvSpPr/>
      </dsp:nvSpPr>
      <dsp:spPr>
        <a:xfrm>
          <a:off x="1875234" y="623"/>
          <a:ext cx="2345531" cy="1524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C00000"/>
              </a:solidFill>
            </a:rPr>
            <a:t>Cooperativa</a:t>
          </a:r>
          <a:endParaRPr lang="pt-BR" sz="2800" kern="1200" dirty="0">
            <a:solidFill>
              <a:srgbClr val="C00000"/>
            </a:solidFill>
          </a:endParaRPr>
        </a:p>
      </dsp:txBody>
      <dsp:txXfrm>
        <a:off x="1949659" y="75048"/>
        <a:ext cx="2196681" cy="1375745"/>
      </dsp:txXfrm>
    </dsp:sp>
    <dsp:sp modelId="{AA062CAA-ED04-41E6-B0B7-D5D29328487C}">
      <dsp:nvSpPr>
        <dsp:cNvPr id="0" name=""/>
        <dsp:cNvSpPr/>
      </dsp:nvSpPr>
      <dsp:spPr>
        <a:xfrm>
          <a:off x="1014220" y="762921"/>
          <a:ext cx="4067559" cy="4067559"/>
        </a:xfrm>
        <a:custGeom>
          <a:avLst/>
          <a:gdLst/>
          <a:ahLst/>
          <a:cxnLst/>
          <a:rect l="0" t="0" r="0" b="0"/>
          <a:pathLst>
            <a:path>
              <a:moveTo>
                <a:pt x="3521544" y="647123"/>
              </a:moveTo>
              <a:arcTo wR="2033779" hR="2033779" stAng="19020874" swAng="2302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448F2-565D-4768-AAEF-3E465F8615A0}">
      <dsp:nvSpPr>
        <dsp:cNvPr id="0" name=""/>
        <dsp:cNvSpPr/>
      </dsp:nvSpPr>
      <dsp:spPr>
        <a:xfrm>
          <a:off x="3636539" y="3051293"/>
          <a:ext cx="2345531" cy="1524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C00000"/>
              </a:solidFill>
            </a:rPr>
            <a:t>Individualista</a:t>
          </a:r>
          <a:endParaRPr lang="pt-BR" sz="2800" kern="1200" dirty="0">
            <a:solidFill>
              <a:srgbClr val="C00000"/>
            </a:solidFill>
          </a:endParaRPr>
        </a:p>
      </dsp:txBody>
      <dsp:txXfrm>
        <a:off x="3710964" y="3125718"/>
        <a:ext cx="2196681" cy="1375745"/>
      </dsp:txXfrm>
    </dsp:sp>
    <dsp:sp modelId="{00C94250-46F9-4562-910A-54814556A40B}">
      <dsp:nvSpPr>
        <dsp:cNvPr id="0" name=""/>
        <dsp:cNvSpPr/>
      </dsp:nvSpPr>
      <dsp:spPr>
        <a:xfrm>
          <a:off x="1014220" y="762921"/>
          <a:ext cx="4067559" cy="4067559"/>
        </a:xfrm>
        <a:custGeom>
          <a:avLst/>
          <a:gdLst/>
          <a:ahLst/>
          <a:cxnLst/>
          <a:rect l="0" t="0" r="0" b="0"/>
          <a:pathLst>
            <a:path>
              <a:moveTo>
                <a:pt x="2657987" y="3969399"/>
              </a:moveTo>
              <a:arcTo wR="2033779" hR="2033779" stAng="4327577" swAng="21448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C6475-B945-4667-A529-41111D067FFE}">
      <dsp:nvSpPr>
        <dsp:cNvPr id="0" name=""/>
        <dsp:cNvSpPr/>
      </dsp:nvSpPr>
      <dsp:spPr>
        <a:xfrm>
          <a:off x="113929" y="3051293"/>
          <a:ext cx="2345531" cy="1524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rgbClr val="C00000"/>
              </a:solidFill>
            </a:rPr>
            <a:t>Competitiva</a:t>
          </a:r>
          <a:endParaRPr lang="pt-BR" sz="2800" kern="1200" dirty="0">
            <a:solidFill>
              <a:srgbClr val="C00000"/>
            </a:solidFill>
          </a:endParaRPr>
        </a:p>
      </dsp:txBody>
      <dsp:txXfrm>
        <a:off x="188354" y="3125718"/>
        <a:ext cx="2196681" cy="1375745"/>
      </dsp:txXfrm>
    </dsp:sp>
    <dsp:sp modelId="{D0F07BF3-F063-4389-9891-96B6C326686D}">
      <dsp:nvSpPr>
        <dsp:cNvPr id="0" name=""/>
        <dsp:cNvSpPr/>
      </dsp:nvSpPr>
      <dsp:spPr>
        <a:xfrm>
          <a:off x="1014220" y="762921"/>
          <a:ext cx="4067559" cy="4067559"/>
        </a:xfrm>
        <a:custGeom>
          <a:avLst/>
          <a:gdLst/>
          <a:ahLst/>
          <a:cxnLst/>
          <a:rect l="0" t="0" r="0" b="0"/>
          <a:pathLst>
            <a:path>
              <a:moveTo>
                <a:pt x="6575" y="1870371"/>
              </a:moveTo>
              <a:arcTo wR="2033779" hR="2033779" stAng="11076511" swAng="2302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89815-04D9-415E-93A2-FC486F57723C}">
      <dsp:nvSpPr>
        <dsp:cNvPr id="0" name=""/>
        <dsp:cNvSpPr/>
      </dsp:nvSpPr>
      <dsp:spPr>
        <a:xfrm>
          <a:off x="1899046" y="382618"/>
          <a:ext cx="2297906" cy="114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accent2">
                  <a:lumMod val="75000"/>
                </a:schemeClr>
              </a:solidFill>
            </a:rPr>
            <a:t>O aluno que  aprende</a:t>
          </a:r>
          <a:endParaRPr lang="pt-BR" sz="19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32698" y="416270"/>
        <a:ext cx="2230602" cy="1081649"/>
      </dsp:txXfrm>
    </dsp:sp>
    <dsp:sp modelId="{C35E9265-6A66-4BCC-B185-5F9E3AFFECE9}">
      <dsp:nvSpPr>
        <dsp:cNvPr id="0" name=""/>
        <dsp:cNvSpPr/>
      </dsp:nvSpPr>
      <dsp:spPr>
        <a:xfrm rot="3600000">
          <a:off x="3397982" y="2399109"/>
          <a:ext cx="1197301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3518622" y="2479536"/>
        <a:ext cx="956021" cy="241279"/>
      </dsp:txXfrm>
    </dsp:sp>
    <dsp:sp modelId="{99322384-23C2-44B8-AB7C-F6CAACEDAF1D}">
      <dsp:nvSpPr>
        <dsp:cNvPr id="0" name=""/>
        <dsp:cNvSpPr/>
      </dsp:nvSpPr>
      <dsp:spPr>
        <a:xfrm>
          <a:off x="3796313" y="3668780"/>
          <a:ext cx="2297906" cy="114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accent2"/>
              </a:solidFill>
            </a:rPr>
            <a:t>O professor que ensina -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accent2"/>
              </a:solidFill>
            </a:rPr>
            <a:t>favorece a </a:t>
          </a:r>
          <a:r>
            <a:rPr lang="pt-BR" sz="1900" kern="1200" dirty="0" err="1" smtClean="0">
              <a:solidFill>
                <a:schemeClr val="accent2"/>
              </a:solidFill>
            </a:rPr>
            <a:t>aprend</a:t>
          </a:r>
          <a:endParaRPr lang="pt-BR" sz="1900" kern="1200" dirty="0">
            <a:solidFill>
              <a:schemeClr val="accent2"/>
            </a:solidFill>
          </a:endParaRPr>
        </a:p>
      </dsp:txBody>
      <dsp:txXfrm>
        <a:off x="3829965" y="3702432"/>
        <a:ext cx="2230602" cy="1081649"/>
      </dsp:txXfrm>
    </dsp:sp>
    <dsp:sp modelId="{1CBC5226-5D41-4934-93D9-C35447DBCBCA}">
      <dsp:nvSpPr>
        <dsp:cNvPr id="0" name=""/>
        <dsp:cNvSpPr/>
      </dsp:nvSpPr>
      <dsp:spPr>
        <a:xfrm rot="10800000">
          <a:off x="2449349" y="4042190"/>
          <a:ext cx="1197301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10800000">
        <a:off x="2569989" y="4122617"/>
        <a:ext cx="956021" cy="241279"/>
      </dsp:txXfrm>
    </dsp:sp>
    <dsp:sp modelId="{66493CE8-9BA3-4C39-BD32-54D093D182AE}">
      <dsp:nvSpPr>
        <dsp:cNvPr id="0" name=""/>
        <dsp:cNvSpPr/>
      </dsp:nvSpPr>
      <dsp:spPr>
        <a:xfrm>
          <a:off x="1780" y="3668780"/>
          <a:ext cx="2297906" cy="1148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accent2"/>
              </a:solidFill>
            </a:rPr>
            <a:t>O objeto de conhecimento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solidFill>
                <a:schemeClr val="accent2"/>
              </a:solidFill>
            </a:rPr>
            <a:t>(conteúdo)</a:t>
          </a:r>
          <a:endParaRPr lang="pt-BR" sz="1900" kern="1200" dirty="0">
            <a:solidFill>
              <a:schemeClr val="accent2"/>
            </a:solidFill>
          </a:endParaRPr>
        </a:p>
      </dsp:txBody>
      <dsp:txXfrm>
        <a:off x="35432" y="3702432"/>
        <a:ext cx="2230602" cy="1081649"/>
      </dsp:txXfrm>
    </dsp:sp>
    <dsp:sp modelId="{9A9F68A6-02F0-48EB-B747-C294BA316D90}">
      <dsp:nvSpPr>
        <dsp:cNvPr id="0" name=""/>
        <dsp:cNvSpPr/>
      </dsp:nvSpPr>
      <dsp:spPr>
        <a:xfrm rot="18000000">
          <a:off x="1500715" y="2399109"/>
          <a:ext cx="1197301" cy="4021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1621355" y="2479536"/>
        <a:ext cx="956021" cy="241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E87DF-81CF-D948-8F2E-245739458F07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5B8A-FB8A-2843-8FA9-35DD83861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/>
              <a:t>Nesta hora narrei um conto </a:t>
            </a:r>
            <a:r>
              <a:rPr lang="ja-JP" altLang="pt-BR"/>
              <a:t>“</a:t>
            </a:r>
            <a:r>
              <a:rPr lang="pt-BR" altLang="ja-JP"/>
              <a:t>Lingua de carne</a:t>
            </a:r>
            <a:r>
              <a:rPr lang="ja-JP" altLang="pt-BR"/>
              <a:t>”</a:t>
            </a:r>
            <a:r>
              <a:rPr lang="pt-BR" altLang="ja-JP"/>
              <a:t> (te mando por email),mas pode ser qq teto q gera duplo significado para testarem suas hípoteses</a:t>
            </a: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/>
              <a:t>Ressalto a leitura interativa e não por decifração. </a:t>
            </a:r>
          </a:p>
          <a:p>
            <a:r>
              <a:rPr lang="pt-BR" dirty="0"/>
              <a:t> Faço ver </a:t>
            </a:r>
            <a:r>
              <a:rPr lang="pt-BR" dirty="0" err="1"/>
              <a:t>q</a:t>
            </a:r>
            <a:r>
              <a:rPr lang="pt-BR" dirty="0"/>
              <a:t> conseguem ler a língua finlandesa mesmo não sabendo a língua. </a:t>
            </a:r>
          </a:p>
          <a:p>
            <a:r>
              <a:rPr lang="pt-BR" dirty="0"/>
              <a:t>O </a:t>
            </a:r>
            <a:r>
              <a:rPr lang="pt-BR" dirty="0" err="1"/>
              <a:t>q</a:t>
            </a:r>
            <a:r>
              <a:rPr lang="pt-BR" dirty="0"/>
              <a:t> eles descobrem: algumas palavras, o gênero Depois </a:t>
            </a:r>
            <a:r>
              <a:rPr lang="pt-BR" dirty="0" err="1"/>
              <a:t>q</a:t>
            </a:r>
            <a:r>
              <a:rPr lang="pt-BR" dirty="0"/>
              <a:t> tentam ler mostro o próximo slide com a imagem e pergunto se eu tivesse </a:t>
            </a:r>
            <a:r>
              <a:rPr lang="pt-BR" dirty="0" err="1"/>
              <a:t>constextualizado</a:t>
            </a:r>
            <a:r>
              <a:rPr lang="pt-BR" dirty="0"/>
              <a:t> não ficaria mais fácil? Isso é para entrar nas </a:t>
            </a:r>
            <a:r>
              <a:rPr lang="pt-BR" dirty="0" err="1"/>
              <a:t>questõs</a:t>
            </a:r>
            <a:r>
              <a:rPr lang="pt-BR" dirty="0"/>
              <a:t> de concepção de leitura, didática...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19DC22-93AB-1047-9613-BC6BFFF72499}" type="slidenum">
              <a:rPr lang="pt-BR" sz="1200"/>
              <a:pPr eaLnBrk="1" hangingPunct="1"/>
              <a:t>42</a:t>
            </a:fld>
            <a:endParaRPr lang="pt-B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/>
              <a:t>Na parte que enfoca o dicionário, falei das estratégias do leitor experiente com palavras que não conhece: 1º. inferência a partir do contexto; 2º) retomada do texto para ver se compreende o significado; 3º) continuar a leitura para ver se entende com o que for lendo; 4º) perguntar para um colega; 5º) perguntar para o professor – destaquei o papel de informante do professor; 6º) consultar o dicionário.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1558821-0217-8846-8A96-571FBE039CE7}" type="slidenum">
              <a:rPr lang="pt-BR" sz="1200"/>
              <a:pPr eaLnBrk="1" hangingPunct="1"/>
              <a:t>126</a:t>
            </a:fld>
            <a:endParaRPr lang="pt-BR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/>
              <a:t>Martha, aqui fechei dizendo que não só todas as crianças sabem, mas todos eles sabem algo. Eles precisam se tranqüilizar para estudar para o concurso, confiando naquilo que já tem e colocando isso em contato com o que precisam aprender ou rever. Fechei desejando boa sorte no concurso.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2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28B3-8397-C345-B294-C1B3F36306C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717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3310-C9F6-5446-86A4-71048A2D53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1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5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DEAB-5574-5F4B-9976-74EBFD42CD00}" type="datetimeFigureOut">
              <a:rPr lang="en-US" smtClean="0"/>
              <a:t>21/09/12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DCC1-9E26-A842-9794-C6445062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bmarino.com.br/portal/Artista/69703/+antoni+zabala" TargetMode="Externa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SINPEEM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Martha </a:t>
            </a:r>
            <a:r>
              <a:rPr lang="en-US" dirty="0" err="1" smtClean="0"/>
              <a:t>Sirlene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2" y="97692"/>
            <a:ext cx="3722077" cy="2032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23" y="3683000"/>
            <a:ext cx="3087077" cy="2891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16" y="3886200"/>
            <a:ext cx="3028461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077" y="97692"/>
            <a:ext cx="4210538" cy="23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4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38"/>
            <a:ext cx="8229600" cy="703385"/>
          </a:xfrm>
        </p:spPr>
        <p:txBody>
          <a:bodyPr>
            <a:normAutofit fontScale="90000"/>
          </a:bodyPr>
          <a:lstStyle/>
          <a:p>
            <a:r>
              <a:rPr lang="pt-BR" sz="2800" b="1" dirty="0"/>
              <a:t>3</a:t>
            </a:r>
            <a:r>
              <a:rPr lang="pt-BR" sz="2800" b="1" baseline="30000" dirty="0"/>
              <a:t>º</a:t>
            </a:r>
            <a:r>
              <a:rPr lang="pt-BR" sz="2800" b="1" dirty="0"/>
              <a:t>- ENSINAR É UMA ESPECIFICIDADE </a:t>
            </a:r>
            <a:r>
              <a:rPr lang="pt-BR" sz="2800" b="1" dirty="0" smtClean="0"/>
              <a:t>HUMANA</a:t>
            </a:r>
            <a:br>
              <a:rPr lang="pt-BR" sz="2800" b="1" dirty="0" smtClean="0"/>
            </a:br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308"/>
            <a:ext cx="8229600" cy="520785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1" dirty="0"/>
              <a:t>segurança, competência profissional e generosidade</a:t>
            </a:r>
            <a:r>
              <a:rPr lang="pt-BR" sz="2800" b="1" dirty="0" smtClean="0"/>
              <a:t>.(</a:t>
            </a:r>
            <a:r>
              <a:rPr lang="pt-BR" sz="2800" dirty="0"/>
              <a:t>É impossível separar o ensino dos conteúdos da formação ética dos alunos, </a:t>
            </a:r>
            <a:r>
              <a:rPr lang="pt-BR" sz="2800" dirty="0" smtClean="0"/>
              <a:t> </a:t>
            </a:r>
            <a:r>
              <a:rPr lang="pt-BR" sz="2800" dirty="0"/>
              <a:t>a teoria da prática, a autoridade da liberdade, a ignorância do saber, o respeito ao professor do respeito aos alunos, o ensinar do aprender</a:t>
            </a:r>
            <a:r>
              <a:rPr lang="pt-BR" sz="2800" dirty="0" smtClean="0"/>
              <a:t>.)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/>
              <a:t>c</a:t>
            </a:r>
            <a:r>
              <a:rPr lang="pt-BR" sz="2800" b="1" dirty="0" smtClean="0"/>
              <a:t>omprometimento (</a:t>
            </a:r>
            <a:r>
              <a:rPr lang="pt-BR" sz="2800" dirty="0"/>
              <a:t>A presença </a:t>
            </a:r>
            <a:r>
              <a:rPr lang="pt-BR" sz="2800" dirty="0" smtClean="0"/>
              <a:t> do prof.   </a:t>
            </a:r>
            <a:r>
              <a:rPr lang="pt-BR" sz="2800" dirty="0"/>
              <a:t>em si </a:t>
            </a:r>
            <a:r>
              <a:rPr lang="pt-BR" sz="2800" dirty="0" smtClean="0"/>
              <a:t>é </a:t>
            </a:r>
            <a:r>
              <a:rPr lang="pt-BR" sz="2800" dirty="0" smtClean="0"/>
              <a:t>política, </a:t>
            </a:r>
            <a:r>
              <a:rPr lang="pt-BR" sz="2800" dirty="0"/>
              <a:t>não cabe a neutralidade. </a:t>
            </a:r>
            <a:r>
              <a:rPr lang="pt-BR" sz="2800" dirty="0" smtClean="0"/>
              <a:t>Expressa a capacidade </a:t>
            </a:r>
            <a:r>
              <a:rPr lang="pt-BR" sz="2800" dirty="0"/>
              <a:t>de analisar</a:t>
            </a:r>
            <a:r>
              <a:rPr lang="pt-BR" sz="2800" dirty="0" smtClean="0"/>
              <a:t>, </a:t>
            </a:r>
            <a:r>
              <a:rPr lang="pt-BR" sz="2800" dirty="0"/>
              <a:t>avaliar, fazer justiça, ser coerente ao discursar e agir, enfim </a:t>
            </a:r>
            <a:r>
              <a:rPr lang="pt-BR" sz="2800" dirty="0" smtClean="0"/>
              <a:t>o prof. </a:t>
            </a:r>
            <a:r>
              <a:rPr lang="pt-BR" sz="2800" dirty="0"/>
              <a:t>se mostra como ser ético</a:t>
            </a:r>
            <a:r>
              <a:rPr lang="pt-BR" sz="2800" dirty="0" smtClean="0"/>
              <a:t>.) </a:t>
            </a:r>
            <a:endParaRPr lang="pt-BR" sz="2800" dirty="0"/>
          </a:p>
          <a:p>
            <a:pPr lvl="0"/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433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Microgênese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800">
                <a:latin typeface="Arial" charset="0"/>
              </a:rPr>
              <a:t>Cada fenômeno psicológico tem sua história.</a:t>
            </a:r>
          </a:p>
          <a:p>
            <a:pPr algn="just"/>
            <a:r>
              <a:rPr lang="pt-BR" sz="2800">
                <a:latin typeface="Arial" charset="0"/>
              </a:rPr>
              <a:t>Não é no sentido peq. mas como </a:t>
            </a:r>
            <a:r>
              <a:rPr lang="pt-BR" sz="2800" u="sng">
                <a:latin typeface="Arial" charset="0"/>
              </a:rPr>
              <a:t>foco bem definido.</a:t>
            </a:r>
          </a:p>
          <a:p>
            <a:pPr algn="just"/>
            <a:r>
              <a:rPr lang="pt-BR" sz="2800">
                <a:latin typeface="Arial" charset="0"/>
              </a:rPr>
              <a:t>Micro é entre saber e não saber. Ex.:</a:t>
            </a:r>
            <a:r>
              <a:rPr lang="pt-BR" sz="2800" u="sng">
                <a:latin typeface="Arial" charset="0"/>
              </a:rPr>
              <a:t> </a:t>
            </a:r>
          </a:p>
          <a:p>
            <a:pPr algn="just">
              <a:buFontTx/>
              <a:buNone/>
            </a:pPr>
            <a:r>
              <a:rPr lang="pt-BR" sz="2800">
                <a:latin typeface="Arial" charset="0"/>
              </a:rPr>
              <a:t>    Uma cça pequena não sabe amarrar o sapato, depois ele sabe. </a:t>
            </a:r>
          </a:p>
          <a:p>
            <a:pPr algn="just"/>
            <a:r>
              <a:rPr lang="pt-BR" sz="2800">
                <a:latin typeface="Arial" charset="0"/>
              </a:rPr>
              <a:t>Compreender o desenv., a história deste fenômeno (olhar micro)</a:t>
            </a:r>
          </a:p>
          <a:p>
            <a:pPr algn="just"/>
            <a:r>
              <a:rPr lang="pt-BR" sz="2800">
                <a:latin typeface="Arial" charset="0"/>
              </a:rPr>
              <a:t>Ninguém tem uma hist. Igual - singularidade</a:t>
            </a:r>
          </a:p>
        </p:txBody>
      </p:sp>
    </p:spTree>
    <p:extLst>
      <p:ext uri="{BB962C8B-B14F-4D97-AF65-F5344CB8AC3E}">
        <p14:creationId xmlns:p14="http://schemas.microsoft.com/office/powerpoint/2010/main" val="42648423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Adequação da escola</a:t>
            </a:r>
            <a:r>
              <a:rPr lang="pt-BR">
                <a:latin typeface="Arial" charset="0"/>
              </a:rPr>
              <a:t> </a:t>
            </a:r>
          </a:p>
        </p:txBody>
      </p:sp>
      <p:sp>
        <p:nvSpPr>
          <p:cNvPr id="116738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25538"/>
            <a:ext cx="8964612" cy="5472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</a:t>
            </a:r>
            <a:r>
              <a:rPr lang="pt-BR" sz="2800">
                <a:latin typeface="Arial" charset="0"/>
              </a:rPr>
              <a:t>Para o grupo que não é o </a:t>
            </a:r>
            <a:r>
              <a:rPr lang="ja-JP" altLang="pt-BR" sz="2800">
                <a:latin typeface="Arial" charset="0"/>
              </a:rPr>
              <a:t>“</a:t>
            </a:r>
            <a:r>
              <a:rPr lang="pt-BR" altLang="ja-JP" sz="2800">
                <a:latin typeface="Arial" charset="0"/>
              </a:rPr>
              <a:t>alvo original</a:t>
            </a:r>
            <a:r>
              <a:rPr lang="ja-JP" altLang="pt-BR" sz="2800">
                <a:latin typeface="Arial" charset="0"/>
              </a:rPr>
              <a:t>”</a:t>
            </a:r>
            <a:r>
              <a:rPr lang="pt-BR" altLang="ja-JP" sz="2800">
                <a:latin typeface="Arial" charset="0"/>
              </a:rPr>
              <a:t> da instituição.</a:t>
            </a:r>
          </a:p>
          <a:p>
            <a:pPr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eaLnBrk="1" hangingPunct="1"/>
            <a:r>
              <a:rPr lang="pt-BR" sz="2800">
                <a:latin typeface="Arial" charset="0"/>
              </a:rPr>
              <a:t>Currículos,</a:t>
            </a:r>
          </a:p>
          <a:p>
            <a:pPr eaLnBrk="1" hangingPunct="1"/>
            <a:r>
              <a:rPr lang="pt-BR" sz="2800">
                <a:latin typeface="Arial" charset="0"/>
              </a:rPr>
              <a:t>Programas, </a:t>
            </a:r>
          </a:p>
          <a:p>
            <a:pPr eaLnBrk="1" hangingPunct="1"/>
            <a:r>
              <a:rPr lang="pt-BR" sz="2800">
                <a:latin typeface="Arial" charset="0"/>
              </a:rPr>
              <a:t>Métodos de ensino</a:t>
            </a:r>
            <a:r>
              <a:rPr lang="pt-BR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2124075" y="4005263"/>
            <a:ext cx="4679950" cy="273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pt-BR" sz="2000">
                <a:cs typeface="+mn-cs"/>
              </a:rPr>
              <a:t>Foram concebidos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2000">
                <a:cs typeface="+mn-cs"/>
              </a:rPr>
              <a:t> para crianças e adolescentes 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2000">
                <a:cs typeface="+mn-cs"/>
              </a:rPr>
              <a:t>que percorreriam o caminho da 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2000">
                <a:cs typeface="+mn-cs"/>
              </a:rPr>
              <a:t>escolaridade de forma regular.</a:t>
            </a:r>
          </a:p>
          <a:p>
            <a:pPr algn="ctr">
              <a:defRPr/>
            </a:pPr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230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pt-BR" sz="3600">
                <a:latin typeface="Arial" charset="0"/>
              </a:rPr>
              <a:t>Três grandes linhas de pensamento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pt-BR">
                <a:latin typeface="Arial" charset="0"/>
              </a:rPr>
              <a:t>     </a:t>
            </a:r>
            <a:r>
              <a:rPr lang="pt-BR" sz="2800">
                <a:latin typeface="Arial" charset="0"/>
              </a:rPr>
              <a:t> Relações entre a cultura e a produção de diferentes modos de funciona/ intelectual: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pt-BR" sz="280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pt-BR" sz="2800">
                <a:latin typeface="Arial" charset="0"/>
              </a:rPr>
              <a:t>aquela que afirma a existência da diferença entre membros de diferentes grupos culturais, 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endParaRPr lang="pt-BR" sz="280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pt-BR" sz="2800">
                <a:latin typeface="Arial" charset="0"/>
              </a:rPr>
              <a:t>aquela que busca negar a importância da diferença,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endParaRPr lang="pt-BR" sz="2800"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pt-BR" sz="2800">
                <a:latin typeface="Arial" charset="0"/>
              </a:rPr>
              <a:t>3. que recupera a idéia da diferença (numa visão contextualizada).</a:t>
            </a:r>
          </a:p>
          <a:p>
            <a:pPr marL="609600" indent="-609600" algn="just">
              <a:lnSpc>
                <a:spcPct val="80000"/>
              </a:lnSpc>
            </a:pPr>
            <a:endParaRPr lang="pt-BR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410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pt-BR" sz="3200">
                <a:latin typeface="Arial" charset="0"/>
              </a:rPr>
              <a:t>3a abordagem</a:t>
            </a:r>
            <a:br>
              <a:rPr lang="pt-BR" sz="3200">
                <a:latin typeface="Arial" charset="0"/>
              </a:rPr>
            </a:br>
            <a:endParaRPr lang="pt-BR" sz="4000">
              <a:latin typeface="Arial" charset="0"/>
            </a:endParaRP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sz="2400">
                <a:latin typeface="Arial" charset="0"/>
              </a:rPr>
              <a:t>    Recupera a idéia da diferença numa visão contextualizada  e cultural.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240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z="2400">
                <a:latin typeface="Arial" charset="0"/>
              </a:rPr>
              <a:t> É a mais fecunda para a compreensão das relações entre cultura e modali//s de pensamento.</a:t>
            </a:r>
          </a:p>
          <a:p>
            <a:pPr algn="just" eaLnBrk="1" hangingPunct="1">
              <a:lnSpc>
                <a:spcPct val="80000"/>
              </a:lnSpc>
            </a:pPr>
            <a:endParaRPr lang="pt-BR" sz="240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>
                <a:latin typeface="Arial" charset="0"/>
              </a:rPr>
              <a:t>A intervenção educativa deve atuar sobre indivíduos diversos, para lhes dar acesso à relação entre o sujeito e objeto de conhecimento,</a:t>
            </a:r>
          </a:p>
          <a:p>
            <a:pPr algn="just">
              <a:lnSpc>
                <a:spcPct val="80000"/>
              </a:lnSpc>
            </a:pPr>
            <a:endParaRPr lang="pt-BR" sz="240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>
                <a:latin typeface="Arial" charset="0"/>
              </a:rPr>
              <a:t>promove transformações no percurso de desenvolvimento.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sz="2400">
              <a:latin typeface="Arial" charset="0"/>
            </a:endParaRPr>
          </a:p>
          <a:p>
            <a:pPr algn="just">
              <a:lnSpc>
                <a:spcPct val="80000"/>
              </a:lnSpc>
            </a:pPr>
            <a:endParaRPr lang="pt-BR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120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>
                <a:latin typeface="Arial" charset="0"/>
              </a:rPr>
              <a:t>Escola voltada à educação de jovens e adultos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>
                <a:latin typeface="Arial" charset="0"/>
              </a:rPr>
              <a:t> </a:t>
            </a:r>
            <a:r>
              <a:rPr lang="pt-BR" sz="2800">
                <a:latin typeface="Arial" charset="0"/>
              </a:rPr>
              <a:t> local de confronto de culturas;</a:t>
            </a:r>
          </a:p>
          <a:p>
            <a:pPr algn="just"/>
            <a:r>
              <a:rPr lang="pt-BR" sz="2800">
                <a:latin typeface="Arial" charset="0"/>
              </a:rPr>
              <a:t>  muitas vezes, </a:t>
            </a:r>
            <a:r>
              <a:rPr lang="ja-JP" altLang="pt-BR" sz="2800">
                <a:latin typeface="Arial" charset="0"/>
              </a:rPr>
              <a:t>“</a:t>
            </a:r>
            <a:r>
              <a:rPr lang="pt-BR" altLang="ja-JP" sz="2800">
                <a:latin typeface="Arial" charset="0"/>
              </a:rPr>
              <a:t>domesticação</a:t>
            </a:r>
            <a:r>
              <a:rPr lang="ja-JP" altLang="pt-BR" sz="2800">
                <a:latin typeface="Arial" charset="0"/>
              </a:rPr>
              <a:t>”</a:t>
            </a:r>
            <a:r>
              <a:rPr lang="pt-BR" altLang="ja-JP" sz="2800">
                <a:latin typeface="Arial" charset="0"/>
              </a:rPr>
              <a:t> dos membros</a:t>
            </a:r>
          </a:p>
          <a:p>
            <a:pPr algn="just">
              <a:buFontTx/>
              <a:buNone/>
            </a:pPr>
            <a:r>
              <a:rPr lang="pt-BR" sz="2800">
                <a:latin typeface="Arial" charset="0"/>
              </a:rPr>
              <a:t>      pouco ou não escolarizados, </a:t>
            </a:r>
          </a:p>
          <a:p>
            <a:pPr algn="just"/>
            <a:r>
              <a:rPr lang="pt-BR" sz="2800">
                <a:latin typeface="Arial" charset="0"/>
              </a:rPr>
              <a:t>  para conformá-los a um padrão dominante de</a:t>
            </a:r>
          </a:p>
          <a:p>
            <a:pPr algn="just">
              <a:buFontTx/>
              <a:buNone/>
            </a:pPr>
            <a:r>
              <a:rPr lang="pt-BR" sz="2800">
                <a:latin typeface="Arial" charset="0"/>
              </a:rPr>
              <a:t>     funcionamento intelectual;</a:t>
            </a:r>
          </a:p>
          <a:p>
            <a:pPr algn="just"/>
            <a:r>
              <a:rPr lang="pt-BR" sz="2800">
                <a:latin typeface="Arial" charset="0"/>
              </a:rPr>
              <a:t>local de encontro de singularidades.</a:t>
            </a:r>
          </a:p>
          <a:p>
            <a:pPr algn="just"/>
            <a:endParaRPr lang="pt-BR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7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Aprendizagem e o processo de exclusão</a:t>
            </a:r>
          </a:p>
        </p:txBody>
      </p:sp>
      <p:sp>
        <p:nvSpPr>
          <p:cNvPr id="1208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A escola funciona com regras específicas e com uma linguagem particular que deve ser conhecida por aqueles que nela estão envolvidos.</a:t>
            </a:r>
          </a:p>
        </p:txBody>
      </p:sp>
    </p:spTree>
    <p:extLst>
      <p:ext uri="{BB962C8B-B14F-4D97-AF65-F5344CB8AC3E}">
        <p14:creationId xmlns:p14="http://schemas.microsoft.com/office/powerpoint/2010/main" val="23199880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03"/>
            <a:ext cx="8855460" cy="1143000"/>
          </a:xfrm>
        </p:spPr>
        <p:txBody>
          <a:bodyPr>
            <a:noAutofit/>
          </a:bodyPr>
          <a:lstStyle/>
          <a:p>
            <a:r>
              <a:rPr lang="pt-BR" sz="3600" b="1" dirty="0" err="1"/>
              <a:t>d</a:t>
            </a:r>
            <a:r>
              <a:rPr lang="pt-BR" sz="3600" b="1" dirty="0"/>
              <a:t>)</a:t>
            </a:r>
            <a:r>
              <a:rPr lang="pt-BR" sz="3600" dirty="0"/>
              <a:t> Organização dos conteúdos de aprendizagem</a:t>
            </a:r>
            <a:br>
              <a:rPr lang="pt-BR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ZABALA, </a:t>
            </a:r>
            <a:r>
              <a:rPr lang="pt-BR" dirty="0" err="1"/>
              <a:t>Antoni</a:t>
            </a:r>
            <a:r>
              <a:rPr lang="pt-BR" dirty="0"/>
              <a:t>. Enfoque </a:t>
            </a:r>
            <a:r>
              <a:rPr lang="pt-BR" dirty="0" err="1"/>
              <a:t>globalizador</a:t>
            </a:r>
            <a:r>
              <a:rPr lang="pt-BR" dirty="0"/>
              <a:t> e pensamento complexo: uma proposta para o currículo escolar.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93" y="3040223"/>
            <a:ext cx="4362613" cy="36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36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ZABALA, </a:t>
            </a:r>
            <a:r>
              <a:rPr lang="pt-BR" dirty="0" err="1" smtClean="0"/>
              <a:t>Antoni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en-US" dirty="0" err="1" smtClean="0"/>
              <a:t>Palavras-chave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123"/>
            <a:ext cx="8229600" cy="4436040"/>
          </a:xfrm>
        </p:spPr>
        <p:txBody>
          <a:bodyPr>
            <a:normAutofit/>
          </a:bodyPr>
          <a:lstStyle/>
          <a:p>
            <a:r>
              <a:rPr lang="pt-BR" dirty="0"/>
              <a:t>E</a:t>
            </a:r>
            <a:r>
              <a:rPr lang="pt-BR" dirty="0" smtClean="0"/>
              <a:t>nfoque </a:t>
            </a:r>
            <a:r>
              <a:rPr lang="pt-BR" dirty="0" err="1" smtClean="0"/>
              <a:t>globalizador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Sociedade </a:t>
            </a:r>
            <a:r>
              <a:rPr lang="pt-BR" dirty="0"/>
              <a:t>complexa 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Função social do ensino</a:t>
            </a:r>
          </a:p>
          <a:p>
            <a:r>
              <a:rPr lang="pt-BR" dirty="0" smtClean="0"/>
              <a:t>Organização de  conteúdos</a:t>
            </a:r>
          </a:p>
          <a:p>
            <a:r>
              <a:rPr lang="pt-BR" dirty="0" smtClean="0"/>
              <a:t>Concepção </a:t>
            </a:r>
            <a:r>
              <a:rPr lang="pt-BR" dirty="0"/>
              <a:t>construtivista</a:t>
            </a:r>
            <a:r>
              <a:rPr lang="pt-BR" dirty="0" smtClean="0"/>
              <a:t>.</a:t>
            </a:r>
          </a:p>
          <a:p>
            <a:r>
              <a:rPr lang="pt-BR" dirty="0" smtClean="0"/>
              <a:t> Intervenção pedagógica</a:t>
            </a:r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25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604250" cy="1439863"/>
          </a:xfrm>
        </p:spPr>
        <p:txBody>
          <a:bodyPr>
            <a:normAutofit fontScale="90000"/>
          </a:bodyPr>
          <a:lstStyle/>
          <a:p>
            <a:r>
              <a:rPr lang="pt-PT" sz="3400" b="1" dirty="0"/>
              <a:t/>
            </a:r>
            <a:br>
              <a:rPr lang="pt-PT" sz="3400" b="1" dirty="0"/>
            </a:br>
            <a:r>
              <a:rPr lang="pt-PT" sz="3400" b="1" dirty="0"/>
              <a:t/>
            </a:r>
            <a:br>
              <a:rPr lang="pt-PT" sz="3400" b="1" dirty="0"/>
            </a:br>
            <a:r>
              <a:rPr lang="pt-PT" sz="2000" b="1" dirty="0"/>
              <a:t>ORGANIZAÇÃO DOS CONTEÚDOS DE APRENDIZAGEM. </a:t>
            </a:r>
            <a:r>
              <a:rPr lang="pt-PT" sz="2000" b="1" dirty="0" err="1"/>
              <a:t>IN:____Enfoque</a:t>
            </a:r>
            <a:r>
              <a:rPr lang="pt-PT" sz="2000" b="1" dirty="0"/>
              <a:t> </a:t>
            </a:r>
            <a:r>
              <a:rPr lang="pt-PT" sz="2000" b="1" dirty="0" err="1"/>
              <a:t>Globalizador</a:t>
            </a:r>
            <a:r>
              <a:rPr lang="pt-PT" sz="2000" b="1" dirty="0"/>
              <a:t> e Pensamento Complexo </a:t>
            </a:r>
            <a:br>
              <a:rPr lang="pt-PT" sz="2000" b="1" dirty="0"/>
            </a:br>
            <a:r>
              <a:rPr lang="pt-PT" sz="2000" dirty="0">
                <a:hlinkClick r:id="rId2"/>
              </a:rPr>
              <a:t>Antoni Zabala</a:t>
            </a:r>
            <a:r>
              <a:rPr lang="pt-PT" sz="2000" dirty="0"/>
              <a:t> </a:t>
            </a:r>
            <a:br>
              <a:rPr lang="pt-PT" sz="2000" dirty="0"/>
            </a:br>
            <a:endParaRPr lang="pt-BR" sz="2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8280400" cy="43656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PT" sz="2800" dirty="0"/>
              <a:t>O</a:t>
            </a:r>
            <a:r>
              <a:rPr lang="pt-PT" sz="2800" dirty="0" smtClean="0"/>
              <a:t>rganização </a:t>
            </a:r>
            <a:r>
              <a:rPr lang="pt-PT" sz="2800" dirty="0"/>
              <a:t>de conteúdos e </a:t>
            </a:r>
            <a:r>
              <a:rPr lang="pt-PT" sz="2800" dirty="0" smtClean="0"/>
              <a:t> </a:t>
            </a:r>
            <a:r>
              <a:rPr lang="pt-PT" sz="2800" dirty="0"/>
              <a:t>metodologia </a:t>
            </a:r>
            <a:r>
              <a:rPr lang="pt-PT" sz="2800" dirty="0" smtClean="0"/>
              <a:t>didática </a:t>
            </a:r>
            <a:r>
              <a:rPr lang="pt-PT" sz="2800" dirty="0" smtClean="0"/>
              <a:t>–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PT" sz="2800" dirty="0"/>
          </a:p>
          <a:p>
            <a:pPr algn="just">
              <a:lnSpc>
                <a:spcPct val="80000"/>
              </a:lnSpc>
            </a:pPr>
            <a:r>
              <a:rPr lang="pt-PT" sz="2800" dirty="0" smtClean="0"/>
              <a:t>são </a:t>
            </a:r>
            <a:r>
              <a:rPr lang="pt-PT" sz="2800" dirty="0"/>
              <a:t>decisões sobre meios para alcançar a finalidade de formar </a:t>
            </a:r>
            <a:r>
              <a:rPr lang="pt-PT" sz="2800" dirty="0" smtClean="0"/>
              <a:t>cidadãos </a:t>
            </a:r>
            <a:r>
              <a:rPr lang="pt-PT" sz="2800" dirty="0"/>
              <a:t>capazes de intervir na realidade e modificá-la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t-PT" sz="2800" dirty="0"/>
          </a:p>
          <a:p>
            <a:pPr algn="just">
              <a:lnSpc>
                <a:spcPct val="80000"/>
              </a:lnSpc>
            </a:pPr>
            <a:r>
              <a:rPr lang="pt-PT" sz="2800" dirty="0"/>
              <a:t> numa perspectiva democrática.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t-PT" sz="2800" dirty="0"/>
          </a:p>
          <a:p>
            <a:pPr algn="just">
              <a:lnSpc>
                <a:spcPct val="80000"/>
              </a:lnSpc>
            </a:pPr>
            <a:r>
              <a:rPr lang="pt-PT" sz="2800" dirty="0"/>
              <a:t> </a:t>
            </a:r>
            <a:r>
              <a:rPr lang="pt-PT" sz="2800" dirty="0" smtClean="0"/>
              <a:t>apresentar </a:t>
            </a:r>
            <a:r>
              <a:rPr lang="pt-PT" sz="2800" dirty="0"/>
              <a:t>prática reflexiva e coerente.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08061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274638"/>
            <a:ext cx="7940675" cy="127000"/>
          </a:xfrm>
        </p:spPr>
        <p:txBody>
          <a:bodyPr>
            <a:normAutofit fontScale="90000"/>
          </a:bodyPr>
          <a:lstStyle/>
          <a:p>
            <a:r>
              <a:rPr lang="pt-BR" sz="4000" b="1"/>
              <a:t/>
            </a:r>
            <a:br>
              <a:rPr lang="pt-BR" sz="4000" b="1"/>
            </a:br>
            <a:r>
              <a:rPr lang="pt-BR" sz="4000" b="1"/>
              <a:t/>
            </a:r>
            <a:br>
              <a:rPr lang="pt-BR" sz="4000" b="1"/>
            </a:br>
            <a:r>
              <a:rPr lang="pt-BR" sz="2800" b="1"/>
              <a:t>Enfoque Globalizador</a:t>
            </a:r>
            <a:r>
              <a:rPr lang="pt-BR" sz="4000" b="1"/>
              <a:t> </a:t>
            </a:r>
            <a:br>
              <a:rPr lang="pt-BR" sz="4000" b="1"/>
            </a:br>
            <a:endParaRPr lang="pt-BR" sz="40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604250" cy="58054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t-BR" sz="24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2400" b="1" dirty="0"/>
          </a:p>
          <a:p>
            <a:pPr algn="just">
              <a:lnSpc>
                <a:spcPct val="90000"/>
              </a:lnSpc>
            </a:pPr>
            <a:r>
              <a:rPr lang="pt-BR" sz="2400" b="1" dirty="0"/>
              <a:t>   </a:t>
            </a:r>
            <a:r>
              <a:rPr lang="pt-BR" sz="2400" dirty="0"/>
              <a:t>Centralizar todo o corpo docente e </a:t>
            </a:r>
            <a:r>
              <a:rPr lang="pt-BR" sz="2400" dirty="0" smtClean="0"/>
              <a:t>discente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  enfatizando </a:t>
            </a:r>
            <a:r>
              <a:rPr lang="pt-BR" sz="2400" dirty="0"/>
              <a:t>as relações entre escola-professor-aluno</a:t>
            </a:r>
            <a:r>
              <a:rPr lang="pt-BR" sz="2400" dirty="0" smtClean="0"/>
              <a:t>,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  todos </a:t>
            </a:r>
            <a:r>
              <a:rPr lang="pt-BR" sz="2400" dirty="0"/>
              <a:t>com o mesmo objetivo, </a:t>
            </a:r>
            <a:endParaRPr lang="pt-BR" sz="2400" dirty="0" smtClean="0"/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 que </a:t>
            </a:r>
            <a:r>
              <a:rPr lang="pt-BR" sz="2400" dirty="0"/>
              <a:t>surgirá a partir do envolvimento de todos.</a:t>
            </a:r>
          </a:p>
        </p:txBody>
      </p:sp>
    </p:spTree>
    <p:extLst>
      <p:ext uri="{BB962C8B-B14F-4D97-AF65-F5344CB8AC3E}">
        <p14:creationId xmlns:p14="http://schemas.microsoft.com/office/powerpoint/2010/main" val="1330582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62"/>
            <a:ext cx="8229600" cy="72292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386"/>
            <a:ext cx="8229600" cy="529577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/>
              <a:t>tomada consciente de </a:t>
            </a:r>
            <a:r>
              <a:rPr lang="pt-BR" b="1" dirty="0" smtClean="0"/>
              <a:t>decisões </a:t>
            </a:r>
            <a:r>
              <a:rPr lang="pt-BR" sz="2800" b="1" dirty="0" smtClean="0"/>
              <a:t>(</a:t>
            </a:r>
            <a:r>
              <a:rPr lang="pt-BR" sz="2800" dirty="0" smtClean="0"/>
              <a:t> </a:t>
            </a:r>
            <a:r>
              <a:rPr lang="pt-BR" sz="2800" dirty="0"/>
              <a:t>a educação como </a:t>
            </a:r>
            <a:r>
              <a:rPr lang="pt-BR" sz="2800" dirty="0" smtClean="0"/>
              <a:t>intervenção tem </a:t>
            </a:r>
            <a:r>
              <a:rPr lang="pt-BR" sz="2800" dirty="0"/>
              <a:t>duas direções: aspira a mudanças radicais na sociedade </a:t>
            </a:r>
            <a:r>
              <a:rPr lang="pt-BR" sz="2800" u="sng" dirty="0"/>
              <a:t>ou</a:t>
            </a:r>
            <a:r>
              <a:rPr lang="pt-BR" sz="2800" dirty="0"/>
              <a:t> pretende paralisar a História e manter a ordem social vigente</a:t>
            </a:r>
            <a:r>
              <a:rPr lang="pt-BR" sz="2800" dirty="0" smtClean="0"/>
              <a:t>.)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/>
              <a:t>saber </a:t>
            </a:r>
            <a:r>
              <a:rPr lang="pt-BR" sz="2800" b="1" dirty="0" smtClean="0"/>
              <a:t>escutar (</a:t>
            </a:r>
            <a:r>
              <a:rPr lang="pt-BR" sz="2800" dirty="0"/>
              <a:t>tem que ser coerente com a maneira de falar com o</a:t>
            </a:r>
            <a:r>
              <a:rPr lang="pt-BR" sz="2800" dirty="0" smtClean="0"/>
              <a:t>s </a:t>
            </a:r>
            <a:r>
              <a:rPr lang="pt-BR" sz="2800" dirty="0"/>
              <a:t>alunos: não de cima para baixo</a:t>
            </a:r>
            <a:r>
              <a:rPr lang="pt-BR" sz="2800" dirty="0" smtClean="0"/>
              <a:t>, mas </a:t>
            </a:r>
            <a:r>
              <a:rPr lang="pt-BR" sz="2800" b="1" dirty="0"/>
              <a:t>falar com,</a:t>
            </a:r>
            <a:r>
              <a:rPr lang="pt-BR" sz="2800" dirty="0"/>
              <a:t> escutá-los paciente e criticamente</a:t>
            </a:r>
            <a:r>
              <a:rPr lang="pt-BR" sz="2800" dirty="0" smtClean="0"/>
              <a:t>. </a:t>
            </a:r>
            <a:r>
              <a:rPr lang="pt-BR" sz="2800" dirty="0"/>
              <a:t>Saber escutar não implica em restringir a liberdade de discordar. </a:t>
            </a:r>
            <a:r>
              <a:rPr lang="pt-BR" sz="2800" dirty="0" smtClean="0"/>
              <a:t>)</a:t>
            </a:r>
          </a:p>
          <a:p>
            <a:pPr marL="0" indent="0" algn="just">
              <a:buNone/>
            </a:pPr>
            <a:r>
              <a:rPr lang="pt-BR" sz="2800" b="1" dirty="0" smtClean="0"/>
              <a:t> </a:t>
            </a:r>
            <a:r>
              <a:rPr lang="pt-BR" sz="2800" dirty="0" smtClean="0"/>
              <a:t> </a:t>
            </a: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 </a:t>
            </a:r>
            <a:endParaRPr lang="pt-BR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329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A globalização considera que o ensino deva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1" dirty="0"/>
              <a:t>   </a:t>
            </a:r>
            <a:r>
              <a:rPr lang="pt-BR" dirty="0"/>
              <a:t> se dar de forma mais abrangente – </a:t>
            </a:r>
          </a:p>
          <a:p>
            <a:pPr algn="just"/>
            <a:r>
              <a:rPr lang="pt-BR" dirty="0"/>
              <a:t>   reconhecer e observar as necessidades   dos alunos, no meio em que se encontram. </a:t>
            </a:r>
          </a:p>
          <a:p>
            <a:pPr algn="just"/>
            <a:r>
              <a:rPr lang="pt-BR" dirty="0"/>
              <a:t> acompanhar as necessidades humanas</a:t>
            </a:r>
          </a:p>
          <a:p>
            <a:pPr algn="just"/>
            <a:r>
              <a:rPr lang="pt-BR" dirty="0" smtClean="0"/>
              <a:t>sofrer </a:t>
            </a:r>
            <a:r>
              <a:rPr lang="pt-BR" dirty="0"/>
              <a:t>mudanças em virtude dessas necessidades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4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593124"/>
              </p:ext>
            </p:extLst>
          </p:nvPr>
        </p:nvGraphicFramePr>
        <p:xfrm>
          <a:off x="457200" y="14128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INTENÇAO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08392"/>
              </p:ext>
            </p:extLst>
          </p:nvPr>
        </p:nvGraphicFramePr>
        <p:xfrm>
          <a:off x="537831" y="1679269"/>
          <a:ext cx="8229600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119"/>
                <a:gridCol w="2694802"/>
                <a:gridCol w="2525839"/>
                <a:gridCol w="208280"/>
                <a:gridCol w="208280"/>
                <a:gridCol w="208280"/>
              </a:tblGrid>
              <a:tr h="473646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Centros de Interesse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Tema que se deve conhecer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Decroly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64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Método de projetos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que se pretende realizar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Klipatrick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64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Investigação do meio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Perguntas ou questões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MCE - Movimento de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Cooperazione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Educativa de Itália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64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Projetos de trabalho global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Elaboração do dossiê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64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Projetos de trabalho global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Elaboração do dossiê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7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42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Enfoque</a:t>
            </a:r>
            <a:r>
              <a:rPr lang="en-US" sz="3200" dirty="0" smtClean="0"/>
              <a:t> </a:t>
            </a:r>
            <a:r>
              <a:rPr lang="en-US" sz="3200" dirty="0" err="1" smtClean="0"/>
              <a:t>globalizador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106234"/>
              </p:ext>
            </p:extLst>
          </p:nvPr>
        </p:nvGraphicFramePr>
        <p:xfrm>
          <a:off x="457200" y="1084263"/>
          <a:ext cx="82296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2270384"/>
                <a:gridCol w="2459096"/>
                <a:gridCol w="20828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Multidisciplinaridade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Pluridisciplinaridade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Interdisciplinaridade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pt-BR" dirty="0" err="1" smtClean="0">
                          <a:effectLst/>
                        </a:rPr>
                        <a:t>isciplinarida</a:t>
                      </a:r>
                      <a:endParaRPr lang="pt-BR" dirty="0" smtClean="0">
                        <a:effectLst/>
                      </a:endParaRPr>
                    </a:p>
                    <a:p>
                      <a:r>
                        <a:rPr lang="pt-BR" dirty="0" smtClean="0">
                          <a:effectLst/>
                        </a:rPr>
                        <a:t>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Somativa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Contigüidade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Interação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Unificaçao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Justaposição de diferentes disciplinas, às vezes sem relação aparente entre si. Por exemplo: música + matemática + história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Justaposição de disciplinas mais ou menos próximas em um mesmo setor de conhecimentos. Por exemplo: matemática + física ou, no campo das letras, francês + latim + grego.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Interação entre duas ou mais disciplinas que pode ir desde a simples comunicação até a integração recíproca dos conceitos fundamentais e da teoria do conhecimento, da metodologia dos dados da investigação e do ensino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Execução axiomática comum a um conjunto de disciplinas (por exemplo: a antropologia considerada, segundo a definição de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Linton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como “a ciência do ser humano e suas obras”)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0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05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Funções</a:t>
            </a:r>
            <a:r>
              <a:rPr lang="en-US" sz="3200" dirty="0" smtClean="0"/>
              <a:t> </a:t>
            </a:r>
            <a:r>
              <a:rPr lang="en-US" sz="3200" dirty="0" err="1" smtClean="0"/>
              <a:t>sociais</a:t>
            </a:r>
            <a:r>
              <a:rPr lang="en-US" sz="3200" dirty="0" smtClean="0"/>
              <a:t> do </a:t>
            </a:r>
            <a:r>
              <a:rPr lang="en-US" sz="3200" dirty="0" err="1" smtClean="0"/>
              <a:t>ensino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386"/>
            <a:ext cx="8229600" cy="59006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    Dimensões </a:t>
            </a:r>
            <a:r>
              <a:rPr lang="pt-BR" dirty="0"/>
              <a:t>de desenvolvimento da pessoa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dirty="0" smtClean="0"/>
          </a:p>
          <a:p>
            <a:pPr lvl="0" algn="just"/>
            <a:r>
              <a:rPr lang="pt-BR" dirty="0"/>
              <a:t>Dimensão social </a:t>
            </a:r>
            <a:r>
              <a:rPr lang="pt-BR" dirty="0" smtClean="0"/>
              <a:t>– participar  </a:t>
            </a:r>
            <a:r>
              <a:rPr lang="pt-BR" dirty="0"/>
              <a:t>da transformação da </a:t>
            </a:r>
            <a:r>
              <a:rPr lang="pt-BR" dirty="0" smtClean="0"/>
              <a:t>sociedade </a:t>
            </a:r>
            <a:r>
              <a:rPr lang="pt-BR" dirty="0"/>
              <a:t>de maneira crítica e </a:t>
            </a:r>
            <a:r>
              <a:rPr lang="pt-BR" dirty="0" smtClean="0"/>
              <a:t>responsável. </a:t>
            </a:r>
            <a:endParaRPr lang="pt-BR" dirty="0"/>
          </a:p>
          <a:p>
            <a:pPr lvl="0" algn="just"/>
            <a:r>
              <a:rPr lang="pt-BR" dirty="0"/>
              <a:t>Dimensão interpessoal - </a:t>
            </a:r>
            <a:r>
              <a:rPr lang="pt-BR" dirty="0" smtClean="0"/>
              <a:t>saber </a:t>
            </a:r>
            <a:r>
              <a:rPr lang="pt-BR" dirty="0"/>
              <a:t>relacionar-se </a:t>
            </a:r>
            <a:r>
              <a:rPr lang="pt-BR" dirty="0" smtClean="0"/>
              <a:t>cooperando </a:t>
            </a:r>
            <a:r>
              <a:rPr lang="pt-BR" dirty="0"/>
              <a:t>e participando de todas as atividades humanas com compreensão, tolerância e </a:t>
            </a:r>
            <a:r>
              <a:rPr lang="pt-BR" dirty="0" smtClean="0"/>
              <a:t>solidariedade</a:t>
            </a:r>
            <a:r>
              <a:rPr lang="pt-BR" dirty="0"/>
              <a:t>.</a:t>
            </a:r>
          </a:p>
          <a:p>
            <a:pPr lvl="0" algn="just"/>
            <a:r>
              <a:rPr lang="pt-BR" dirty="0"/>
              <a:t>Dimensão pessoal </a:t>
            </a:r>
            <a:r>
              <a:rPr lang="pt-BR" dirty="0" smtClean="0"/>
              <a:t>–  capacitar </a:t>
            </a:r>
            <a:r>
              <a:rPr lang="pt-BR" dirty="0"/>
              <a:t>o indivíduo para exercer responsável e criticamente a autonomia, a cooperação, 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smtClean="0"/>
              <a:t>liberdade.</a:t>
            </a:r>
            <a:endParaRPr lang="pt-BR" dirty="0"/>
          </a:p>
          <a:p>
            <a:pPr lvl="0" algn="just"/>
            <a:r>
              <a:rPr lang="pt-BR" dirty="0"/>
              <a:t>Dimensão profissional - </a:t>
            </a:r>
            <a:r>
              <a:rPr lang="pt-BR" dirty="0" smtClean="0"/>
              <a:t> facilitar </a:t>
            </a:r>
            <a:r>
              <a:rPr lang="pt-BR" dirty="0"/>
              <a:t>o desenvolvimento das capacidades profissionais das pessoas, </a:t>
            </a:r>
            <a:r>
              <a:rPr lang="pt-BR" dirty="0" smtClean="0"/>
              <a:t> </a:t>
            </a:r>
            <a:r>
              <a:rPr lang="pt-BR" dirty="0"/>
              <a:t>sem perder a visão </a:t>
            </a:r>
            <a:r>
              <a:rPr lang="pt-BR" dirty="0" smtClean="0"/>
              <a:t>global </a:t>
            </a:r>
            <a:r>
              <a:rPr lang="pt-BR" dirty="0"/>
              <a:t>das desigualdades e comprometido com a transformação social e econômica</a:t>
            </a:r>
            <a:r>
              <a:rPr lang="pt-BR" dirty="0" smtClean="0"/>
              <a:t>.</a:t>
            </a:r>
          </a:p>
          <a:p>
            <a:pPr marL="0" lvl="0" indent="0" algn="just">
              <a:buNone/>
            </a:pPr>
            <a:r>
              <a:rPr lang="pt-BR" dirty="0" smtClean="0"/>
              <a:t>                                                                                         </a:t>
            </a:r>
            <a:r>
              <a:rPr lang="pt-BR" dirty="0" err="1" smtClean="0"/>
              <a:t>Zabala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154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Organização </a:t>
            </a:r>
            <a:r>
              <a:rPr lang="pt-BR" dirty="0"/>
              <a:t>dos conteúdos em função das 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características:</a:t>
            </a:r>
          </a:p>
          <a:p>
            <a:r>
              <a:rPr lang="pt-BR" dirty="0" smtClean="0"/>
              <a:t> </a:t>
            </a:r>
            <a:r>
              <a:rPr lang="pt-BR" dirty="0"/>
              <a:t>das estruturas </a:t>
            </a:r>
            <a:r>
              <a:rPr lang="pt-BR" dirty="0" smtClean="0"/>
              <a:t>cognoscitivas,</a:t>
            </a:r>
          </a:p>
          <a:p>
            <a:r>
              <a:rPr lang="pt-BR" dirty="0" smtClean="0"/>
              <a:t> do </a:t>
            </a:r>
            <a:r>
              <a:rPr lang="pt-BR" dirty="0"/>
              <a:t>próprio processo de </a:t>
            </a:r>
            <a:r>
              <a:rPr lang="pt-BR" dirty="0" smtClean="0"/>
              <a:t>aprendizagem,</a:t>
            </a:r>
          </a:p>
          <a:p>
            <a:r>
              <a:rPr lang="pt-BR" dirty="0" smtClean="0"/>
              <a:t> </a:t>
            </a:r>
            <a:r>
              <a:rPr lang="pt-BR" dirty="0"/>
              <a:t>d</a:t>
            </a:r>
            <a:r>
              <a:rPr lang="pt-BR" dirty="0" smtClean="0"/>
              <a:t>o </a:t>
            </a:r>
            <a:r>
              <a:rPr lang="pt-BR" dirty="0"/>
              <a:t>fomento da motivação para a aprendizagem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754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Luis </a:t>
            </a:r>
            <a:r>
              <a:rPr lang="en-US" dirty="0"/>
              <a:t>C</a:t>
            </a:r>
            <a:r>
              <a:rPr lang="en-US" dirty="0" smtClean="0"/>
              <a:t>arlos </a:t>
            </a:r>
            <a:r>
              <a:rPr lang="en-US" dirty="0" err="1"/>
              <a:t>F</a:t>
            </a:r>
            <a:r>
              <a:rPr lang="en-US" dirty="0" err="1" smtClean="0"/>
              <a:t>reitas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Ciclos, seriação e avaliação: confronto de </a:t>
            </a:r>
            <a:r>
              <a:rPr lang="pt-BR" b="1" dirty="0" smtClean="0"/>
              <a:t>lógicas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65" y="2463800"/>
            <a:ext cx="3890107" cy="40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83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   Palavras</a:t>
            </a:r>
            <a:r>
              <a:rPr lang="pt-BR" b="1" dirty="0"/>
              <a:t>-chave</a:t>
            </a:r>
            <a:r>
              <a:rPr lang="pt-BR" b="1" dirty="0" smtClean="0"/>
              <a:t>: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b="1" dirty="0"/>
              <a:t>Ciclos</a:t>
            </a:r>
          </a:p>
          <a:p>
            <a:r>
              <a:rPr lang="pt-BR" b="1" dirty="0"/>
              <a:t>Progressão continuada</a:t>
            </a:r>
          </a:p>
          <a:p>
            <a:r>
              <a:rPr lang="pt-BR" b="1" dirty="0"/>
              <a:t>Lógica da avaliação</a:t>
            </a:r>
          </a:p>
          <a:p>
            <a:r>
              <a:rPr lang="pt-BR" b="1" dirty="0"/>
              <a:t>Políticas públicas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754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Duas experiências importantes: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      Lei </a:t>
            </a:r>
            <a:r>
              <a:rPr lang="pt-BR" dirty="0"/>
              <a:t>de diretrizes e Bases da Educação Nacional (LDB) apresenta </a:t>
            </a:r>
            <a:r>
              <a:rPr lang="pt-BR" dirty="0" smtClean="0"/>
              <a:t>a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</a:t>
            </a:r>
            <a:r>
              <a:rPr lang="pt-BR" dirty="0"/>
              <a:t>possibilidade da </a:t>
            </a:r>
            <a:r>
              <a:rPr lang="pt-BR" i="1" dirty="0"/>
              <a:t> </a:t>
            </a:r>
            <a:r>
              <a:rPr lang="pt-BR" dirty="0"/>
              <a:t>educação básica  se organizar em ciclos.</a:t>
            </a:r>
          </a:p>
          <a:p>
            <a:pPr marL="0" indent="0" algn="just">
              <a:buNone/>
            </a:pPr>
            <a:r>
              <a:rPr lang="pt-BR" dirty="0" smtClean="0"/>
              <a:t>       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 smtClean="0"/>
              <a:t>      1</a:t>
            </a:r>
            <a:r>
              <a:rPr lang="pt-BR" dirty="0"/>
              <a:t>. Prefeitura Municipal de Belo Horizonte, que trabalha com ciclos,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desde </a:t>
            </a:r>
            <a:r>
              <a:rPr lang="pt-BR" dirty="0"/>
              <a:t>1994;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estratégia </a:t>
            </a:r>
            <a:r>
              <a:rPr lang="pt-BR" dirty="0"/>
              <a:t>de organizar a escola por ciclos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de </a:t>
            </a:r>
            <a:r>
              <a:rPr lang="pt-BR" dirty="0"/>
              <a:t>formação que se baseiam em experiências </a:t>
            </a:r>
            <a:r>
              <a:rPr lang="pt-BR" dirty="0" smtClean="0"/>
              <a:t>socialmente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</a:t>
            </a:r>
            <a:r>
              <a:rPr lang="pt-BR" dirty="0"/>
              <a:t>significativas para a idade do aluno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        2</a:t>
            </a:r>
            <a:r>
              <a:rPr lang="pt-BR" dirty="0"/>
              <a:t>. Secretaria de Educação do Estado de SP</a:t>
            </a:r>
            <a:r>
              <a:rPr lang="pt-BR" dirty="0" smtClean="0"/>
              <a:t>, </a:t>
            </a:r>
            <a:r>
              <a:rPr lang="pt-BR" dirty="0"/>
              <a:t>que trabalha com a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Progressão </a:t>
            </a:r>
            <a:r>
              <a:rPr lang="pt-BR" dirty="0"/>
              <a:t>continuada, desde 1998;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com </a:t>
            </a:r>
            <a:r>
              <a:rPr lang="pt-BR" dirty="0"/>
              <a:t>o agrupamento </a:t>
            </a:r>
            <a:r>
              <a:rPr lang="pt-BR" dirty="0" smtClean="0"/>
              <a:t>por séries </a:t>
            </a:r>
            <a:r>
              <a:rPr lang="pt-BR" dirty="0"/>
              <a:t>com o propósito de garantir a progressão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continuada </a:t>
            </a:r>
            <a:r>
              <a:rPr lang="pt-BR" dirty="0"/>
              <a:t>do aluno.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444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Concepções </a:t>
            </a:r>
            <a:r>
              <a:rPr lang="pt-BR" dirty="0"/>
              <a:t>de educação e de políticas públicas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A </a:t>
            </a:r>
            <a:r>
              <a:rPr lang="pt-BR" b="1" dirty="0"/>
              <a:t>progressão </a:t>
            </a:r>
            <a:r>
              <a:rPr lang="pt-BR" b="1" dirty="0" smtClean="0"/>
              <a:t>continuada (SP):</a:t>
            </a:r>
            <a:endParaRPr lang="pt-BR" b="1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é herdeira da concepção conservadora </a:t>
            </a:r>
            <a:r>
              <a:rPr lang="pt-BR" dirty="0" smtClean="0"/>
              <a:t>liberal, </a:t>
            </a:r>
          </a:p>
          <a:p>
            <a:pPr algn="just"/>
            <a:r>
              <a:rPr lang="pt-BR" dirty="0" smtClean="0"/>
              <a:t> avaliação </a:t>
            </a:r>
            <a:r>
              <a:rPr lang="pt-BR" dirty="0"/>
              <a:t>assume papel de </a:t>
            </a:r>
            <a:r>
              <a:rPr lang="pt-BR" dirty="0" smtClean="0"/>
              <a:t>controle, 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atua para implementar verticalmente uma política pública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 </a:t>
            </a:r>
            <a:r>
              <a:rPr lang="pt-BR" b="1" dirty="0"/>
              <a:t>Os </a:t>
            </a:r>
            <a:r>
              <a:rPr lang="pt-BR" b="1" dirty="0" smtClean="0"/>
              <a:t>ciclos (BH):</a:t>
            </a:r>
            <a:endParaRPr lang="pt-BR" b="1" dirty="0" smtClean="0"/>
          </a:p>
          <a:p>
            <a:pPr algn="just"/>
            <a:r>
              <a:rPr lang="pt-BR" b="1" dirty="0" smtClean="0"/>
              <a:t> </a:t>
            </a:r>
            <a:r>
              <a:rPr lang="pt-BR" dirty="0"/>
              <a:t>são de </a:t>
            </a:r>
            <a:r>
              <a:rPr lang="pt-BR" dirty="0" smtClean="0"/>
              <a:t>formação </a:t>
            </a:r>
            <a:r>
              <a:rPr lang="pt-BR" dirty="0"/>
              <a:t>ligados </a:t>
            </a:r>
            <a:r>
              <a:rPr lang="pt-BR" dirty="0" smtClean="0"/>
              <a:t>às </a:t>
            </a:r>
            <a:r>
              <a:rPr lang="pt-BR" dirty="0"/>
              <a:t>propostas transformadoras e </a:t>
            </a:r>
            <a:r>
              <a:rPr lang="pt-BR" dirty="0" smtClean="0"/>
              <a:t>progressistas, </a:t>
            </a:r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avaliação assume papel de crescimento e melhoria da escola a partir de </a:t>
            </a:r>
            <a:r>
              <a:rPr lang="pt-BR" dirty="0" smtClean="0"/>
              <a:t>dentro,</a:t>
            </a:r>
          </a:p>
          <a:p>
            <a:pPr algn="just"/>
            <a:r>
              <a:rPr lang="pt-BR" dirty="0" smtClean="0"/>
              <a:t>  </a:t>
            </a:r>
            <a:r>
              <a:rPr lang="pt-BR" dirty="0"/>
              <a:t>sob estímulo da política pública.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2725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5538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sz="3600" dirty="0"/>
              <a:t>Dimensões contraditórias de concepções de Educação, Ciclos e Avaliação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566666"/>
              </p:ext>
            </p:extLst>
          </p:nvPr>
        </p:nvGraphicFramePr>
        <p:xfrm>
          <a:off x="457200" y="1035050"/>
          <a:ext cx="8229600" cy="725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Progressão Continuada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Ciclos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histórico conservador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necessidades da reestruturação produtiva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histórico transformador 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resistência,  conscientização, articulado aos movimentos.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Fragmentação curricular articulação artificial de disciplinas (temas transversais, por exemplo).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Unidades curricular  de estudos em torno de aspectos da vida,  experiências significativas para a idade.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Aponta para a alienação,  individualismo do aluno e a subordinação do professor e do aluno.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Favorece a auto-organização do aluno, o trabalho coletivo e a cooperação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Treinamento do professor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Formação do professor em educador.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excludente e/ou </a:t>
                      </a:r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hierarquizador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Educação como direito de todos e obrigação do Estado.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Desresponsabilização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escola pelo ensino. Terceirização / privatização.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Educação de tempos integral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“Avaliação” formal externa do aluno e do professor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Avaliação compreensiva, coletiva e com utilização local.</a:t>
                      </a:r>
                      <a:r>
                        <a:rPr lang="pt-BR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23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54"/>
            <a:ext cx="8229600" cy="74246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7154"/>
            <a:ext cx="8229600" cy="515900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/>
              <a:t>reconhecer que a educação é ideológica </a:t>
            </a:r>
            <a:r>
              <a:rPr lang="pt-BR" b="1" dirty="0" smtClean="0"/>
              <a:t>(</a:t>
            </a:r>
            <a:r>
              <a:rPr lang="pt-BR" dirty="0" smtClean="0"/>
              <a:t>a </a:t>
            </a:r>
            <a:r>
              <a:rPr lang="pt-BR" dirty="0"/>
              <a:t>ideologia  - </a:t>
            </a:r>
            <a:r>
              <a:rPr lang="pt-BR" dirty="0" smtClean="0"/>
              <a:t> </a:t>
            </a:r>
            <a:r>
              <a:rPr lang="pt-BR" dirty="0"/>
              <a:t>tem a ver com o ocultamento da </a:t>
            </a:r>
            <a:r>
              <a:rPr lang="pt-BR" dirty="0" smtClean="0"/>
              <a:t>realidade.  </a:t>
            </a:r>
            <a:r>
              <a:rPr lang="pt-BR" dirty="0"/>
              <a:t>O discurso ideológico tem o poder de “anestesiar a mente, de confundir a curiosidade, de distorcer a percepção dos </a:t>
            </a:r>
            <a:r>
              <a:rPr lang="pt-BR" dirty="0" smtClean="0"/>
              <a:t>fatos.)</a:t>
            </a: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algn="just"/>
            <a:r>
              <a:rPr lang="pt-BR" b="1" dirty="0"/>
              <a:t>querer bem aos </a:t>
            </a:r>
            <a:r>
              <a:rPr lang="pt-BR" b="1" dirty="0" smtClean="0"/>
              <a:t>educandos (</a:t>
            </a:r>
            <a:r>
              <a:rPr lang="pt-BR" dirty="0"/>
              <a:t>É natural do educador expressar afetividade aos seus educandos e à sua prática </a:t>
            </a:r>
            <a:r>
              <a:rPr lang="pt-BR" dirty="0" smtClean="0"/>
              <a:t>educativa; a </a:t>
            </a:r>
            <a:r>
              <a:rPr lang="pt-BR" dirty="0"/>
              <a:t>cognoscibilidade não exclui a </a:t>
            </a:r>
            <a:r>
              <a:rPr lang="pt-BR" dirty="0" smtClean="0"/>
              <a:t>afetividade; </a:t>
            </a:r>
            <a:r>
              <a:rPr lang="pt-BR" dirty="0"/>
              <a:t>a seriedade docente não exclui a alegria</a:t>
            </a:r>
            <a:r>
              <a:rPr lang="pt-BR" dirty="0" smtClean="0"/>
              <a:t>.)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    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Paulo Freire</a:t>
            </a:r>
            <a:endParaRPr lang="pt-BR" dirty="0"/>
          </a:p>
          <a:p>
            <a:pPr algn="just"/>
            <a:endParaRPr lang="pt-BR" dirty="0"/>
          </a:p>
          <a:p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915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62"/>
            <a:ext cx="8229600" cy="65430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     Progressão Continuada</a:t>
            </a:r>
          </a:p>
          <a:p>
            <a:pPr marL="0" indent="0" algn="ctr">
              <a:buNone/>
            </a:pPr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que está em jogo não é </a:t>
            </a:r>
            <a:r>
              <a:rPr lang="pt-BR" dirty="0" smtClean="0"/>
              <a:t> </a:t>
            </a:r>
            <a:r>
              <a:rPr lang="pt-BR" dirty="0"/>
              <a:t>o lado humano e formativo da eliminação da reprovação ou da evasão, mas o lado econômico, isto é, custo e benefício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/>
              <a:t>políticas públicas </a:t>
            </a:r>
            <a:r>
              <a:rPr lang="pt-BR" dirty="0" smtClean="0"/>
              <a:t>neoliberais </a:t>
            </a:r>
            <a:r>
              <a:rPr lang="pt-BR" dirty="0"/>
              <a:t>se valem de sistemas nacionais de “avaliação” (ENC-Provão, SARESP etc.</a:t>
            </a:r>
            <a:r>
              <a:rPr lang="pt-BR" dirty="0" smtClean="0"/>
              <a:t>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▪  </a:t>
            </a:r>
            <a:r>
              <a:rPr lang="pt-BR" dirty="0" smtClean="0"/>
              <a:t>para monitorar </a:t>
            </a:r>
            <a:r>
              <a:rPr lang="pt-BR" dirty="0"/>
              <a:t>os resultados das escolas de forma quantitativa e genérica (comparativa),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▪ criar competição (segundo elas, a mola-mestra da qualidade)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▪ reduzir gastos, modelo amplamente aplicado no campo empresarial.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250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85"/>
            <a:ext cx="8229600" cy="1152769"/>
          </a:xfrm>
        </p:spPr>
        <p:txBody>
          <a:bodyPr>
            <a:normAutofit/>
          </a:bodyPr>
          <a:lstStyle/>
          <a:p>
            <a:r>
              <a:rPr lang="pt-BR" sz="3200" b="1" dirty="0"/>
              <a:t>O ensino na sociedade de conhecimento: educação na era da insegurança</a:t>
            </a:r>
            <a:r>
              <a:rPr lang="pt-BR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154"/>
            <a:ext cx="8229600" cy="4905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HARGREAVES, Andy.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 smtClean="0"/>
              <a:t>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97538"/>
            <a:ext cx="7620000" cy="50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4351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28"/>
          </a:xfrm>
        </p:spPr>
        <p:txBody>
          <a:bodyPr>
            <a:normAutofit fontScale="90000"/>
          </a:bodyPr>
          <a:lstStyle/>
          <a:p>
            <a:r>
              <a:rPr lang="pt-BR" dirty="0"/>
              <a:t>Andy </a:t>
            </a:r>
            <a:r>
              <a:rPr lang="pt-BR" dirty="0" err="1"/>
              <a:t>Hargreaves</a:t>
            </a:r>
            <a:r>
              <a:rPr lang="pt-BR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062"/>
            <a:ext cx="8229600" cy="5296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     Palavras</a:t>
            </a:r>
            <a:r>
              <a:rPr lang="pt-BR" dirty="0"/>
              <a:t>-chave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sociedade do conhecimento</a:t>
            </a:r>
          </a:p>
          <a:p>
            <a:r>
              <a:rPr lang="pt-BR" dirty="0"/>
              <a:t> sociedade </a:t>
            </a:r>
            <a:r>
              <a:rPr lang="pt-BR" dirty="0" err="1" smtClean="0"/>
              <a:t>aprendente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/>
              <a:t>políticas estratégicas de  “alta alavancagem”</a:t>
            </a:r>
          </a:p>
          <a:p>
            <a:r>
              <a:rPr lang="pt-BR" dirty="0"/>
              <a:t>  articulação com redes de apoio  responsáveis pela melhoria na qualificação  docente. </a:t>
            </a:r>
            <a:endParaRPr lang="pt-BR" dirty="0" smtClean="0"/>
          </a:p>
          <a:p>
            <a:r>
              <a:rPr lang="pt-BR" dirty="0"/>
              <a:t>p</a:t>
            </a:r>
            <a:r>
              <a:rPr lang="pt-BR" dirty="0" smtClean="0"/>
              <a:t>rofessor catalisador</a:t>
            </a:r>
            <a:endParaRPr lang="pt-BR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0008"/>
            <a:ext cx="8229600" cy="72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550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 escola da sociedade do conhecimento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462"/>
            <a:ext cx="8229600" cy="4875701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dirty="0" smtClean="0"/>
              <a:t>A </a:t>
            </a:r>
            <a:r>
              <a:rPr lang="pt-BR" dirty="0"/>
              <a:t>reforma padronizada na educação prejudica a capacidade dos professores de lecionar para a sociedade do </a:t>
            </a:r>
            <a:r>
              <a:rPr lang="pt-BR" dirty="0" smtClean="0"/>
              <a:t>conheci/.</a:t>
            </a:r>
            <a:endParaRPr lang="pt-BR" dirty="0"/>
          </a:p>
          <a:p>
            <a:r>
              <a:rPr lang="pt-BR" dirty="0"/>
              <a:t> A padronização expande a exclusão educacional.</a:t>
            </a:r>
          </a:p>
          <a:p>
            <a:r>
              <a:rPr lang="pt-BR" dirty="0"/>
              <a:t>T</a:t>
            </a:r>
            <a:r>
              <a:rPr lang="pt-BR" dirty="0" smtClean="0"/>
              <a:t>ranca </a:t>
            </a:r>
            <a:r>
              <a:rPr lang="pt-BR" dirty="0"/>
              <a:t>a pobreza e o fracasso </a:t>
            </a:r>
            <a:r>
              <a:rPr lang="pt-BR" dirty="0" smtClean="0"/>
              <a:t> </a:t>
            </a:r>
            <a:r>
              <a:rPr lang="pt-BR" dirty="0"/>
              <a:t>dentro de uma linguagem neutra de “subdesenvolvimento” que é politicamente evasiva e </a:t>
            </a:r>
            <a:r>
              <a:rPr lang="pt-BR" dirty="0" smtClean="0"/>
              <a:t>enganadora. 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230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28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 </a:t>
            </a:r>
            <a:br>
              <a:rPr lang="pt-BR" sz="3600" b="1" dirty="0" smtClean="0"/>
            </a:br>
            <a:r>
              <a:rPr lang="pt-BR" sz="3100" b="1" dirty="0" smtClean="0"/>
              <a:t>O </a:t>
            </a:r>
            <a:r>
              <a:rPr lang="pt-BR" sz="3100" b="1" dirty="0"/>
              <a:t>ensino para além da sociedade do </a:t>
            </a:r>
            <a:r>
              <a:rPr lang="pt-BR" sz="3100" b="1" dirty="0" smtClean="0"/>
              <a:t>conhecimento</a:t>
            </a:r>
            <a:r>
              <a:rPr lang="pt-BR" sz="3600" b="1" dirty="0" smtClean="0"/>
              <a:t> 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924"/>
            <a:ext cx="8229600" cy="57540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    Nossa </a:t>
            </a:r>
            <a:r>
              <a:rPr lang="pt-BR" dirty="0"/>
              <a:t>prosperidade depende dos atributos centrais </a:t>
            </a:r>
            <a:r>
              <a:rPr lang="pt-BR" dirty="0" smtClean="0"/>
              <a:t>da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economia </a:t>
            </a:r>
            <a:r>
              <a:rPr lang="pt-BR" dirty="0"/>
              <a:t>do conhecimento</a:t>
            </a:r>
            <a:r>
              <a:rPr lang="pt-BR" dirty="0" smtClean="0"/>
              <a:t>:</a:t>
            </a:r>
          </a:p>
          <a:p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smtClean="0"/>
              <a:t>criatividade</a:t>
            </a:r>
          </a:p>
          <a:p>
            <a:r>
              <a:rPr lang="pt-BR" dirty="0" smtClean="0"/>
              <a:t>  </a:t>
            </a:r>
            <a:r>
              <a:rPr lang="pt-BR" dirty="0"/>
              <a:t>inventividade</a:t>
            </a:r>
            <a:r>
              <a:rPr lang="pt-BR" dirty="0" smtClean="0"/>
              <a:t>,</a:t>
            </a:r>
          </a:p>
          <a:p>
            <a:r>
              <a:rPr lang="pt-BR" dirty="0" smtClean="0"/>
              <a:t> </a:t>
            </a:r>
            <a:r>
              <a:rPr lang="pt-BR" dirty="0"/>
              <a:t>a cooperação,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flexibilidade,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desenvolver a inteligência coletiva,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solucionar </a:t>
            </a:r>
            <a:r>
              <a:rPr lang="pt-BR" dirty="0" smtClean="0"/>
              <a:t>problemas</a:t>
            </a:r>
          </a:p>
          <a:p>
            <a:r>
              <a:rPr lang="pt-BR" dirty="0" smtClean="0"/>
              <a:t>  </a:t>
            </a:r>
            <a:r>
              <a:rPr lang="pt-BR" dirty="0"/>
              <a:t>desenvolver redes,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lidar com a mudança </a:t>
            </a:r>
            <a:endParaRPr lang="pt-BR" dirty="0" smtClean="0"/>
          </a:p>
          <a:p>
            <a:r>
              <a:rPr lang="pt-BR" dirty="0" smtClean="0"/>
              <a:t>e </a:t>
            </a:r>
            <a:r>
              <a:rPr lang="pt-BR" dirty="0"/>
              <a:t>o compromisso com a aprendizagem por toda a vida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                                                            </a:t>
            </a:r>
            <a:r>
              <a:rPr lang="pt-BR" dirty="0" err="1" smtClean="0"/>
              <a:t>Hargreaves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5538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 ensino apesar da sociedade do </a:t>
            </a:r>
            <a:r>
              <a:rPr lang="pt-BR" b="1" dirty="0" smtClean="0"/>
              <a:t>conhecimento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Significa professores reconquistarem seu </a:t>
            </a:r>
            <a:r>
              <a:rPr lang="pt-BR" i="1" dirty="0"/>
              <a:t>status </a:t>
            </a:r>
            <a:r>
              <a:rPr lang="pt-BR" dirty="0"/>
              <a:t>e sua dignidade entre os principais intelectuais da sociedade.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219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Escola deve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pt-BR" dirty="0">
                <a:latin typeface="Arial" charset="0"/>
              </a:rPr>
              <a:t>Criar condições de imersão </a:t>
            </a:r>
            <a:r>
              <a:rPr lang="pt-BR" dirty="0" smtClean="0">
                <a:latin typeface="Arial" charset="0"/>
              </a:rPr>
              <a:t>no conhecimento. </a:t>
            </a:r>
            <a:endParaRPr lang="pt-BR" dirty="0">
              <a:latin typeface="Arial" charset="0"/>
            </a:endParaRPr>
          </a:p>
          <a:p>
            <a:pPr eaLnBrk="1" hangingPunct="1"/>
            <a:r>
              <a:rPr lang="pt-BR" dirty="0">
                <a:latin typeface="Arial" charset="0"/>
              </a:rPr>
              <a:t>Partir do pressuposto que </a:t>
            </a:r>
            <a:r>
              <a:rPr lang="pt-BR" dirty="0" smtClean="0">
                <a:latin typeface="Arial" charset="0"/>
              </a:rPr>
              <a:t>os alunos  </a:t>
            </a:r>
            <a:r>
              <a:rPr lang="pt-BR" dirty="0">
                <a:latin typeface="Arial" charset="0"/>
              </a:rPr>
              <a:t>estão </a:t>
            </a:r>
            <a:r>
              <a:rPr lang="pt-BR" dirty="0" smtClean="0">
                <a:latin typeface="Arial" charset="0"/>
              </a:rPr>
              <a:t>inseridos </a:t>
            </a:r>
            <a:r>
              <a:rPr lang="pt-BR" dirty="0">
                <a:latin typeface="Arial" charset="0"/>
              </a:rPr>
              <a:t>numa sociedade </a:t>
            </a:r>
            <a:r>
              <a:rPr lang="pt-BR" dirty="0" smtClean="0">
                <a:latin typeface="Arial" charset="0"/>
              </a:rPr>
              <a:t>globalizante.</a:t>
            </a:r>
            <a:endParaRPr lang="pt-BR" dirty="0">
              <a:latin typeface="Arial" charset="0"/>
            </a:endParaRPr>
          </a:p>
          <a:p>
            <a:pPr eaLnBrk="1" hangingPunct="1"/>
            <a:r>
              <a:rPr lang="pt-BR" dirty="0">
                <a:latin typeface="Arial" charset="0"/>
              </a:rPr>
              <a:t>Portanto, já trazem conhecimentos 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>
                <a:latin typeface="Arial" charset="0"/>
              </a:rPr>
              <a:t>desde muito </a:t>
            </a:r>
            <a:r>
              <a:rPr lang="pt-BR" dirty="0" smtClean="0">
                <a:latin typeface="Arial" charset="0"/>
              </a:rPr>
              <a:t>cedo.</a:t>
            </a:r>
            <a:endParaRPr lang="pt-BR" dirty="0">
              <a:latin typeface="Arial" charset="0"/>
            </a:endParaRPr>
          </a:p>
          <a:p>
            <a:pPr eaLnBrk="1" hangingPunct="1"/>
            <a:r>
              <a:rPr lang="pt-BR" dirty="0">
                <a:latin typeface="Arial" charset="0"/>
              </a:rPr>
              <a:t>Escola deve potencializar o que </a:t>
            </a:r>
            <a:r>
              <a:rPr lang="pt-BR" dirty="0" smtClean="0">
                <a:latin typeface="Arial" charset="0"/>
              </a:rPr>
              <a:t>o aluno  </a:t>
            </a:r>
            <a:r>
              <a:rPr lang="pt-BR" b="1" dirty="0">
                <a:latin typeface="Arial" charset="0"/>
              </a:rPr>
              <a:t>JÁ SABE – </a:t>
            </a:r>
            <a:endParaRPr lang="pt-BR" b="1" dirty="0" smtClean="0">
              <a:latin typeface="Arial" charset="0"/>
            </a:endParaRPr>
          </a:p>
          <a:p>
            <a:pPr eaLnBrk="1" hangingPunct="1"/>
            <a:endParaRPr lang="pt-BR" b="1" dirty="0" smtClean="0">
              <a:latin typeface="Arial" charset="0"/>
            </a:endParaRPr>
          </a:p>
          <a:p>
            <a:pPr eaLnBrk="1" hangingPunct="1"/>
            <a:r>
              <a:rPr lang="pt-BR" b="1" dirty="0" smtClean="0">
                <a:latin typeface="Arial" charset="0"/>
              </a:rPr>
              <a:t>E </a:t>
            </a:r>
            <a:r>
              <a:rPr lang="pt-BR" b="1" dirty="0">
                <a:solidFill>
                  <a:srgbClr val="FF3300"/>
                </a:solidFill>
                <a:latin typeface="Arial" charset="0"/>
              </a:rPr>
              <a:t>TODAS </a:t>
            </a:r>
            <a:r>
              <a:rPr lang="pt-BR" b="1" dirty="0">
                <a:latin typeface="Arial" charset="0"/>
              </a:rPr>
              <a:t>O</a:t>
            </a:r>
            <a:r>
              <a:rPr lang="pt-BR" b="1" dirty="0" smtClean="0">
                <a:latin typeface="Arial" charset="0"/>
              </a:rPr>
              <a:t>S ESTUDANTES JA TRAZEM SABERES. 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0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parte </a:t>
            </a:r>
            <a:r>
              <a:rPr lang="en-US" dirty="0" err="1" smtClean="0"/>
              <a:t>dissertativa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pt-BR" dirty="0"/>
              <a:t>Leia o enunciado duas ou três vezes para compreender o que se está solicitando.</a:t>
            </a:r>
          </a:p>
          <a:p>
            <a:pPr lvl="0"/>
            <a:r>
              <a:rPr lang="pt-BR" dirty="0"/>
              <a:t> Observe que na primeira leitura você poderá estar tenso e acaba não lendo o enunciado com a devida atenção.</a:t>
            </a:r>
          </a:p>
          <a:p>
            <a:pPr lvl="0"/>
            <a:r>
              <a:rPr lang="pt-BR" dirty="0"/>
              <a:t>As questões dissertativas, normalmente, trazem um tema polêmico, que deve ser analisado de modo crítico, num espaço relativamente longo (cerca de quinze a trinta linhas). Procure não divagar  e se perder em informações vazias ou mesmo perdendo o foco. </a:t>
            </a:r>
          </a:p>
          <a:p>
            <a:pPr lvl="0"/>
            <a:r>
              <a:rPr lang="pt-BR" dirty="0"/>
              <a:t>Procure ater-se ao tema e ao número de linhas solicitadas. Não escreva nem mais nem menos. </a:t>
            </a:r>
          </a:p>
          <a:p>
            <a:pPr lvl="0"/>
            <a:r>
              <a:rPr lang="pt-BR" dirty="0"/>
              <a:t>Sublinhe as palavras </a:t>
            </a:r>
            <a:r>
              <a:rPr lang="pt-BR" dirty="0" smtClean="0"/>
              <a:t>- chave  </a:t>
            </a:r>
            <a:r>
              <a:rPr lang="pt-BR" dirty="0"/>
              <a:t>ou escreva-as ao lado da folha para não perder o foco da questão.</a:t>
            </a:r>
          </a:p>
          <a:p>
            <a:pPr lvl="0"/>
            <a:r>
              <a:rPr lang="pt-BR" dirty="0"/>
              <a:t>Elabore o texto de acordo com a comanda. Geralmente em concurso solicita-se dissertação. Redija sempre na 3</a:t>
            </a:r>
            <a:r>
              <a:rPr lang="pt-BR" baseline="30000" dirty="0"/>
              <a:t>a</a:t>
            </a:r>
            <a:r>
              <a:rPr lang="pt-BR" dirty="0"/>
              <a:t> pessoa. Ex.: Alfabetização é....  Alfabetização promove..... Nunca use “Eu acho que ....” (1</a:t>
            </a:r>
            <a:r>
              <a:rPr lang="pt-BR" baseline="30000" dirty="0"/>
              <a:t>a</a:t>
            </a:r>
            <a:r>
              <a:rPr lang="pt-BR" dirty="0"/>
              <a:t> pessoa)</a:t>
            </a:r>
          </a:p>
          <a:p>
            <a:pPr lvl="0"/>
            <a:r>
              <a:rPr lang="pt-BR" dirty="0"/>
              <a:t>Escreva com letra legível.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2259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16"/>
            <a:ext cx="8229600" cy="651047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t-BR" dirty="0"/>
              <a:t>Lembra da orientação de seguir:  introdução, desenvolvimento e conclusão? Empregue  esse procedimento só que em tamanho reduzido. </a:t>
            </a:r>
          </a:p>
          <a:p>
            <a:pPr lvl="0"/>
            <a:r>
              <a:rPr lang="pt-BR" dirty="0"/>
              <a:t>Cuidado com expressões que podem causar dupla interpretação ou são preconceituosas. Ex.: “Há professores que não sabem trabalhar  com projetos” . “Os professores não sabem ensinar a leitura “. “Os alunos das escolas públicas  são provenientes de famílias desestruturadas.” “Crianças pobres tem dificuldade em aprender...” Que horror!!</a:t>
            </a:r>
          </a:p>
          <a:p>
            <a:pPr lvl="0"/>
            <a:r>
              <a:rPr lang="pt-BR" dirty="0"/>
              <a:t>Procure usar expressões politicamente corretas. Ex.: “Há pesquisas que demonstram que alguns professores não sabem elaborar projeto pedagógicos....”  “Segundo XXXXXXX alunos pertencentes às camadas populares necessitam de  .... “ “Alguns professores parecem trabalhar apenas com leitura do livro didático impossibilitando que o aluno tenha contato com a literatura e diferentes gêneros”.</a:t>
            </a:r>
          </a:p>
          <a:p>
            <a:r>
              <a:rPr lang="pt-BR" dirty="0"/>
              <a:t>Nada de achismos. Evite expressões: “Eu acho...” “Na minha classe...” “Um dia....” “Na minha escola....” Se precisar dar exemplos seja breve e utilize vocabulário adequado. Baseie-se em autores, ou “Algumas pesquisas apontam.... “</a:t>
            </a:r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09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030"/>
            <a:ext cx="8229600" cy="618045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BR" dirty="0"/>
              <a:t>Algumas pessoas priorizam parágrafos  longos, acreditando que, com isso, conseguirão explicar melhor, porém incorrem em mais um erro grave, que é escrever aquilo que não foi perguntado. Acrescente apenas informações fundamentais para o entendimento da resposta.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lvl="0" algn="just"/>
            <a:r>
              <a:rPr lang="pt-BR" dirty="0"/>
              <a:t>Procure escrever ligando os elementos. Ex.: se o tema for Avaliação. Falar sobre a LDB, concepção de avaliação de acordo com alguns autores; tipos de avaliações (diagnóstica, formativa, dialógica, </a:t>
            </a:r>
            <a:r>
              <a:rPr lang="pt-BR" dirty="0" err="1"/>
              <a:t>somativa</a:t>
            </a:r>
            <a:r>
              <a:rPr lang="pt-BR" dirty="0"/>
              <a:t>) a relação com o ensino e a </a:t>
            </a:r>
            <a:r>
              <a:rPr lang="pt-BR" dirty="0" smtClean="0"/>
              <a:t>aprendizagem, </a:t>
            </a:r>
            <a:r>
              <a:rPr lang="pt-BR" dirty="0" err="1" smtClean="0"/>
              <a:t>docum</a:t>
            </a:r>
            <a:r>
              <a:rPr lang="pt-BR" dirty="0" smtClean="0"/>
              <a:t>/ da SE.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Associe os conceitos pedidos na bibliografia. </a:t>
            </a:r>
            <a:r>
              <a:rPr lang="pt-BR" dirty="0" err="1"/>
              <a:t>Ex</a:t>
            </a:r>
            <a:r>
              <a:rPr lang="pt-BR" dirty="0"/>
              <a:t>: Projeto de leitura, citar Delia Lerner, </a:t>
            </a:r>
            <a:r>
              <a:rPr lang="pt-BR" dirty="0" err="1"/>
              <a:t>Freire,etc</a:t>
            </a:r>
            <a:r>
              <a:rPr lang="pt-BR" dirty="0"/>
              <a:t>..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6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913"/>
            <a:ext cx="8686800" cy="655320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b="1" dirty="0">
                <a:latin typeface="Arial" charset="0"/>
              </a:rPr>
              <a:t>  ENSINAR A LER, ENSINAR A COMPREENDER</a:t>
            </a:r>
          </a:p>
          <a:p>
            <a:pPr>
              <a:buFontTx/>
              <a:buNone/>
            </a:pPr>
            <a:r>
              <a:rPr lang="it-IT" dirty="0">
                <a:latin typeface="Arial" charset="0"/>
              </a:rPr>
              <a:t>Teresa </a:t>
            </a:r>
            <a:r>
              <a:rPr lang="it-IT" dirty="0" err="1">
                <a:latin typeface="Arial" charset="0"/>
              </a:rPr>
              <a:t>Colomer</a:t>
            </a:r>
            <a:r>
              <a:rPr lang="it-IT" dirty="0">
                <a:latin typeface="Arial" charset="0"/>
              </a:rPr>
              <a:t> e Anna </a:t>
            </a:r>
            <a:r>
              <a:rPr lang="it-IT" dirty="0" err="1">
                <a:latin typeface="Arial" charset="0"/>
              </a:rPr>
              <a:t>Camps</a:t>
            </a:r>
            <a:r>
              <a:rPr lang="it-IT" dirty="0">
                <a:latin typeface="Arial" charset="0"/>
              </a:rPr>
              <a:t>,</a:t>
            </a:r>
          </a:p>
          <a:p>
            <a:pPr>
              <a:buFontTx/>
              <a:buNone/>
            </a:pPr>
            <a:endParaRPr lang="pt-BR" dirty="0">
              <a:latin typeface="Arial" charset="0"/>
            </a:endParaRPr>
          </a:p>
          <a:p>
            <a:pPr algn="just">
              <a:buFontTx/>
              <a:buNone/>
            </a:pPr>
            <a:r>
              <a:rPr lang="pt-BR" i="1" dirty="0">
                <a:latin typeface="Arial" charset="0"/>
              </a:rPr>
              <a:t>  </a:t>
            </a:r>
            <a:r>
              <a:rPr lang="pt-BR" dirty="0" smtClean="0">
                <a:latin typeface="Arial" charset="0"/>
              </a:rPr>
              <a:t>Palavras-chave</a:t>
            </a:r>
          </a:p>
          <a:p>
            <a:pPr algn="just"/>
            <a:r>
              <a:rPr lang="pt-BR" dirty="0" smtClean="0">
                <a:latin typeface="Arial" charset="0"/>
              </a:rPr>
              <a:t> </a:t>
            </a:r>
            <a:r>
              <a:rPr lang="pt-BR" dirty="0">
                <a:latin typeface="Arial" charset="0"/>
              </a:rPr>
              <a:t>superar as tradicionais dicotomias do ensino da leitura </a:t>
            </a:r>
            <a:endParaRPr lang="pt-BR" dirty="0" smtClean="0">
              <a:latin typeface="Arial" charset="0"/>
            </a:endParaRPr>
          </a:p>
          <a:p>
            <a:pPr algn="just"/>
            <a:r>
              <a:rPr lang="pt-BR" dirty="0" smtClean="0">
                <a:latin typeface="Arial" charset="0"/>
              </a:rPr>
              <a:t> oposição à </a:t>
            </a:r>
            <a:r>
              <a:rPr lang="pt-BR" dirty="0">
                <a:latin typeface="Arial" charset="0"/>
              </a:rPr>
              <a:t>forma reducionista e </a:t>
            </a:r>
            <a:r>
              <a:rPr lang="pt-BR" dirty="0" smtClean="0">
                <a:latin typeface="Arial" charset="0"/>
              </a:rPr>
              <a:t>desvirtuada do ensino da leitura </a:t>
            </a:r>
          </a:p>
          <a:p>
            <a:pPr algn="just"/>
            <a:r>
              <a:rPr lang="pt-BR" dirty="0" smtClean="0">
                <a:latin typeface="Arial" charset="0"/>
              </a:rPr>
              <a:t> </a:t>
            </a:r>
            <a:r>
              <a:rPr lang="pt-BR" dirty="0">
                <a:latin typeface="Arial" charset="0"/>
              </a:rPr>
              <a:t>complexidade das relações entre aprender a ler e ler para aprender.</a:t>
            </a:r>
          </a:p>
        </p:txBody>
      </p:sp>
    </p:spTree>
    <p:extLst>
      <p:ext uri="{BB962C8B-B14F-4D97-AF65-F5344CB8AC3E}">
        <p14:creationId xmlns:p14="http://schemas.microsoft.com/office/powerpoint/2010/main" val="33494226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13"/>
            <a:ext cx="8229600" cy="6550477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pt-BR" dirty="0"/>
              <a:t>A abordagem desse concurso é progressista, humanista, transformadora., sócio-interacionista e multiculturalista. Portanto defenda estas ideias. Ex.: direito de todos os alunos se apropriarem do conhecimento.;  aprovação e não a punição;  estudante ser sujeito do processo; respeito aos saberes dos alunos; interações em sala de aula, etc.</a:t>
            </a:r>
            <a:r>
              <a:rPr lang="pt-BR" dirty="0" smtClean="0"/>
              <a:t>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Invista no pensamento dialético. Ex.: Relação entre as questões de fracasso escolar com a importância da formação continuada do educador,  saberes que o educador deve sempre buscar. </a:t>
            </a:r>
            <a:endParaRPr lang="pt-BR" dirty="0" smtClean="0"/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Não se esqueça de revisar os aspectos gramaticais, como ortografia, acentuação, regência, concordâncias e sintaxe, garantindo que todas as frases estejam corretas e bem construídas</a:t>
            </a:r>
            <a:r>
              <a:rPr lang="pt-BR" dirty="0" smtClean="0"/>
              <a:t>.</a:t>
            </a:r>
          </a:p>
          <a:p>
            <a:pPr marL="0" lv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lvl="0" algn="just"/>
            <a:r>
              <a:rPr lang="pt-BR" dirty="0"/>
              <a:t>Prepare diariamente uma questão. Pense num tema e redija-o. Leia mais sobre este assunto e reescreva-o. Esse é um bom preparo. 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Boa sorte!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2686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032"/>
            <a:ext cx="8229600" cy="5706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BOM CONCURSO!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               BOA SORTE!</a:t>
            </a:r>
          </a:p>
          <a:p>
            <a:pPr marL="0" indent="0">
              <a:buNone/>
            </a:pPr>
            <a:r>
              <a:rPr lang="en-US" sz="4400" dirty="0" smtClean="0"/>
              <a:t>					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							SUCESSO!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              MARTHA  SIRLENE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51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Teresa </a:t>
            </a:r>
            <a:r>
              <a:rPr lang="en-US" dirty="0" err="1" smtClean="0"/>
              <a:t>Colomer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853" b="18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0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>
                <a:latin typeface="Arial" charset="0"/>
              </a:rPr>
              <a:t>Modelo de processamento descendente</a:t>
            </a:r>
          </a:p>
        </p:txBody>
      </p:sp>
      <p:sp>
        <p:nvSpPr>
          <p:cNvPr id="5632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pt-BR">
                <a:latin typeface="Arial" charset="0"/>
              </a:rPr>
              <a:t>    É conhecimento do contexto que:</a:t>
            </a:r>
          </a:p>
          <a:p>
            <a:r>
              <a:rPr lang="pt-BR">
                <a:latin typeface="Arial" charset="0"/>
              </a:rPr>
              <a:t> torna o texto compreensível;</a:t>
            </a:r>
          </a:p>
          <a:p>
            <a:r>
              <a:rPr lang="pt-BR">
                <a:latin typeface="Arial" charset="0"/>
              </a:rPr>
              <a:t> ajuda a decidir se uma frase como esta</a:t>
            </a:r>
          </a:p>
          <a:p>
            <a:pPr>
              <a:buFontTx/>
              <a:buNone/>
            </a:pPr>
            <a:r>
              <a:rPr lang="pt-BR">
                <a:latin typeface="Arial" charset="0"/>
              </a:rPr>
              <a:t>          </a:t>
            </a:r>
          </a:p>
          <a:p>
            <a:pPr>
              <a:buFontTx/>
              <a:buNone/>
            </a:pPr>
            <a:endParaRPr lang="pt-BR">
              <a:latin typeface="Arial" charset="0"/>
            </a:endParaRPr>
          </a:p>
          <a:p>
            <a:endParaRPr lang="pt-BR">
              <a:latin typeface="Arial" charset="0"/>
            </a:endParaRPr>
          </a:p>
          <a:p>
            <a:endParaRPr lang="pt-BR">
              <a:latin typeface="Arial" charset="0"/>
            </a:endParaRPr>
          </a:p>
          <a:p>
            <a:pPr>
              <a:buFontTx/>
              <a:buNone/>
            </a:pPr>
            <a:r>
              <a:rPr lang="pt-BR">
                <a:latin typeface="Arial" charset="0"/>
              </a:rPr>
              <a:t>  Contém uma ameaça ou esperança?</a:t>
            </a:r>
          </a:p>
        </p:txBody>
      </p:sp>
      <p:sp>
        <p:nvSpPr>
          <p:cNvPr id="4" name="Fluxograma: Fita perfurada 3"/>
          <p:cNvSpPr/>
          <p:nvPr/>
        </p:nvSpPr>
        <p:spPr>
          <a:xfrm>
            <a:off x="2555875" y="3357563"/>
            <a:ext cx="5256213" cy="1727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>
                <a:solidFill>
                  <a:srgbClr val="FF0000"/>
                </a:solidFill>
                <a:latin typeface="Arial" charset="0"/>
                <a:ea typeface="ＭＳ Ｐゴシック" charset="0"/>
              </a:rPr>
              <a:t>Já  nos veremos! </a:t>
            </a:r>
          </a:p>
        </p:txBody>
      </p:sp>
    </p:spTree>
    <p:extLst>
      <p:ext uri="{BB962C8B-B14F-4D97-AF65-F5344CB8AC3E}">
        <p14:creationId xmlns:p14="http://schemas.microsoft.com/office/powerpoint/2010/main" val="331590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>
                <a:solidFill>
                  <a:schemeClr val="tx1"/>
                </a:solidFill>
                <a:latin typeface="Arial" charset="0"/>
              </a:rPr>
              <a:t>Modelos interativos</a:t>
            </a:r>
            <a:endParaRPr lang="pt-BR">
              <a:latin typeface="Arial" charset="0"/>
            </a:endParaRPr>
          </a:p>
        </p:txBody>
      </p:sp>
      <p:sp>
        <p:nvSpPr>
          <p:cNvPr id="5734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pt-BR" dirty="0">
                <a:latin typeface="Arial" charset="0"/>
              </a:rPr>
              <a:t>       O leitor é o sujeito ativo</a:t>
            </a:r>
          </a:p>
          <a:p>
            <a:pPr>
              <a:buFontTx/>
              <a:buNone/>
            </a:pPr>
            <a:endParaRPr lang="pt-BR" dirty="0">
              <a:latin typeface="Arial" charset="0"/>
            </a:endParaRPr>
          </a:p>
          <a:p>
            <a:pPr algn="just"/>
            <a:r>
              <a:rPr lang="pt-BR" dirty="0">
                <a:latin typeface="Arial" charset="0"/>
              </a:rPr>
              <a:t> utiliza os  conheci/</a:t>
            </a:r>
            <a:r>
              <a:rPr lang="pt-BR" dirty="0" err="1">
                <a:latin typeface="Arial" charset="0"/>
              </a:rPr>
              <a:t>s</a:t>
            </a:r>
            <a:r>
              <a:rPr lang="pt-BR" dirty="0">
                <a:latin typeface="Arial" charset="0"/>
              </a:rPr>
              <a:t> variados para obter    informação do escrito, </a:t>
            </a:r>
          </a:p>
          <a:p>
            <a:pPr algn="just"/>
            <a:r>
              <a:rPr lang="pt-BR" dirty="0">
                <a:latin typeface="Arial" charset="0"/>
              </a:rPr>
              <a:t> reconstrói o significado do texto ao interpretá-lo de acordo com seus próprios esquemas conceituais, </a:t>
            </a:r>
          </a:p>
          <a:p>
            <a:pPr algn="just"/>
            <a:r>
              <a:rPr lang="pt-BR" dirty="0">
                <a:latin typeface="Arial" charset="0"/>
              </a:rPr>
              <a:t> a partir de seu conhecimento do mundo.</a:t>
            </a:r>
          </a:p>
          <a:p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5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>
                <a:solidFill>
                  <a:schemeClr val="tx1"/>
                </a:solidFill>
                <a:latin typeface="Arial" charset="0"/>
              </a:rPr>
              <a:t>Relação entre o texto e o leitor é</a:t>
            </a:r>
            <a:br>
              <a:rPr lang="pt-BR" sz="3200">
                <a:solidFill>
                  <a:schemeClr val="tx1"/>
                </a:solidFill>
                <a:latin typeface="Arial" charset="0"/>
              </a:rPr>
            </a:br>
            <a:r>
              <a:rPr lang="pt-BR" sz="3200">
                <a:solidFill>
                  <a:schemeClr val="tx1"/>
                </a:solidFill>
                <a:latin typeface="Arial" charset="0"/>
              </a:rPr>
              <a:t>DIALÉTICA</a:t>
            </a:r>
            <a:endParaRPr lang="pt-BR" sz="3200">
              <a:latin typeface="Arial" charset="0"/>
            </a:endParaRPr>
          </a:p>
        </p:txBody>
      </p:sp>
      <p:sp>
        <p:nvSpPr>
          <p:cNvPr id="5837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>
                <a:latin typeface="Arial" charset="0"/>
              </a:rPr>
              <a:t>      O  leitor baseia-se em seus conheci/s</a:t>
            </a:r>
          </a:p>
          <a:p>
            <a:pPr>
              <a:buFontTx/>
              <a:buNone/>
            </a:pPr>
            <a:endParaRPr lang="pt-BR">
              <a:latin typeface="Arial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539552" y="3284984"/>
          <a:ext cx="81369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6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>
                <a:solidFill>
                  <a:schemeClr val="tx1"/>
                </a:solidFill>
                <a:latin typeface="Arial" charset="0"/>
              </a:rPr>
              <a:t>Esse novo significado, permite-lhe</a:t>
            </a:r>
            <a:endParaRPr lang="pt-BR" sz="3200">
              <a:latin typeface="Arial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77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O que é ler?</a:t>
            </a:r>
          </a:p>
        </p:txBody>
      </p:sp>
      <p:sp>
        <p:nvSpPr>
          <p:cNvPr id="6041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centrais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a)</a:t>
            </a:r>
            <a:r>
              <a:rPr lang="pt-BR" dirty="0"/>
              <a:t> Saberes e práticas</a:t>
            </a:r>
          </a:p>
          <a:p>
            <a:pPr marL="0" indent="0">
              <a:buNone/>
            </a:pPr>
            <a:r>
              <a:rPr lang="pt-BR" b="1" dirty="0" err="1"/>
              <a:t>b</a:t>
            </a:r>
            <a:r>
              <a:rPr lang="pt-BR" b="1" dirty="0"/>
              <a:t>)</a:t>
            </a:r>
            <a:r>
              <a:rPr lang="pt-BR" dirty="0"/>
              <a:t> Desenvolvimento da competência leitora</a:t>
            </a:r>
          </a:p>
          <a:p>
            <a:pPr marL="0" indent="0">
              <a:buNone/>
            </a:pPr>
            <a:r>
              <a:rPr lang="pt-BR" b="1" dirty="0" err="1"/>
              <a:t>c</a:t>
            </a:r>
            <a:r>
              <a:rPr lang="pt-BR" b="1" dirty="0"/>
              <a:t>)</a:t>
            </a:r>
            <a:r>
              <a:rPr lang="pt-BR" dirty="0"/>
              <a:t> Concepção sobre os processos de desenvolvimento e aprendizagem</a:t>
            </a:r>
          </a:p>
          <a:p>
            <a:pPr marL="0" indent="0">
              <a:buNone/>
            </a:pPr>
            <a:r>
              <a:rPr lang="pt-BR" b="1" dirty="0" err="1"/>
              <a:t>d</a:t>
            </a:r>
            <a:r>
              <a:rPr lang="pt-BR" b="1" dirty="0"/>
              <a:t>)</a:t>
            </a:r>
            <a:r>
              <a:rPr lang="pt-BR" dirty="0"/>
              <a:t> Organização dos conteúdos de aprendizagem</a:t>
            </a:r>
          </a:p>
          <a:p>
            <a:pPr marL="0" indent="0">
              <a:buNone/>
            </a:pPr>
            <a:r>
              <a:rPr lang="pt-BR" b="1" dirty="0"/>
              <a:t>e)</a:t>
            </a:r>
            <a:r>
              <a:rPr lang="pt-BR" dirty="0"/>
              <a:t> Educação </a:t>
            </a:r>
            <a:r>
              <a:rPr lang="pt-BR" dirty="0" smtClean="0"/>
              <a:t>básica</a:t>
            </a:r>
          </a:p>
          <a:p>
            <a:pPr marL="0" indent="0">
              <a:buNone/>
            </a:pPr>
            <a:r>
              <a:rPr lang="pt-BR" b="1" dirty="0" smtClean="0"/>
              <a:t>f)</a:t>
            </a:r>
            <a:r>
              <a:rPr lang="pt-BR" dirty="0" smtClean="0"/>
              <a:t> </a:t>
            </a:r>
            <a:r>
              <a:rPr lang="pt-BR" dirty="0"/>
              <a:t>Sociedade educação e culturas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3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charset="0"/>
              </a:rPr>
              <a:t>    35T3  P3QU3NO  T3XTO  53RV3  4P3N45 P4R4  MO5TR4R  COMO  NO554  C4B3Ç4 CONS3GU3  F4Z3R  CO1545  1MPR3551ON4ANT35!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charset="0"/>
              </a:rPr>
              <a:t>    R3P4R3 N1550!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charset="0"/>
              </a:rPr>
              <a:t>    NO  COM3ÇO  35T4V4  M31O  C0MPL1C4DO,  M45 N3ST4  L1NH4  SU4  M3NT3  V41  D3C1FR4NDO  O CÓD1GO  QU453  4UT0M4T1C4M3NT3,  S3M PR3C1S4R  P3N54R  MU1TO,  C3RTO?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charset="0"/>
              </a:rPr>
              <a:t>    P0D3  F1C4R  B3M  ORGULHO5O  D155O!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t-BR" sz="2400">
                <a:latin typeface="Arial" charset="0"/>
              </a:rPr>
              <a:t>    SUA  C4P4C1D4D3  M3R3C3!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t-BR" sz="2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4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2400">
                <a:latin typeface="Arial" charset="0"/>
              </a:rPr>
              <a:t>   P4R4BÉN5!</a:t>
            </a:r>
          </a:p>
        </p:txBody>
      </p:sp>
    </p:spTree>
    <p:extLst>
      <p:ext uri="{BB962C8B-B14F-4D97-AF65-F5344CB8AC3E}">
        <p14:creationId xmlns:p14="http://schemas.microsoft.com/office/powerpoint/2010/main" val="80530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>
                <a:solidFill>
                  <a:schemeClr val="tx1"/>
                </a:solidFill>
                <a:latin typeface="Arial" charset="0"/>
              </a:rPr>
              <a:t>O ato de ler</a:t>
            </a:r>
            <a:endParaRPr lang="pt-BR">
              <a:latin typeface="Arial" charset="0"/>
            </a:endParaRPr>
          </a:p>
        </p:txBody>
      </p:sp>
      <p:sp>
        <p:nvSpPr>
          <p:cNvPr id="6349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t-BR">
                <a:latin typeface="Arial" charset="0"/>
              </a:rPr>
              <a:t>   Consiste no processamento de informação de um texto escrito com a finalidade de interpretá-lo.</a:t>
            </a:r>
          </a:p>
          <a:p>
            <a:pPr>
              <a:buFontTx/>
              <a:buNone/>
            </a:pPr>
            <a:r>
              <a:rPr lang="pt-BR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15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43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charset="0"/>
              </a:rPr>
              <a:t>Ler</a:t>
            </a:r>
          </a:p>
        </p:txBody>
      </p:sp>
      <p:sp>
        <p:nvSpPr>
          <p:cNvPr id="624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70072"/>
            <a:ext cx="8229600" cy="577204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Arial" charset="0"/>
              </a:rPr>
              <a:t> mais que um ato mecânico de decifração</a:t>
            </a:r>
          </a:p>
          <a:p>
            <a:pPr algn="just">
              <a:buFontTx/>
              <a:buNone/>
            </a:pPr>
            <a:r>
              <a:rPr lang="pt-BR" dirty="0">
                <a:latin typeface="Arial" charset="0"/>
              </a:rPr>
              <a:t>    de signos gráficos; </a:t>
            </a:r>
            <a:endParaRPr lang="pt-BR" dirty="0" smtClean="0">
              <a:latin typeface="Arial" charset="0"/>
            </a:endParaRPr>
          </a:p>
          <a:p>
            <a:pPr algn="just">
              <a:buFontTx/>
              <a:buNone/>
            </a:pPr>
            <a:endParaRPr lang="pt-BR" dirty="0">
              <a:latin typeface="Arial" charset="0"/>
            </a:endParaRPr>
          </a:p>
          <a:p>
            <a:pPr algn="just"/>
            <a:r>
              <a:rPr lang="pt-BR" dirty="0">
                <a:latin typeface="Arial" charset="0"/>
              </a:rPr>
              <a:t>é um ato de raciocínio</a:t>
            </a:r>
            <a:r>
              <a:rPr lang="pt-BR" dirty="0" smtClean="0">
                <a:latin typeface="Arial" charset="0"/>
              </a:rPr>
              <a:t>;</a:t>
            </a:r>
            <a:endParaRPr lang="pt-BR" i="1" dirty="0">
              <a:latin typeface="Arial" charset="0"/>
            </a:endParaRPr>
          </a:p>
          <a:p>
            <a:pPr algn="just"/>
            <a:endParaRPr lang="pt-BR" i="1" dirty="0">
              <a:latin typeface="Arial" charset="0"/>
            </a:endParaRPr>
          </a:p>
          <a:p>
            <a:pPr algn="just"/>
            <a:r>
              <a:rPr lang="pt-BR" dirty="0">
                <a:latin typeface="Arial" charset="0"/>
              </a:rPr>
              <a:t> orienta a construção da interpretação da mensagem escrita</a:t>
            </a:r>
            <a:r>
              <a:rPr lang="pt-BR" dirty="0" smtClean="0">
                <a:latin typeface="Arial" charset="0"/>
              </a:rPr>
              <a:t>;</a:t>
            </a:r>
          </a:p>
          <a:p>
            <a:pPr marL="0" indent="0" algn="just">
              <a:buNone/>
            </a:pPr>
            <a:r>
              <a:rPr lang="pt-BR" dirty="0" smtClean="0">
                <a:latin typeface="Arial" charset="0"/>
              </a:rPr>
              <a:t>    Ex</a:t>
            </a:r>
            <a:r>
              <a:rPr lang="pt-BR" dirty="0">
                <a:latin typeface="Arial" charset="0"/>
              </a:rPr>
              <a:t>.: </a:t>
            </a:r>
            <a:r>
              <a:rPr lang="pt-BR" i="1" dirty="0">
                <a:latin typeface="Arial" charset="0"/>
              </a:rPr>
              <a:t>Faça como Dunga, não use craque</a:t>
            </a:r>
            <a:r>
              <a:rPr lang="pt-BR" i="1" dirty="0" smtClean="0">
                <a:latin typeface="Arial" charset="0"/>
              </a:rPr>
              <a:t>.</a:t>
            </a:r>
          </a:p>
          <a:p>
            <a:pPr marL="0" indent="0" algn="just">
              <a:buNone/>
            </a:pPr>
            <a:r>
              <a:rPr lang="pt-BR" i="1" dirty="0" smtClean="0">
                <a:latin typeface="Arial" charset="0"/>
              </a:rPr>
              <a:t>   Pela ambiguidade esta frase comtempla dupla</a:t>
            </a:r>
          </a:p>
          <a:p>
            <a:pPr marL="0" indent="0" algn="just">
              <a:buNone/>
            </a:pPr>
            <a:r>
              <a:rPr lang="pt-BR" i="1" dirty="0">
                <a:latin typeface="Arial" charset="0"/>
              </a:rPr>
              <a:t> </a:t>
            </a:r>
            <a:r>
              <a:rPr lang="pt-BR" i="1" dirty="0" smtClean="0">
                <a:latin typeface="Arial" charset="0"/>
              </a:rPr>
              <a:t>  mensagem (elogio e cr</a:t>
            </a:r>
            <a:r>
              <a:rPr lang="pt-BR" i="1" dirty="0" smtClean="0">
                <a:latin typeface="Arial" charset="0"/>
              </a:rPr>
              <a:t>í</a:t>
            </a:r>
            <a:r>
              <a:rPr lang="pt-BR" i="1" dirty="0" smtClean="0">
                <a:latin typeface="Arial" charset="0"/>
              </a:rPr>
              <a:t>tica a Copa)</a:t>
            </a:r>
            <a:endParaRPr lang="pt-BR" i="1" dirty="0">
              <a:latin typeface="Arial" charset="0"/>
            </a:endParaRPr>
          </a:p>
          <a:p>
            <a:pPr algn="just"/>
            <a:endParaRPr lang="pt-BR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charset="0"/>
              </a:rPr>
              <a:t> </a:t>
            </a:r>
            <a:endParaRPr lang="pt-BR" dirty="0">
              <a:latin typeface="Arial" charset="0"/>
            </a:endParaRPr>
          </a:p>
          <a:p>
            <a:pPr algn="just"/>
            <a:r>
              <a:rPr lang="pt-BR" dirty="0">
                <a:latin typeface="Arial" charset="0"/>
              </a:rPr>
              <a:t> parte de informação proporcionada pelo texto; </a:t>
            </a:r>
            <a:endParaRPr lang="pt-BR" dirty="0" smtClean="0">
              <a:latin typeface="Arial" charset="0"/>
            </a:endParaRPr>
          </a:p>
          <a:p>
            <a:pPr algn="just"/>
            <a:endParaRPr lang="pt-BR" dirty="0">
              <a:latin typeface="Arial" charset="0"/>
            </a:endParaRPr>
          </a:p>
          <a:p>
            <a:pPr algn="just"/>
            <a:r>
              <a:rPr lang="pt-BR" dirty="0">
                <a:latin typeface="Arial" charset="0"/>
              </a:rPr>
              <a:t>e pelos conhecimentos do leitor</a:t>
            </a:r>
            <a:r>
              <a:rPr lang="pt-BR" dirty="0" smtClean="0">
                <a:latin typeface="Arial" charset="0"/>
              </a:rPr>
              <a:t>.</a:t>
            </a:r>
          </a:p>
          <a:p>
            <a:pPr marL="0" indent="0" algn="just">
              <a:buNone/>
            </a:pPr>
            <a:r>
              <a:rPr lang="pt-BR" dirty="0" smtClean="0">
                <a:latin typeface="Arial" charset="0"/>
              </a:rPr>
              <a:t>                          </a:t>
            </a:r>
            <a:r>
              <a:rPr lang="pt-BR" sz="2400" dirty="0" smtClean="0">
                <a:latin typeface="Arial" charset="0"/>
              </a:rPr>
              <a:t>Teresa </a:t>
            </a:r>
            <a:r>
              <a:rPr lang="pt-BR" sz="2400" dirty="0" err="1" smtClean="0">
                <a:latin typeface="Arial" charset="0"/>
              </a:rPr>
              <a:t>Colomer</a:t>
            </a:r>
            <a:r>
              <a:rPr lang="pt-BR" sz="2400" dirty="0" smtClean="0">
                <a:latin typeface="Arial" charset="0"/>
              </a:rPr>
              <a:t> e Anna </a:t>
            </a:r>
            <a:r>
              <a:rPr lang="pt-BR" sz="2400" dirty="0" err="1" smtClean="0">
                <a:latin typeface="Arial" charset="0"/>
              </a:rPr>
              <a:t>Camps</a:t>
            </a:r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6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pt-BR" b="1">
                <a:latin typeface="Arial" charset="0"/>
              </a:rPr>
              <a:t>O processo leitor</a:t>
            </a:r>
            <a:endParaRPr lang="pt-BR">
              <a:latin typeface="Arial" charset="0"/>
            </a:endParaRPr>
          </a:p>
        </p:txBody>
      </p:sp>
      <p:sp>
        <p:nvSpPr>
          <p:cNvPr id="64514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908050"/>
            <a:ext cx="8964612" cy="59499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endParaRPr lang="pt-BR" sz="24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endParaRPr lang="pt-BR" sz="24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pt-BR" sz="2400" b="1">
                <a:latin typeface="Arial" charset="0"/>
              </a:rPr>
              <a:t>formulação de hipóteses – </a:t>
            </a:r>
          </a:p>
          <a:p>
            <a:pPr marL="457200" indent="-457200">
              <a:buFontTx/>
              <a:buAutoNum type="arabicPeriod"/>
            </a:pPr>
            <a:endParaRPr lang="pt-BR" sz="24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endParaRPr lang="pt-BR" sz="2400">
              <a:latin typeface="Arial" charset="0"/>
            </a:endParaRPr>
          </a:p>
          <a:p>
            <a:pPr marL="457200" indent="-457200" algn="just">
              <a:buFontTx/>
              <a:buNone/>
            </a:pPr>
            <a:r>
              <a:rPr lang="pt-BR" sz="2400" b="1">
                <a:latin typeface="Arial" charset="0"/>
              </a:rPr>
              <a:t>2. verificação das hipóteses realizadas – </a:t>
            </a:r>
          </a:p>
          <a:p>
            <a:pPr marL="457200" indent="-457200" algn="just">
              <a:buFontTx/>
              <a:buNone/>
            </a:pPr>
            <a:endParaRPr lang="pt-BR" sz="2400" b="1">
              <a:latin typeface="Arial" charset="0"/>
            </a:endParaRPr>
          </a:p>
          <a:p>
            <a:pPr marL="457200" indent="-457200" algn="just">
              <a:buFontTx/>
              <a:buNone/>
            </a:pPr>
            <a:endParaRPr lang="pt-BR" sz="2400">
              <a:latin typeface="Arial" charset="0"/>
            </a:endParaRPr>
          </a:p>
          <a:p>
            <a:pPr marL="457200" indent="-457200">
              <a:buFontTx/>
              <a:buNone/>
            </a:pPr>
            <a:r>
              <a:rPr lang="pt-BR" sz="2400" b="1">
                <a:latin typeface="Arial" charset="0"/>
              </a:rPr>
              <a:t>3. integração da informação e o controle da compreensão</a:t>
            </a:r>
            <a:r>
              <a:rPr lang="pt-BR" sz="2400">
                <a:latin typeface="Arial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941930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>
                <a:solidFill>
                  <a:schemeClr val="tx1"/>
                </a:solidFill>
                <a:latin typeface="Arial" charset="0"/>
              </a:rPr>
              <a:t>Deficiência</a:t>
            </a:r>
            <a:br>
              <a:rPr lang="pt-BR" sz="3200">
                <a:solidFill>
                  <a:schemeClr val="tx1"/>
                </a:solidFill>
                <a:latin typeface="Arial" charset="0"/>
              </a:rPr>
            </a:br>
            <a:r>
              <a:rPr lang="pt-BR" sz="3200">
                <a:solidFill>
                  <a:schemeClr val="tx1"/>
                </a:solidFill>
                <a:latin typeface="Arial" charset="0"/>
              </a:rPr>
              <a:t>e fracasso em lecto-escrita</a:t>
            </a:r>
            <a:endParaRPr lang="pt-BR" sz="3200">
              <a:latin typeface="Arial" charset="0"/>
            </a:endParaRPr>
          </a:p>
        </p:txBody>
      </p:sp>
      <p:sp>
        <p:nvSpPr>
          <p:cNvPr id="665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>
                <a:latin typeface="Arial" charset="0"/>
              </a:rPr>
              <a:t>A partir da Segunda Guerra Mundial os estudos, focam-se:</a:t>
            </a:r>
          </a:p>
          <a:p>
            <a:pPr algn="just"/>
            <a:r>
              <a:rPr lang="pt-BR" sz="2800" dirty="0">
                <a:latin typeface="Arial" charset="0"/>
              </a:rPr>
              <a:t> na educação compensatória</a:t>
            </a:r>
          </a:p>
          <a:p>
            <a:pPr algn="just"/>
            <a:r>
              <a:rPr lang="pt-BR" sz="2800" dirty="0">
                <a:latin typeface="Arial" charset="0"/>
              </a:rPr>
              <a:t> no treino de habilidades motoras,</a:t>
            </a:r>
          </a:p>
          <a:p>
            <a:pPr algn="just"/>
            <a:r>
              <a:rPr lang="pt-BR" sz="2800" dirty="0">
                <a:latin typeface="Arial" charset="0"/>
              </a:rPr>
              <a:t> na discriminação visual, auditiva</a:t>
            </a:r>
          </a:p>
          <a:p>
            <a:pPr algn="just"/>
            <a:r>
              <a:rPr lang="pt-BR" sz="2800" dirty="0">
                <a:latin typeface="Arial" charset="0"/>
              </a:rPr>
              <a:t> e nas estruturas espaço-temporais - modelo </a:t>
            </a:r>
            <a:r>
              <a:rPr lang="pt-BR" sz="2800" i="1" dirty="0" err="1">
                <a:latin typeface="Arial" charset="0"/>
              </a:rPr>
              <a:t>maturacionista</a:t>
            </a:r>
            <a:r>
              <a:rPr lang="pt-BR" sz="2800" i="1" dirty="0">
                <a:latin typeface="Arial" charset="0"/>
              </a:rPr>
              <a:t> </a:t>
            </a:r>
            <a:r>
              <a:rPr lang="pt-BR" sz="2800" dirty="0">
                <a:latin typeface="Arial" charset="0"/>
              </a:rPr>
              <a:t>da leitura</a:t>
            </a:r>
            <a:r>
              <a:rPr lang="pt-BR" sz="2800" dirty="0" smtClean="0">
                <a:latin typeface="Arial" charset="0"/>
              </a:rPr>
              <a:t>.</a:t>
            </a:r>
          </a:p>
          <a:p>
            <a:pPr algn="just"/>
            <a:endParaRPr lang="pt-BR" sz="2800" dirty="0" smtClean="0">
              <a:latin typeface="Arial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charset="0"/>
              </a:rPr>
              <a:t>                                       Teresa </a:t>
            </a:r>
            <a:r>
              <a:rPr lang="pt-BR" sz="2400" dirty="0" err="1">
                <a:latin typeface="Arial" charset="0"/>
              </a:rPr>
              <a:t>Colomer</a:t>
            </a:r>
            <a:r>
              <a:rPr lang="pt-BR" sz="2400" dirty="0">
                <a:latin typeface="Arial" charset="0"/>
              </a:rPr>
              <a:t> e Anna </a:t>
            </a:r>
            <a:r>
              <a:rPr lang="pt-BR" sz="2400" dirty="0" err="1">
                <a:latin typeface="Arial" charset="0"/>
              </a:rPr>
              <a:t>Camps</a:t>
            </a:r>
            <a:endParaRPr lang="pt-BR" sz="2400" dirty="0">
              <a:latin typeface="Arial" charset="0"/>
            </a:endParaRPr>
          </a:p>
          <a:p>
            <a:endParaRPr lang="pt-BR" sz="2400" dirty="0" smtClean="0">
              <a:latin typeface="Arial" charset="0"/>
            </a:endParaRPr>
          </a:p>
          <a:p>
            <a:pPr marL="0" indent="0">
              <a:buNone/>
            </a:pP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75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>
                <a:latin typeface="Arial" charset="0"/>
              </a:rPr>
              <a:t>  Atualmente, a leitura adotou a perspectiva do modelo </a:t>
            </a:r>
            <a:r>
              <a:rPr lang="pt-BR" i="1">
                <a:latin typeface="Arial" charset="0"/>
              </a:rPr>
              <a:t>psicolingüístico-cognitivo</a:t>
            </a: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4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45436"/>
          </a:xfrm>
        </p:spPr>
        <p:txBody>
          <a:bodyPr/>
          <a:lstStyle/>
          <a:p>
            <a:r>
              <a:rPr lang="pt-BR" sz="3200" b="1" dirty="0">
                <a:latin typeface="Arial" charset="0"/>
              </a:rPr>
              <a:t>Condições para o ensino da leitura</a:t>
            </a:r>
            <a:endParaRPr lang="pt-BR" sz="3200" dirty="0">
              <a:latin typeface="Arial" charset="0"/>
            </a:endParaRPr>
          </a:p>
        </p:txBody>
      </p:sp>
      <p:sp>
        <p:nvSpPr>
          <p:cNvPr id="68610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196975"/>
            <a:ext cx="8964612" cy="55054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>
                <a:latin typeface="Arial" charset="0"/>
              </a:rPr>
              <a:t>Partir do que os alunos já sabem (avaliação dos conheci/</a:t>
            </a:r>
            <a:r>
              <a:rPr lang="pt-BR" sz="2400" dirty="0" err="1">
                <a:latin typeface="Arial" charset="0"/>
              </a:rPr>
              <a:t>s</a:t>
            </a:r>
            <a:r>
              <a:rPr lang="pt-BR" sz="2400" dirty="0">
                <a:latin typeface="Arial" charset="0"/>
              </a:rPr>
              <a:t> </a:t>
            </a:r>
          </a:p>
          <a:p>
            <a:pPr algn="just"/>
            <a:r>
              <a:rPr lang="pt-BR" sz="2400" dirty="0">
                <a:latin typeface="Arial" charset="0"/>
              </a:rPr>
              <a:t>familiarizar o aluno com a língua escrita e </a:t>
            </a:r>
            <a:r>
              <a:rPr lang="pt-BR" sz="2400" dirty="0" smtClean="0">
                <a:latin typeface="Arial" charset="0"/>
              </a:rPr>
              <a:t>criando </a:t>
            </a:r>
            <a:r>
              <a:rPr lang="pt-BR" sz="2400" dirty="0">
                <a:latin typeface="Arial" charset="0"/>
              </a:rPr>
              <a:t>uma relação positiva </a:t>
            </a:r>
            <a:r>
              <a:rPr lang="pt-BR" sz="2400" dirty="0" smtClean="0">
                <a:latin typeface="Arial" charset="0"/>
              </a:rPr>
              <a:t> com a escrita, ligada </a:t>
            </a:r>
            <a:r>
              <a:rPr lang="pt-BR" sz="2400" dirty="0">
                <a:latin typeface="Arial" charset="0"/>
              </a:rPr>
              <a:t>à experiência do </a:t>
            </a:r>
            <a:r>
              <a:rPr lang="pt-BR" sz="2400" dirty="0" smtClean="0">
                <a:latin typeface="Arial" charset="0"/>
              </a:rPr>
              <a:t>prazer;</a:t>
            </a:r>
            <a:endParaRPr lang="pt-BR" sz="2400" dirty="0">
              <a:latin typeface="Arial" charset="0"/>
            </a:endParaRPr>
          </a:p>
          <a:p>
            <a:pPr algn="just"/>
            <a:r>
              <a:rPr lang="pt-BR" sz="2400" dirty="0">
                <a:latin typeface="Arial" charset="0"/>
              </a:rPr>
              <a:t> fomentar a consciência </a:t>
            </a:r>
            <a:r>
              <a:rPr lang="pt-BR" sz="2400" dirty="0" err="1" smtClean="0">
                <a:latin typeface="Arial" charset="0"/>
              </a:rPr>
              <a:t>metalingüística</a:t>
            </a:r>
            <a:r>
              <a:rPr lang="pt-BR" sz="2400" dirty="0" smtClean="0">
                <a:latin typeface="Arial" charset="0"/>
              </a:rPr>
              <a:t>  (concentrar</a:t>
            </a:r>
            <a:r>
              <a:rPr lang="pt-BR" sz="2400" dirty="0">
                <a:latin typeface="Arial" charset="0"/>
              </a:rPr>
              <a:t>-se na linguagem como objeto em si </a:t>
            </a:r>
            <a:r>
              <a:rPr lang="pt-BR" sz="2400" dirty="0" smtClean="0">
                <a:latin typeface="Arial" charset="0"/>
              </a:rPr>
              <a:t>mesmo.) </a:t>
            </a:r>
          </a:p>
          <a:p>
            <a:pPr algn="just"/>
            <a:endParaRPr lang="pt-BR" sz="2400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pt-BR" sz="2200" i="1" dirty="0" smtClean="0">
                <a:latin typeface="Arial" charset="0"/>
              </a:rPr>
              <a:t>       Lutar com palavras </a:t>
            </a:r>
            <a:r>
              <a:rPr lang="pt-BR" sz="2200" i="1" dirty="0" smtClean="0">
                <a:latin typeface="Arial" charset="0"/>
              </a:rPr>
              <a:t>é uma luta vã. Entanto lutamos mal rompe a manhã.</a:t>
            </a:r>
          </a:p>
          <a:p>
            <a:pPr marL="0" indent="0" algn="just">
              <a:buNone/>
            </a:pPr>
            <a:r>
              <a:rPr lang="pt-BR" sz="2200" i="1" dirty="0" smtClean="0">
                <a:latin typeface="Arial" charset="0"/>
              </a:rPr>
              <a:t>      São muitas, eu pouco. Algumas tão forte como o javali.</a:t>
            </a:r>
          </a:p>
          <a:p>
            <a:pPr marL="0" indent="0" algn="just">
              <a:buNone/>
            </a:pPr>
            <a:r>
              <a:rPr lang="pt-BR" sz="2200" i="1" dirty="0" smtClean="0">
                <a:latin typeface="Arial" charset="0"/>
              </a:rPr>
              <a:t>      Não me julgo louco. Se o fosse, teria poder de encantá-las.</a:t>
            </a:r>
          </a:p>
          <a:p>
            <a:pPr marL="0" indent="0" algn="just">
              <a:buNone/>
            </a:pPr>
            <a:r>
              <a:rPr lang="pt-BR" sz="2200" i="1" dirty="0" smtClean="0">
                <a:latin typeface="Arial" charset="0"/>
              </a:rPr>
              <a:t>    </a:t>
            </a:r>
            <a:r>
              <a:rPr lang="pt-BR" sz="2200" i="1" dirty="0">
                <a:latin typeface="Arial" charset="0"/>
              </a:rPr>
              <a:t> </a:t>
            </a:r>
            <a:r>
              <a:rPr lang="pt-BR" sz="2200" i="1" dirty="0" smtClean="0">
                <a:latin typeface="Arial" charset="0"/>
              </a:rPr>
              <a:t> Mas lúcido e frio, apareço e tento apanhar algumas para meu sustento</a:t>
            </a:r>
          </a:p>
          <a:p>
            <a:pPr marL="0" indent="0" algn="just">
              <a:buNone/>
            </a:pPr>
            <a:r>
              <a:rPr lang="pt-BR" sz="2200" i="1" dirty="0">
                <a:latin typeface="Arial" charset="0"/>
              </a:rPr>
              <a:t> </a:t>
            </a:r>
            <a:r>
              <a:rPr lang="pt-BR" sz="2200" i="1" dirty="0" smtClean="0">
                <a:latin typeface="Arial" charset="0"/>
              </a:rPr>
              <a:t>    </a:t>
            </a:r>
            <a:r>
              <a:rPr lang="pt-BR" sz="2200" i="1" dirty="0">
                <a:latin typeface="Arial" charset="0"/>
              </a:rPr>
              <a:t> </a:t>
            </a:r>
            <a:r>
              <a:rPr lang="pt-BR" sz="2200" i="1" dirty="0" smtClean="0">
                <a:latin typeface="Arial" charset="0"/>
              </a:rPr>
              <a:t>num dia de vida.</a:t>
            </a:r>
          </a:p>
          <a:p>
            <a:pPr marL="0" indent="0" algn="just">
              <a:buNone/>
            </a:pPr>
            <a:r>
              <a:rPr lang="pt-BR" sz="2200" i="1" dirty="0">
                <a:latin typeface="Arial" charset="0"/>
              </a:rPr>
              <a:t> </a:t>
            </a:r>
            <a:r>
              <a:rPr lang="pt-BR" sz="2200" i="1" dirty="0" smtClean="0">
                <a:latin typeface="Arial" charset="0"/>
              </a:rPr>
              <a:t>     Deixam-se enlaçar, tontas à carícia e súbito fogem e não há ameaça nem</a:t>
            </a:r>
          </a:p>
          <a:p>
            <a:pPr marL="0" indent="0" algn="just">
              <a:buNone/>
            </a:pPr>
            <a:r>
              <a:rPr lang="pt-BR" sz="2200" i="1" dirty="0">
                <a:latin typeface="Arial" charset="0"/>
              </a:rPr>
              <a:t> </a:t>
            </a:r>
            <a:r>
              <a:rPr lang="pt-BR" sz="2200" i="1" dirty="0" smtClean="0">
                <a:latin typeface="Arial" charset="0"/>
              </a:rPr>
              <a:t>    </a:t>
            </a:r>
            <a:r>
              <a:rPr lang="pt-BR" sz="2200" i="1" dirty="0" smtClean="0">
                <a:latin typeface="Arial" charset="0"/>
              </a:rPr>
              <a:t> há sevícia que as traga de novo ao centro da praça.</a:t>
            </a:r>
          </a:p>
          <a:p>
            <a:pPr marL="0" indent="0" algn="just">
              <a:buNone/>
            </a:pPr>
            <a:endParaRPr lang="pt-BR" sz="2200" i="1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charset="0"/>
              </a:rPr>
              <a:t>                                                             </a:t>
            </a:r>
            <a:r>
              <a:rPr lang="pt-BR" sz="2200" dirty="0" smtClean="0">
                <a:latin typeface="Arial" charset="0"/>
              </a:rPr>
              <a:t>Carlos Drummond de Andrade</a:t>
            </a:r>
            <a:endParaRPr lang="pt-BR" sz="2200" dirty="0" smtClean="0">
              <a:latin typeface="Arial" charset="0"/>
            </a:endParaRPr>
          </a:p>
          <a:p>
            <a:pPr algn="just"/>
            <a:endParaRPr lang="pt-BR" sz="2200" dirty="0" smtClean="0">
              <a:latin typeface="Arial" charset="0"/>
            </a:endParaRPr>
          </a:p>
          <a:p>
            <a:pPr algn="just"/>
            <a:endParaRPr lang="pt-BR" sz="2400" dirty="0" smtClean="0">
              <a:latin typeface="Arial" charset="0"/>
            </a:endParaRPr>
          </a:p>
          <a:p>
            <a:pPr algn="just"/>
            <a:endParaRPr lang="pt-BR" sz="2400" dirty="0" smtClean="0">
              <a:latin typeface="Arial" charset="0"/>
            </a:endParaRPr>
          </a:p>
          <a:p>
            <a:pPr algn="just"/>
            <a:endParaRPr 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72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>
                <a:latin typeface="Arial" charset="0"/>
              </a:rPr>
              <a:t>O ensino da compreensão leitora</a:t>
            </a:r>
            <a:endParaRPr lang="pt-BR" sz="3200">
              <a:latin typeface="Arial" charset="0"/>
            </a:endParaRPr>
          </a:p>
        </p:txBody>
      </p:sp>
      <p:sp>
        <p:nvSpPr>
          <p:cNvPr id="696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r>
              <a:rPr lang="pt-BR">
                <a:latin typeface="Arial" charset="0"/>
              </a:rPr>
              <a:t>   </a:t>
            </a:r>
            <a:r>
              <a:rPr lang="pt-BR" sz="2800">
                <a:latin typeface="Arial" charset="0"/>
              </a:rPr>
              <a:t>Pesquisas apontam para a necessidade de atividades </a:t>
            </a:r>
          </a:p>
          <a:p>
            <a:pPr>
              <a:buFontTx/>
              <a:buNone/>
            </a:pPr>
            <a:r>
              <a:rPr lang="pt-BR" sz="2800">
                <a:latin typeface="Arial" charset="0"/>
              </a:rPr>
              <a:t>1. orientadas a ler para aprender –</a:t>
            </a:r>
          </a:p>
          <a:p>
            <a:r>
              <a:rPr lang="pt-BR" sz="2800">
                <a:latin typeface="Arial" charset="0"/>
              </a:rPr>
              <a:t>     ler textos informativos,</a:t>
            </a:r>
          </a:p>
          <a:p>
            <a:r>
              <a:rPr lang="pt-BR" sz="2800">
                <a:latin typeface="Arial" charset="0"/>
              </a:rPr>
              <a:t>     escrita em todas as matérias escolares,</a:t>
            </a:r>
          </a:p>
          <a:p>
            <a:r>
              <a:rPr lang="pt-BR" sz="2800">
                <a:latin typeface="Arial" charset="0"/>
              </a:rPr>
              <a:t>     aprender a encontrar as idéias principais, </a:t>
            </a:r>
          </a:p>
          <a:p>
            <a:r>
              <a:rPr lang="pt-BR" sz="2800">
                <a:latin typeface="Arial" charset="0"/>
              </a:rPr>
              <a:t>     contrastá-las, inferir as etapas expositivas,</a:t>
            </a:r>
          </a:p>
          <a:p>
            <a:r>
              <a:rPr lang="pt-BR" sz="2800">
                <a:latin typeface="Arial" charset="0"/>
              </a:rPr>
              <a:t>     relacionar informações, integrá-las em um </a:t>
            </a:r>
          </a:p>
          <a:p>
            <a:pPr>
              <a:buFontTx/>
              <a:buNone/>
            </a:pPr>
            <a:r>
              <a:rPr lang="pt-BR" sz="2800">
                <a:latin typeface="Arial" charset="0"/>
              </a:rPr>
              <a:t>        discurso, seguir uma exposição oral etc..</a:t>
            </a:r>
          </a:p>
        </p:txBody>
      </p:sp>
    </p:spTree>
    <p:extLst>
      <p:ext uri="{BB962C8B-B14F-4D97-AF65-F5344CB8AC3E}">
        <p14:creationId xmlns:p14="http://schemas.microsoft.com/office/powerpoint/2010/main" val="426476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>
              <a:buFontTx/>
              <a:buNone/>
            </a:pPr>
            <a:r>
              <a:rPr lang="pt-BR">
                <a:latin typeface="Arial" charset="0"/>
              </a:rPr>
              <a:t>2. atividades orientadas a ler:</a:t>
            </a:r>
          </a:p>
          <a:p>
            <a:pPr>
              <a:buFontTx/>
              <a:buNone/>
            </a:pPr>
            <a:endParaRPr lang="pt-BR">
              <a:latin typeface="Arial" charset="0"/>
            </a:endParaRPr>
          </a:p>
          <a:p>
            <a:pPr>
              <a:buFontTx/>
              <a:buNone/>
            </a:pPr>
            <a:r>
              <a:rPr lang="pt-BR">
                <a:latin typeface="Arial" charset="0"/>
              </a:rPr>
              <a:t> </a:t>
            </a:r>
          </a:p>
          <a:p>
            <a:r>
              <a:rPr lang="pt-BR">
                <a:latin typeface="Arial" charset="0"/>
              </a:rPr>
              <a:t>    de compreensão do texto;</a:t>
            </a:r>
          </a:p>
          <a:p>
            <a:r>
              <a:rPr lang="pt-BR">
                <a:latin typeface="Arial" charset="0"/>
              </a:rPr>
              <a:t>    de manipulação </a:t>
            </a:r>
          </a:p>
          <a:p>
            <a:r>
              <a:rPr lang="pt-BR">
                <a:latin typeface="Arial" charset="0"/>
              </a:rPr>
              <a:t>    exercitação de aspectos formais da </a:t>
            </a:r>
          </a:p>
          <a:p>
            <a:pPr>
              <a:buFontTx/>
              <a:buNone/>
            </a:pPr>
            <a:r>
              <a:rPr lang="pt-BR">
                <a:latin typeface="Arial" charset="0"/>
              </a:rPr>
              <a:t>       língua.</a:t>
            </a:r>
          </a:p>
          <a:p>
            <a:pPr>
              <a:buFontTx/>
              <a:buNone/>
            </a:pPr>
            <a:endParaRPr lang="pt-BR">
              <a:latin typeface="Arial" charset="0"/>
            </a:endParaRPr>
          </a:p>
          <a:p>
            <a:pPr>
              <a:buFontTx/>
              <a:buNone/>
            </a:pPr>
            <a:r>
              <a:rPr lang="pt-BR">
                <a:latin typeface="Arial" charset="0"/>
              </a:rPr>
              <a:t>  </a:t>
            </a:r>
            <a:r>
              <a:rPr lang="pt-BR" i="1">
                <a:latin typeface="Arial" charset="0"/>
              </a:rPr>
              <a:t>Aprender é uma atividade construtiva  com a intervenção do adulto como mediador.</a:t>
            </a:r>
          </a:p>
        </p:txBody>
      </p:sp>
    </p:spTree>
    <p:extLst>
      <p:ext uri="{BB962C8B-B14F-4D97-AF65-F5344CB8AC3E}">
        <p14:creationId xmlns:p14="http://schemas.microsoft.com/office/powerpoint/2010/main" val="1342190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>
                <a:latin typeface="Arial" charset="0"/>
              </a:rPr>
              <a:t>Causas das dificuldades de compreensão</a:t>
            </a:r>
            <a:r>
              <a:rPr lang="pt-BR" b="1">
                <a:latin typeface="Arial" charset="0"/>
              </a:rPr>
              <a:t/>
            </a:r>
            <a:br>
              <a:rPr lang="pt-BR" b="1">
                <a:latin typeface="Arial" charset="0"/>
              </a:rPr>
            </a:br>
            <a:endParaRPr lang="pt-BR">
              <a:latin typeface="Arial" charset="0"/>
            </a:endParaRPr>
          </a:p>
        </p:txBody>
      </p:sp>
      <p:sp>
        <p:nvSpPr>
          <p:cNvPr id="727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pt-BR">
                <a:latin typeface="Arial" charset="0"/>
              </a:rPr>
              <a:t> Não domínio dos níveis intermediários</a:t>
            </a:r>
          </a:p>
          <a:p>
            <a:pPr marL="514350" indent="-514350" algn="just">
              <a:buFontTx/>
              <a:buNone/>
            </a:pPr>
            <a:r>
              <a:rPr lang="pt-BR">
                <a:latin typeface="Arial" charset="0"/>
              </a:rPr>
              <a:t>     da informação ( desconheci/ das</a:t>
            </a:r>
          </a:p>
          <a:p>
            <a:pPr marL="514350" indent="-514350" algn="just">
              <a:buFontTx/>
              <a:buNone/>
            </a:pPr>
            <a:r>
              <a:rPr lang="pt-BR">
                <a:latin typeface="Arial" charset="0"/>
              </a:rPr>
              <a:t>     estruturas textuais, das pistas, das     marcas  formais do texto);</a:t>
            </a:r>
          </a:p>
          <a:p>
            <a:pPr marL="514350" indent="-514350" algn="just">
              <a:buFontTx/>
              <a:buNone/>
            </a:pPr>
            <a:r>
              <a:rPr lang="pt-BR">
                <a:latin typeface="Arial" charset="0"/>
              </a:rPr>
              <a:t> </a:t>
            </a:r>
          </a:p>
          <a:p>
            <a:pPr marL="514350" indent="-514350" algn="just">
              <a:buFontTx/>
              <a:buNone/>
            </a:pPr>
            <a:r>
              <a:rPr lang="pt-BR">
                <a:latin typeface="Arial" charset="0"/>
              </a:rPr>
              <a:t>2. A falta de domínio de estratégias de controle de sua própria compreensão</a:t>
            </a:r>
          </a:p>
        </p:txBody>
      </p:sp>
    </p:spTree>
    <p:extLst>
      <p:ext uri="{BB962C8B-B14F-4D97-AF65-F5344CB8AC3E}">
        <p14:creationId xmlns:p14="http://schemas.microsoft.com/office/powerpoint/2010/main" val="23669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Saberes</a:t>
            </a:r>
            <a:r>
              <a:rPr lang="en-US" dirty="0" smtClean="0"/>
              <a:t> e </a:t>
            </a:r>
            <a:r>
              <a:rPr lang="en-US" dirty="0" err="1" smtClean="0"/>
              <a:t>Práticas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Pedagogia Da Autonomia – Saberes necessários à prática </a:t>
            </a:r>
            <a:r>
              <a:rPr lang="pt-BR" b="1" dirty="0" smtClean="0"/>
              <a:t>educativa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FREIRE, Paulo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08" y="2696308"/>
            <a:ext cx="4269154" cy="41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68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>
                <a:latin typeface="Arial" charset="0"/>
              </a:rPr>
              <a:t>PLANEJAMENTO DA LEITURA</a:t>
            </a:r>
            <a:br>
              <a:rPr lang="pt-BR" sz="3200" b="1">
                <a:latin typeface="Arial" charset="0"/>
              </a:rPr>
            </a:br>
            <a:r>
              <a:rPr lang="pt-BR" sz="3200" b="1">
                <a:latin typeface="Arial" charset="0"/>
              </a:rPr>
              <a:t> NA ESCOLA</a:t>
            </a:r>
            <a:endParaRPr lang="pt-BR" sz="3200">
              <a:latin typeface="Arial" charset="0"/>
            </a:endParaRPr>
          </a:p>
        </p:txBody>
      </p:sp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>
              <a:buFontTx/>
              <a:buNone/>
            </a:pPr>
            <a:r>
              <a:rPr lang="pt-BR" sz="2400">
                <a:latin typeface="Arial" charset="0"/>
              </a:rPr>
              <a:t>    A programação deve partir de três eixos:</a:t>
            </a:r>
          </a:p>
          <a:p>
            <a:pPr>
              <a:buFontTx/>
              <a:buNone/>
            </a:pPr>
            <a:endParaRPr lang="pt-BR" sz="240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pt-BR" sz="2400">
                <a:latin typeface="Arial" charset="0"/>
              </a:rPr>
              <a:t>que os alunos leiam diferentes tipos de textos e com diferentes intenções e funções.</a:t>
            </a:r>
          </a:p>
          <a:p>
            <a:pPr>
              <a:buFontTx/>
              <a:buNone/>
            </a:pPr>
            <a:endParaRPr lang="pt-BR" sz="2400">
              <a:latin typeface="Arial" charset="0"/>
            </a:endParaRPr>
          </a:p>
          <a:p>
            <a:pPr>
              <a:buFontTx/>
              <a:buNone/>
            </a:pPr>
            <a:r>
              <a:rPr lang="pt-BR" sz="2400">
                <a:latin typeface="Arial" charset="0"/>
              </a:rPr>
              <a:t>2.  que o prof. ajude os alunos a interpretar textos de dificul// progressiva para avançar em sua autonomia leitora.</a:t>
            </a:r>
          </a:p>
          <a:p>
            <a:pPr>
              <a:buFontTx/>
              <a:buNone/>
            </a:pPr>
            <a:endParaRPr lang="pt-BR" sz="2400">
              <a:latin typeface="Arial" charset="0"/>
            </a:endParaRPr>
          </a:p>
          <a:p>
            <a:pPr>
              <a:buFontTx/>
              <a:buNone/>
            </a:pPr>
            <a:r>
              <a:rPr lang="pt-BR" sz="2400">
                <a:latin typeface="Arial" charset="0"/>
              </a:rPr>
              <a:t>3. exercitar habili//s para que tome consciência de sua importância da leitura para chegar a automatizá-las.</a:t>
            </a:r>
          </a:p>
        </p:txBody>
      </p:sp>
    </p:spTree>
    <p:extLst>
      <p:ext uri="{BB962C8B-B14F-4D97-AF65-F5344CB8AC3E}">
        <p14:creationId xmlns:p14="http://schemas.microsoft.com/office/powerpoint/2010/main" val="3123831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>
                <a:latin typeface="Arial" charset="0"/>
              </a:rPr>
              <a:t>A  proposta estrutura-se em três  iten</a:t>
            </a:r>
            <a:r>
              <a:rPr lang="pt-BR" sz="3600">
                <a:latin typeface="Arial" charset="0"/>
              </a:rPr>
              <a:t>s</a:t>
            </a:r>
          </a:p>
        </p:txBody>
      </p:sp>
      <p:sp>
        <p:nvSpPr>
          <p:cNvPr id="7680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812800" indent="-812800" algn="just">
              <a:buFontTx/>
              <a:buAutoNum type="romanUcPeriod"/>
            </a:pPr>
            <a:r>
              <a:rPr lang="pt-BR" sz="2400" b="1">
                <a:latin typeface="Arial" charset="0"/>
              </a:rPr>
              <a:t>As situações </a:t>
            </a:r>
            <a:r>
              <a:rPr lang="ja-JP" altLang="pt-BR" sz="2400" b="1">
                <a:latin typeface="Arial" charset="0"/>
              </a:rPr>
              <a:t>“</a:t>
            </a:r>
            <a:r>
              <a:rPr lang="pt-BR" altLang="ja-JP" sz="2400" b="1">
                <a:latin typeface="Arial" charset="0"/>
              </a:rPr>
              <a:t>reais</a:t>
            </a:r>
            <a:r>
              <a:rPr lang="ja-JP" altLang="pt-BR" sz="2400" b="1">
                <a:latin typeface="Arial" charset="0"/>
              </a:rPr>
              <a:t>”</a:t>
            </a:r>
            <a:r>
              <a:rPr lang="pt-BR" altLang="ja-JP" sz="2400" b="1">
                <a:latin typeface="Arial" charset="0"/>
              </a:rPr>
              <a:t> de leitura – </a:t>
            </a:r>
          </a:p>
          <a:p>
            <a:pPr marL="812800" indent="-812800" algn="just">
              <a:buFontTx/>
              <a:buNone/>
            </a:pPr>
            <a:endParaRPr lang="pt-BR" sz="2400" b="1">
              <a:latin typeface="Arial" charset="0"/>
            </a:endParaRPr>
          </a:p>
          <a:p>
            <a:pPr marL="812800" indent="-812800" algn="just">
              <a:buFontTx/>
              <a:buNone/>
            </a:pPr>
            <a:r>
              <a:rPr lang="pt-BR" sz="2400" b="1">
                <a:latin typeface="Arial" charset="0"/>
              </a:rPr>
              <a:t>         </a:t>
            </a:r>
            <a:r>
              <a:rPr lang="pt-BR" sz="2400">
                <a:latin typeface="Arial" charset="0"/>
              </a:rPr>
              <a:t>acesso à língua escrita no espaço ambiental,  eventos da vida cotidiana e  contatos da escola com o exterior e contos literários.</a:t>
            </a:r>
          </a:p>
          <a:p>
            <a:pPr marL="812800" indent="-812800" algn="just">
              <a:buFontTx/>
              <a:buNone/>
            </a:pPr>
            <a:r>
              <a:rPr lang="pt-BR" sz="2400">
                <a:latin typeface="Arial" charset="0"/>
              </a:rPr>
              <a:t>         Relacionar a aprendizagem da leitura com as demais áreas de aprendizagem.</a:t>
            </a:r>
          </a:p>
          <a:p>
            <a:pPr marL="812800" indent="-812800" algn="just">
              <a:buFontTx/>
              <a:buNone/>
            </a:pPr>
            <a:r>
              <a:rPr lang="pt-BR" sz="240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16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>
                <a:latin typeface="Arial" charset="0"/>
              </a:rPr>
              <a:t>Pedagogia do projeto</a:t>
            </a:r>
            <a:br>
              <a:rPr lang="pt-BR" sz="3200">
                <a:latin typeface="Arial" charset="0"/>
              </a:rPr>
            </a:br>
            <a:r>
              <a:rPr lang="pt-BR" sz="3200">
                <a:latin typeface="Arial" charset="0"/>
              </a:rPr>
              <a:t>O prof não é o único transmissor do sabe</a:t>
            </a:r>
            <a:r>
              <a:rPr lang="pt-BR" sz="3600">
                <a:latin typeface="Arial" charset="0"/>
              </a:rPr>
              <a:t>r </a:t>
            </a:r>
          </a:p>
        </p:txBody>
      </p:sp>
      <p:sp>
        <p:nvSpPr>
          <p:cNvPr id="77826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964613" cy="5257800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>
                <a:latin typeface="Arial" charset="0"/>
              </a:rPr>
              <a:t> </a:t>
            </a:r>
          </a:p>
          <a:p>
            <a:pPr algn="just">
              <a:buFontTx/>
              <a:buNone/>
            </a:pPr>
            <a:endParaRPr lang="pt-BR">
              <a:latin typeface="Arial" charset="0"/>
            </a:endParaRPr>
          </a:p>
          <a:p>
            <a:pPr algn="just">
              <a:buFontTx/>
              <a:buNone/>
            </a:pPr>
            <a:endParaRPr lang="pt-BR">
              <a:latin typeface="Arial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1524000" y="1397000"/>
          <a:ext cx="6096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49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>
                <a:latin typeface="Arial" charset="0"/>
              </a:rPr>
              <a:t>II. As intervenções de ajuda à compreensão global do texto</a:t>
            </a:r>
            <a:endParaRPr lang="pt-BR" sz="3200">
              <a:latin typeface="Arial" charset="0"/>
            </a:endParaRPr>
          </a:p>
        </p:txBody>
      </p:sp>
      <p:sp>
        <p:nvSpPr>
          <p:cNvPr id="7885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>
              <a:buFontTx/>
              <a:buNone/>
            </a:pPr>
            <a:r>
              <a:rPr lang="pt-BR" sz="2800">
                <a:latin typeface="Arial" charset="0"/>
              </a:rPr>
              <a:t>  </a:t>
            </a:r>
          </a:p>
          <a:p>
            <a:pPr algn="just">
              <a:buFontTx/>
              <a:buNone/>
            </a:pPr>
            <a:r>
              <a:rPr lang="pt-BR" sz="2800">
                <a:latin typeface="Arial" charset="0"/>
              </a:rPr>
              <a:t>    Permite ajudar os alunos:</a:t>
            </a:r>
          </a:p>
          <a:p>
            <a:pPr algn="just">
              <a:buFontTx/>
              <a:buNone/>
            </a:pPr>
            <a:endParaRPr lang="pt-BR" sz="2800">
              <a:latin typeface="Arial" charset="0"/>
            </a:endParaRPr>
          </a:p>
          <a:p>
            <a:pPr algn="just">
              <a:buFont typeface="Arial" charset="0"/>
              <a:buAutoNum type="arabicPeriod"/>
            </a:pPr>
            <a:r>
              <a:rPr lang="pt-BR" sz="2800">
                <a:latin typeface="Arial" charset="0"/>
              </a:rPr>
              <a:t> a ter consciência da maneira de operar </a:t>
            </a:r>
          </a:p>
          <a:p>
            <a:pPr algn="just">
              <a:buFont typeface="Arial" charset="0"/>
              <a:buAutoNum type="arabicPeriod"/>
            </a:pPr>
            <a:r>
              <a:rPr lang="pt-BR" sz="2800">
                <a:latin typeface="Arial" charset="0"/>
              </a:rPr>
              <a:t> dos conheci/s adquiridos, </a:t>
            </a:r>
          </a:p>
          <a:p>
            <a:pPr algn="just">
              <a:buFont typeface="Arial" charset="0"/>
              <a:buAutoNum type="arabicPeriod"/>
            </a:pPr>
            <a:r>
              <a:rPr lang="pt-BR" sz="2800">
                <a:latin typeface="Arial" charset="0"/>
              </a:rPr>
              <a:t>o que se reverte num maior domínio </a:t>
            </a:r>
          </a:p>
          <a:p>
            <a:pPr algn="just">
              <a:buFont typeface="Arial" charset="0"/>
              <a:buAutoNum type="arabicPeriod"/>
            </a:pPr>
            <a:r>
              <a:rPr lang="pt-BR" sz="2800">
                <a:latin typeface="Arial" charset="0"/>
              </a:rPr>
              <a:t> na automatização posterior. </a:t>
            </a:r>
          </a:p>
          <a:p>
            <a:pPr algn="just">
              <a:buFontTx/>
              <a:buNone/>
            </a:pPr>
            <a:r>
              <a:rPr lang="pt-BR" sz="28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30733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>
                <a:latin typeface="Arial" charset="0"/>
              </a:rPr>
              <a:t>III. Atividades de exercitação de habilidades específicas.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Fazer e comparar resumos</a:t>
            </a:r>
          </a:p>
          <a:p>
            <a:r>
              <a:rPr lang="pt-BR">
                <a:latin typeface="Arial" charset="0"/>
              </a:rPr>
              <a:t>Explicitar intenções</a:t>
            </a:r>
          </a:p>
          <a:p>
            <a:r>
              <a:rPr lang="pt-BR">
                <a:latin typeface="Arial" charset="0"/>
              </a:rPr>
              <a:t>Antecipação de textos</a:t>
            </a:r>
          </a:p>
          <a:p>
            <a:r>
              <a:rPr lang="pt-BR">
                <a:latin typeface="Arial" charset="0"/>
              </a:rPr>
              <a:t>Exercício de pressuposição e inferência</a:t>
            </a:r>
          </a:p>
        </p:txBody>
      </p:sp>
    </p:spTree>
    <p:extLst>
      <p:ext uri="{BB962C8B-B14F-4D97-AF65-F5344CB8AC3E}">
        <p14:creationId xmlns:p14="http://schemas.microsoft.com/office/powerpoint/2010/main" val="207052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A função do professor é</a:t>
            </a:r>
          </a:p>
        </p:txBody>
      </p:sp>
      <p:sp>
        <p:nvSpPr>
          <p:cNvPr id="8089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>
                <a:latin typeface="Arial" charset="0"/>
              </a:rPr>
              <a:t>Ajudar os alunos nesse caminho dialogando com o texto. </a:t>
            </a:r>
          </a:p>
          <a:p>
            <a:pPr algn="just"/>
            <a:endParaRPr lang="pt-BR" sz="2800">
              <a:latin typeface="Arial" charset="0"/>
            </a:endParaRPr>
          </a:p>
          <a:p>
            <a:pPr algn="just"/>
            <a:r>
              <a:rPr lang="pt-BR" sz="2800">
                <a:latin typeface="Arial" charset="0"/>
              </a:rPr>
              <a:t> tecendo comentários através de leitura minuciosa de um texto ou obra completa.</a:t>
            </a:r>
          </a:p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90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 b="1">
                <a:solidFill>
                  <a:schemeClr val="accent2"/>
                </a:solidFill>
                <a:latin typeface="Arial" charset="0"/>
              </a:rPr>
              <a:t>Délia Lerner</a:t>
            </a:r>
            <a:br>
              <a:rPr lang="pt-BR" sz="3600" b="1">
                <a:solidFill>
                  <a:schemeClr val="accent2"/>
                </a:solidFill>
                <a:latin typeface="Arial" charset="0"/>
              </a:rPr>
            </a:br>
            <a:r>
              <a:rPr lang="pt-BR" sz="3600" b="1">
                <a:solidFill>
                  <a:schemeClr val="accent2"/>
                </a:solidFill>
                <a:latin typeface="Arial" charset="0"/>
              </a:rPr>
              <a:t/>
            </a:r>
            <a:br>
              <a:rPr lang="pt-BR" sz="3600" b="1">
                <a:solidFill>
                  <a:schemeClr val="accent2"/>
                </a:solidFill>
                <a:latin typeface="Arial" charset="0"/>
              </a:rPr>
            </a:br>
            <a:r>
              <a:rPr lang="pt-BR" sz="3600" b="1">
                <a:solidFill>
                  <a:schemeClr val="accent2"/>
                </a:solidFill>
                <a:latin typeface="Arial" charset="0"/>
              </a:rPr>
              <a:t>LER E ESCREVER NA ESCOLA – O REAL, O POSSÍVEL E O NECESSÁRIO</a:t>
            </a:r>
            <a:br>
              <a:rPr lang="pt-BR" sz="3600" b="1">
                <a:solidFill>
                  <a:schemeClr val="accent2"/>
                </a:solidFill>
                <a:latin typeface="Arial" charset="0"/>
              </a:rPr>
            </a:br>
            <a:r>
              <a:rPr lang="pt-BR" sz="3600" b="1">
                <a:solidFill>
                  <a:schemeClr val="accent2"/>
                </a:solidFill>
                <a:latin typeface="Arial" charset="0"/>
              </a:rPr>
              <a:t/>
            </a:r>
            <a:br>
              <a:rPr lang="pt-BR" sz="3600" b="1">
                <a:solidFill>
                  <a:schemeClr val="accent2"/>
                </a:solidFill>
                <a:latin typeface="Arial" charset="0"/>
              </a:rPr>
            </a:br>
            <a:r>
              <a:rPr lang="pt-BR" sz="3600" b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pt-BR" sz="2800" b="1">
                <a:solidFill>
                  <a:schemeClr val="accent2"/>
                </a:solidFill>
                <a:latin typeface="Arial" charset="0"/>
              </a:rPr>
              <a:t>Porto Alegre, Artmed 2002.</a:t>
            </a:r>
          </a:p>
        </p:txBody>
      </p:sp>
    </p:spTree>
    <p:extLst>
      <p:ext uri="{BB962C8B-B14F-4D97-AF65-F5344CB8AC3E}">
        <p14:creationId xmlns:p14="http://schemas.microsoft.com/office/powerpoint/2010/main" val="260979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Delia Lerner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93" b="8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0517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Palavras-chaves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deias</a:t>
            </a:r>
            <a:r>
              <a:rPr lang="en-US" dirty="0" smtClean="0"/>
              <a:t> do </a:t>
            </a:r>
            <a:r>
              <a:rPr lang="en-US" dirty="0" err="1" smtClean="0"/>
              <a:t>pensamento</a:t>
            </a:r>
            <a:r>
              <a:rPr lang="en-US" dirty="0" smtClean="0"/>
              <a:t> </a:t>
            </a:r>
            <a:r>
              <a:rPr lang="en-US" dirty="0" err="1" smtClean="0"/>
              <a:t>francês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corrente</a:t>
            </a:r>
            <a:r>
              <a:rPr lang="en-US" dirty="0" smtClean="0"/>
              <a:t>  </a:t>
            </a:r>
            <a:r>
              <a:rPr lang="en-US" dirty="0" err="1" smtClean="0"/>
              <a:t>conhecida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r>
              <a:rPr lang="en-US" dirty="0" smtClean="0"/>
              <a:t> da </a:t>
            </a:r>
            <a:r>
              <a:rPr lang="en-US" dirty="0" err="1" smtClean="0"/>
              <a:t>Matemática</a:t>
            </a:r>
            <a:r>
              <a:rPr lang="en-US" dirty="0" smtClean="0"/>
              <a:t> de </a:t>
            </a:r>
            <a:r>
              <a:rPr lang="en-US" dirty="0" err="1" smtClean="0"/>
              <a:t>Brousseau</a:t>
            </a:r>
            <a:r>
              <a:rPr lang="en-US" dirty="0" smtClean="0"/>
              <a:t> e </a:t>
            </a:r>
            <a:r>
              <a:rPr lang="en-US" dirty="0" err="1" smtClean="0"/>
              <a:t>Chavellard</a:t>
            </a:r>
            <a:r>
              <a:rPr lang="en-US" dirty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Didática</a:t>
            </a:r>
            <a:r>
              <a:rPr lang="en-US" dirty="0" smtClean="0"/>
              <a:t> da </a:t>
            </a:r>
            <a:r>
              <a:rPr lang="en-US" dirty="0" err="1"/>
              <a:t>L</a:t>
            </a:r>
            <a:r>
              <a:rPr lang="en-US" dirty="0" err="1" smtClean="0"/>
              <a:t>eitura</a:t>
            </a:r>
            <a:r>
              <a:rPr lang="en-US" dirty="0" smtClean="0"/>
              <a:t> e </a:t>
            </a:r>
            <a:r>
              <a:rPr lang="en-US" dirty="0" err="1"/>
              <a:t>E</a:t>
            </a:r>
            <a:r>
              <a:rPr lang="en-US" dirty="0" err="1" smtClean="0"/>
              <a:t>scrita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Transposição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endParaRPr lang="en-US" dirty="0" smtClean="0"/>
          </a:p>
          <a:p>
            <a:r>
              <a:rPr lang="en-US" dirty="0" err="1" smtClean="0"/>
              <a:t>Contrato</a:t>
            </a:r>
            <a:r>
              <a:rPr lang="en-US" dirty="0" smtClean="0"/>
              <a:t> </a:t>
            </a:r>
            <a:r>
              <a:rPr lang="en-US" dirty="0" err="1" smtClean="0"/>
              <a:t>didático</a:t>
            </a:r>
            <a:endParaRPr lang="en-US" dirty="0" smtClean="0"/>
          </a:p>
          <a:p>
            <a:r>
              <a:rPr lang="en-US" dirty="0" err="1" smtClean="0"/>
              <a:t>Intervenção</a:t>
            </a:r>
            <a:r>
              <a:rPr lang="en-US" dirty="0" smtClean="0"/>
              <a:t> </a:t>
            </a:r>
            <a:r>
              <a:rPr lang="en-US" dirty="0" err="1" smtClean="0"/>
              <a:t>docente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37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>
                <a:latin typeface="Arial" charset="0"/>
              </a:rPr>
              <a:t/>
            </a:r>
            <a:br>
              <a:rPr lang="pt-BR" sz="4000" b="1">
                <a:latin typeface="Arial" charset="0"/>
              </a:rPr>
            </a:br>
            <a:r>
              <a:rPr lang="pt-BR" sz="4000" b="1">
                <a:latin typeface="Arial" charset="0"/>
              </a:rPr>
              <a:t/>
            </a:r>
            <a:br>
              <a:rPr lang="pt-BR" sz="4000" b="1">
                <a:latin typeface="Arial" charset="0"/>
              </a:rPr>
            </a:br>
            <a:r>
              <a:rPr lang="pt-BR" sz="4000" b="1">
                <a:latin typeface="Arial" charset="0"/>
              </a:rPr>
              <a:t>William ja Kate paljastaa viralliset hääkuvat</a:t>
            </a:r>
            <a:br>
              <a:rPr lang="pt-BR" sz="4000" b="1">
                <a:latin typeface="Arial" charset="0"/>
              </a:rPr>
            </a:br>
            <a:r>
              <a:rPr lang="pt-BR" sz="4000" b="1">
                <a:latin typeface="Arial" charset="0"/>
              </a:rPr>
              <a:t> </a:t>
            </a:r>
            <a:r>
              <a:rPr lang="pt-BR" sz="2800">
                <a:latin typeface="Arial" charset="0"/>
              </a:rPr>
              <a:t>Rakkaus,</a:t>
            </a:r>
            <a:r>
              <a:rPr lang="pt-BR" sz="4000" b="1">
                <a:latin typeface="Arial" charset="0"/>
              </a:rPr>
              <a:t> </a:t>
            </a:r>
            <a:r>
              <a:rPr lang="pt-BR" sz="2400">
                <a:latin typeface="Arial" charset="0"/>
              </a:rPr>
              <a:t>28/04/2011</a:t>
            </a:r>
            <a:r>
              <a:rPr lang="pt-BR" sz="4000" b="1">
                <a:latin typeface="Arial" charset="0"/>
              </a:rPr>
              <a:t> </a:t>
            </a:r>
            <a:br>
              <a:rPr lang="pt-BR" sz="4000" b="1">
                <a:latin typeface="Arial" charset="0"/>
              </a:rPr>
            </a:br>
            <a:r>
              <a:rPr lang="pt-BR" sz="4000" b="1">
                <a:latin typeface="Arial" charset="0"/>
              </a:rPr>
              <a:t/>
            </a:r>
            <a:br>
              <a:rPr lang="pt-BR" sz="4000" b="1">
                <a:latin typeface="Arial" charset="0"/>
              </a:rPr>
            </a:br>
            <a:endParaRPr lang="pt-BR" sz="4000" b="1"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t-BR" b="1">
                <a:latin typeface="Arial" charset="0"/>
              </a:rPr>
              <a:t>  </a:t>
            </a:r>
            <a:r>
              <a:rPr lang="pt-BR">
                <a:latin typeface="Arial" charset="0"/>
              </a:rPr>
              <a:t> </a:t>
            </a:r>
          </a:p>
          <a:p>
            <a:pPr algn="just">
              <a:buFontTx/>
              <a:buNone/>
            </a:pPr>
            <a:r>
              <a:rPr lang="pt-BR">
                <a:latin typeface="Arial" charset="0"/>
              </a:rPr>
              <a:t>   Hääjuhlissa kuuluisimmista viime aikoina on voittanut hänen viimeinen levy.  Lauantaina Britannian kuninkaallinen perhe julkaisi virallisen kuvan perinteisen avioliiton Prince William ja Kate Middleton - nyt herttua ja herttuatar Cambridge. 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635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76176" rIns="0" bIns="0" anchor="ctr">
            <a:spAutoFit/>
          </a:bodyPr>
          <a:lstStyle/>
          <a:p>
            <a:pPr eaLnBrk="0" hangingPunct="0">
              <a:defRPr/>
            </a:pPr>
            <a:r>
              <a:rPr lang="pt-BR">
                <a:cs typeface="+mn-cs"/>
              </a:rPr>
              <a:t> 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0"/>
            <a:ext cx="635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76176" rIns="0" bIns="0" anchor="ctr">
            <a:spAutoFit/>
          </a:bodyPr>
          <a:lstStyle/>
          <a:p>
            <a:pPr eaLnBrk="0" hangingPunct="0">
              <a:defRPr/>
            </a:pPr>
            <a:r>
              <a:rPr lang="pt-BR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59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Palavras-chave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 </a:t>
            </a:r>
            <a:r>
              <a:rPr lang="pt-BR" dirty="0"/>
              <a:t>F</a:t>
            </a:r>
            <a:r>
              <a:rPr lang="pt-BR" dirty="0" smtClean="0"/>
              <a:t>ormação </a:t>
            </a:r>
            <a:r>
              <a:rPr lang="pt-BR" dirty="0" smtClean="0"/>
              <a:t>docente </a:t>
            </a:r>
          </a:p>
          <a:p>
            <a:r>
              <a:rPr lang="pt-BR" dirty="0" smtClean="0"/>
              <a:t>Saberes  indispensáveis à prática  educativa</a:t>
            </a:r>
          </a:p>
          <a:p>
            <a:r>
              <a:rPr lang="pt-BR" dirty="0" smtClean="0"/>
              <a:t>Autonomia </a:t>
            </a:r>
            <a:r>
              <a:rPr lang="pt-BR" dirty="0"/>
              <a:t>dos educandos</a:t>
            </a:r>
            <a:r>
              <a:rPr lang="pt-BR" dirty="0" smtClean="0">
                <a:effectLst/>
              </a:rPr>
              <a:t> </a:t>
            </a:r>
          </a:p>
          <a:p>
            <a:r>
              <a:rPr lang="pt-BR" dirty="0" smtClean="0"/>
              <a:t>Prática crítica </a:t>
            </a:r>
            <a:r>
              <a:rPr lang="pt-BR" dirty="0"/>
              <a:t>ou </a:t>
            </a:r>
            <a:r>
              <a:rPr lang="pt-BR" dirty="0" smtClean="0"/>
              <a:t>progressista</a:t>
            </a:r>
          </a:p>
          <a:p>
            <a:r>
              <a:rPr lang="pt-BR" dirty="0"/>
              <a:t>R</a:t>
            </a:r>
            <a:r>
              <a:rPr lang="pt-BR" dirty="0" smtClean="0"/>
              <a:t>elação </a:t>
            </a:r>
            <a:r>
              <a:rPr lang="pt-BR" dirty="0" smtClean="0"/>
              <a:t> docência-</a:t>
            </a:r>
            <a:r>
              <a:rPr lang="pt-BR" dirty="0" err="1" smtClean="0"/>
              <a:t>disc</a:t>
            </a:r>
            <a:r>
              <a:rPr lang="pt-BR" dirty="0" err="1" smtClean="0"/>
              <a:t>ê</a:t>
            </a:r>
            <a:r>
              <a:rPr lang="pt-BR" dirty="0" err="1" smtClean="0"/>
              <a:t>ncia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E</a:t>
            </a:r>
            <a:r>
              <a:rPr lang="pt-BR" dirty="0" smtClean="0"/>
              <a:t>nsino </a:t>
            </a:r>
            <a:r>
              <a:rPr lang="pt-BR" dirty="0"/>
              <a:t>como não transferência de </a:t>
            </a:r>
            <a:r>
              <a:rPr lang="pt-BR" dirty="0" smtClean="0"/>
              <a:t>conhecimento</a:t>
            </a:r>
          </a:p>
          <a:p>
            <a:r>
              <a:rPr lang="pt-BR" dirty="0" smtClean="0"/>
              <a:t> Ensino como </a:t>
            </a:r>
            <a:r>
              <a:rPr lang="pt-BR" dirty="0"/>
              <a:t>especificidade humana</a:t>
            </a:r>
            <a:r>
              <a:rPr lang="pt-BR" dirty="0" smtClean="0"/>
              <a:t>.</a:t>
            </a:r>
            <a:r>
              <a:rPr lang="pt-BR" dirty="0" smtClean="0">
                <a:effectLst/>
              </a:rPr>
              <a:t> 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                     Paulo Freire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60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21506" name="Picture 5" descr="Kate Middleton deixa carro ao chegar à abadia (Foto: A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9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Como lemos?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dirty="0">
                <a:latin typeface="Arial" charset="0"/>
              </a:rPr>
              <a:t>Antecipando</a:t>
            </a:r>
          </a:p>
          <a:p>
            <a:pPr algn="just" eaLnBrk="1" hangingPunct="1"/>
            <a:r>
              <a:rPr lang="pt-BR" dirty="0">
                <a:latin typeface="Arial" charset="0"/>
              </a:rPr>
              <a:t>Fazendo perguntas ao texto</a:t>
            </a:r>
          </a:p>
          <a:p>
            <a:pPr algn="just" eaLnBrk="1" hangingPunct="1"/>
            <a:r>
              <a:rPr lang="pt-BR" dirty="0">
                <a:latin typeface="Arial" charset="0"/>
              </a:rPr>
              <a:t>Acionando o que já sabemos e relacionando com o que está sendo lido</a:t>
            </a:r>
          </a:p>
          <a:p>
            <a:pPr algn="just" eaLnBrk="1" hangingPunct="1"/>
            <a:r>
              <a:rPr lang="pt-BR" dirty="0">
                <a:latin typeface="Arial" charset="0"/>
              </a:rPr>
              <a:t>Tentando descobrir o significado das palavras pelo contexto </a:t>
            </a:r>
          </a:p>
          <a:p>
            <a:pPr algn="just" eaLnBrk="1" hangingPunct="1"/>
            <a:r>
              <a:rPr lang="pt-BR" dirty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Buscando </a:t>
            </a:r>
            <a:r>
              <a:rPr lang="pt-BR" dirty="0">
                <a:latin typeface="Arial" charset="0"/>
              </a:rPr>
              <a:t>o significado pelo sentido.</a:t>
            </a:r>
          </a:p>
        </p:txBody>
      </p:sp>
    </p:spTree>
    <p:extLst>
      <p:ext uri="{BB962C8B-B14F-4D97-AF65-F5344CB8AC3E}">
        <p14:creationId xmlns:p14="http://schemas.microsoft.com/office/powerpoint/2010/main" val="36138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Como ensinamos a ler?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pt-BR" sz="2800">
                <a:latin typeface="Arial" charset="0"/>
              </a:rPr>
              <a:t>Ensinando o estudante a levantar hipóteses antes (do que será que esse texto vai tratar?) e </a:t>
            </a:r>
          </a:p>
          <a:p>
            <a:pPr algn="just" eaLnBrk="1" hangingPunct="1">
              <a:buFontTx/>
              <a:buNone/>
            </a:pPr>
            <a:r>
              <a:rPr lang="pt-BR" sz="2800">
                <a:latin typeface="Arial" charset="0"/>
              </a:rPr>
              <a:t>   durante a leitura (inferências a partir dos sinais do texto – fotos, negritos, sublinhados, gráficos, etc)</a:t>
            </a:r>
          </a:p>
          <a:p>
            <a:pPr algn="just" eaLnBrk="1" hangingPunct="1"/>
            <a:r>
              <a:rPr lang="pt-BR" sz="2800">
                <a:latin typeface="Arial" charset="0"/>
              </a:rPr>
              <a:t>Ensinando o estudante a fazer perguntas </a:t>
            </a:r>
            <a:r>
              <a:rPr lang="pt-BR" sz="2800" b="1">
                <a:latin typeface="Arial" charset="0"/>
              </a:rPr>
              <a:t>ANTES DE LER</a:t>
            </a:r>
            <a:r>
              <a:rPr lang="pt-BR" sz="2800">
                <a:latin typeface="Arial" charset="0"/>
              </a:rPr>
              <a:t>.</a:t>
            </a:r>
          </a:p>
          <a:p>
            <a:pPr algn="just" eaLnBrk="1" hangingPunct="1"/>
            <a:r>
              <a:rPr lang="pt-BR" sz="2800">
                <a:latin typeface="Arial" charset="0"/>
              </a:rPr>
              <a:t>Ensinando o estudante a deduzir o significado das palavras pelo contexto (</a:t>
            </a:r>
            <a:r>
              <a:rPr lang="pt-BR" sz="2800" b="1">
                <a:latin typeface="Arial" charset="0"/>
              </a:rPr>
              <a:t>DICIONÁRIO: Uso é esporádico e estratégico!!!!)</a:t>
            </a:r>
            <a:endParaRPr lang="pt-BR" sz="2800">
              <a:latin typeface="Arial" charset="0"/>
            </a:endParaRPr>
          </a:p>
          <a:p>
            <a:pPr eaLnBrk="1" hangingPunct="1"/>
            <a:endParaRPr lang="pt-BR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0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solidFill>
                  <a:schemeClr val="accent2"/>
                </a:solidFill>
                <a:latin typeface="Arial" charset="0"/>
              </a:rPr>
              <a:t>Desafio de ensinar a ler e a escrever</a:t>
            </a:r>
            <a:r>
              <a:rPr lang="pt-BR" sz="4000">
                <a:latin typeface="Arial" charset="0"/>
              </a:rPr>
              <a:t>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dirty="0">
                <a:latin typeface="Arial" charset="0"/>
              </a:rPr>
              <a:t>Participar </a:t>
            </a:r>
            <a:r>
              <a:rPr lang="pt-BR" dirty="0" smtClean="0">
                <a:latin typeface="Arial" charset="0"/>
              </a:rPr>
              <a:t>da </a:t>
            </a:r>
            <a:r>
              <a:rPr lang="pt-BR" dirty="0">
                <a:latin typeface="Arial" charset="0"/>
              </a:rPr>
              <a:t>cultura escrita -  supõe apropriar-se de uma tradição de leitura e escrita.  </a:t>
            </a:r>
          </a:p>
        </p:txBody>
      </p:sp>
    </p:spTree>
    <p:extLst>
      <p:ext uri="{BB962C8B-B14F-4D97-AF65-F5344CB8AC3E}">
        <p14:creationId xmlns:p14="http://schemas.microsoft.com/office/powerpoint/2010/main" val="144429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Arial" charset="0"/>
              </a:rPr>
              <a:t>Para formar alunos praticantes da cultura letrada</a:t>
            </a:r>
            <a:r>
              <a:rPr lang="pt-BR" sz="2800" u="sng">
                <a:latin typeface="Arial" charset="0"/>
              </a:rPr>
              <a:t>:</a:t>
            </a:r>
            <a:br>
              <a:rPr lang="pt-BR" sz="2800" u="sng">
                <a:latin typeface="Arial" charset="0"/>
              </a:rPr>
            </a:br>
            <a:r>
              <a:rPr lang="pt-BR" sz="2800">
                <a:latin typeface="Arial" charset="0"/>
              </a:rPr>
              <a:t> é necessário</a:t>
            </a:r>
          </a:p>
        </p:txBody>
      </p:sp>
      <p:grpSp>
        <p:nvGrpSpPr>
          <p:cNvPr id="28674" name="Diagram 3"/>
          <p:cNvGrpSpPr>
            <a:grpSpLocks noChangeAspect="1"/>
          </p:cNvGrpSpPr>
          <p:nvPr/>
        </p:nvGrpSpPr>
        <p:grpSpPr bwMode="auto">
          <a:xfrm>
            <a:off x="2051050" y="1628775"/>
            <a:ext cx="4038600" cy="4525963"/>
            <a:chOff x="1585" y="706"/>
            <a:chExt cx="2544" cy="2851"/>
          </a:xfrm>
        </p:grpSpPr>
        <p:sp>
          <p:nvSpPr>
            <p:cNvPr id="286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85" y="706"/>
              <a:ext cx="254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_s1028"/>
            <p:cNvSpPr>
              <a:spLocks noChangeArrowheads="1" noTextEdit="1"/>
            </p:cNvSpPr>
            <p:nvPr/>
          </p:nvSpPr>
          <p:spPr bwMode="auto">
            <a:xfrm>
              <a:off x="2743" y="1654"/>
              <a:ext cx="954" cy="954"/>
            </a:xfrm>
            <a:prstGeom prst="ellipse">
              <a:avLst/>
            </a:prstGeom>
            <a:solidFill>
              <a:schemeClr val="hlink">
                <a:alpha val="50195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79" name="_s1029"/>
            <p:cNvSpPr>
              <a:spLocks noChangeArrowheads="1"/>
            </p:cNvSpPr>
            <p:nvPr/>
          </p:nvSpPr>
          <p:spPr bwMode="auto">
            <a:xfrm>
              <a:off x="3792" y="2012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0" name="_s1030"/>
            <p:cNvSpPr>
              <a:spLocks noChangeArrowheads="1" noTextEdit="1"/>
            </p:cNvSpPr>
            <p:nvPr/>
          </p:nvSpPr>
          <p:spPr bwMode="auto">
            <a:xfrm>
              <a:off x="2016" y="1654"/>
              <a:ext cx="954" cy="954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681" name="_s1031"/>
            <p:cNvSpPr>
              <a:spLocks noChangeArrowheads="1"/>
            </p:cNvSpPr>
            <p:nvPr/>
          </p:nvSpPr>
          <p:spPr bwMode="auto">
            <a:xfrm>
              <a:off x="1667" y="2012"/>
              <a:ext cx="25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1258888" y="3068638"/>
            <a:ext cx="20161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chemeClr val="accent2"/>
                </a:solidFill>
              </a:rPr>
              <a:t>Reconceitualizar </a:t>
            </a:r>
          </a:p>
          <a:p>
            <a:pPr eaLnBrk="1" hangingPunct="1"/>
            <a:r>
              <a:rPr lang="pt-BR" sz="1800" b="1">
                <a:solidFill>
                  <a:schemeClr val="accent2"/>
                </a:solidFill>
              </a:rPr>
              <a:t>o objeto de ensino</a:t>
            </a: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5435600" y="4024313"/>
            <a:ext cx="3708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chemeClr val="accent2"/>
                </a:solidFill>
              </a:rPr>
              <a:t>construí-lo através de </a:t>
            </a:r>
          </a:p>
          <a:p>
            <a:pPr eaLnBrk="1" hangingPunct="1"/>
            <a:r>
              <a:rPr lang="pt-BR" sz="1800" b="1">
                <a:solidFill>
                  <a:schemeClr val="accent2"/>
                </a:solidFill>
              </a:rPr>
              <a:t>práticas sociais de língua escrita</a:t>
            </a:r>
          </a:p>
        </p:txBody>
      </p:sp>
    </p:spTree>
    <p:extLst>
      <p:ext uri="{BB962C8B-B14F-4D97-AF65-F5344CB8AC3E}">
        <p14:creationId xmlns:p14="http://schemas.microsoft.com/office/powerpoint/2010/main" val="8233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Organization Chart 3"/>
          <p:cNvGrpSpPr>
            <a:grpSpLocks noChangeAspect="1"/>
          </p:cNvGrpSpPr>
          <p:nvPr/>
        </p:nvGrpSpPr>
        <p:grpSpPr bwMode="auto">
          <a:xfrm>
            <a:off x="0" y="1484313"/>
            <a:ext cx="8942388" cy="5143500"/>
            <a:chOff x="176" y="453"/>
            <a:chExt cx="3213" cy="3240"/>
          </a:xfrm>
        </p:grpSpPr>
        <p:sp>
          <p:nvSpPr>
            <p:cNvPr id="2969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6" y="453"/>
              <a:ext cx="3213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699" name="_s2052"/>
            <p:cNvCxnSpPr>
              <a:cxnSpLocks noChangeShapeType="1"/>
              <a:stCxn id="29705" idx="0"/>
              <a:endCxn id="29702" idx="2"/>
            </p:cNvCxnSpPr>
            <p:nvPr/>
          </p:nvCxnSpPr>
          <p:spPr bwMode="auto">
            <a:xfrm rot="5400000" flipH="1">
              <a:off x="2270" y="793"/>
              <a:ext cx="144" cy="112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0" name="_s2053"/>
            <p:cNvCxnSpPr>
              <a:cxnSpLocks noChangeShapeType="1"/>
              <a:stCxn id="29704" idx="0"/>
              <a:endCxn id="29702" idx="2"/>
            </p:cNvCxnSpPr>
            <p:nvPr/>
          </p:nvCxnSpPr>
          <p:spPr bwMode="auto">
            <a:xfrm rot="5400000" flipH="1">
              <a:off x="1711" y="1352"/>
              <a:ext cx="14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1" name="_s2054"/>
            <p:cNvCxnSpPr>
              <a:cxnSpLocks noChangeShapeType="1"/>
              <a:stCxn id="29703" idx="0"/>
              <a:endCxn id="29702" idx="2"/>
            </p:cNvCxnSpPr>
            <p:nvPr/>
          </p:nvCxnSpPr>
          <p:spPr bwMode="auto">
            <a:xfrm rot="-5400000">
              <a:off x="1151" y="794"/>
              <a:ext cx="144" cy="111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2" name="_s2055"/>
            <p:cNvSpPr>
              <a:spLocks noChangeArrowheads="1"/>
            </p:cNvSpPr>
            <p:nvPr/>
          </p:nvSpPr>
          <p:spPr bwMode="auto">
            <a:xfrm>
              <a:off x="1350" y="99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843" tIns="34421" rIns="68843" bIns="34421" anchor="ctr"/>
            <a:lstStyle/>
            <a:p>
              <a:pPr algn="ctr"/>
              <a:r>
                <a:rPr lang="pt-BR" sz="2000">
                  <a:solidFill>
                    <a:schemeClr val="accent2"/>
                  </a:solidFill>
                </a:rPr>
                <a:t>O necessário</a:t>
              </a:r>
            </a:p>
          </p:txBody>
        </p:sp>
        <p:sp>
          <p:nvSpPr>
            <p:cNvPr id="29703" name="_s2056"/>
            <p:cNvSpPr>
              <a:spLocks noChangeArrowheads="1"/>
            </p:cNvSpPr>
            <p:nvPr/>
          </p:nvSpPr>
          <p:spPr bwMode="auto">
            <a:xfrm>
              <a:off x="176" y="1425"/>
              <a:ext cx="975" cy="6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843" tIns="34421" rIns="68843" bIns="34421" anchor="ctr"/>
            <a:lstStyle/>
            <a:p>
              <a:pPr algn="ctr"/>
              <a:r>
                <a:rPr lang="pt-BR" sz="1900"/>
                <a:t>Fazer da escola </a:t>
              </a:r>
            </a:p>
            <a:p>
              <a:pPr algn="ctr"/>
              <a:r>
                <a:rPr lang="pt-BR" sz="1900"/>
                <a:t>comunidade</a:t>
              </a:r>
            </a:p>
            <a:p>
              <a:pPr algn="ctr"/>
              <a:r>
                <a:rPr lang="pt-BR" sz="1900"/>
                <a:t> de leitores</a:t>
              </a:r>
            </a:p>
          </p:txBody>
        </p:sp>
        <p:sp>
          <p:nvSpPr>
            <p:cNvPr id="29704" name="_s2057"/>
            <p:cNvSpPr>
              <a:spLocks noChangeArrowheads="1"/>
            </p:cNvSpPr>
            <p:nvPr/>
          </p:nvSpPr>
          <p:spPr bwMode="auto">
            <a:xfrm>
              <a:off x="1295" y="1425"/>
              <a:ext cx="975" cy="6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843" tIns="34421" rIns="68843" bIns="34421" anchor="ctr"/>
            <a:lstStyle/>
            <a:p>
              <a:pPr algn="ctr"/>
              <a:r>
                <a:rPr lang="pt-BR" sz="1900"/>
                <a:t>Fazer os alunos  </a:t>
              </a:r>
            </a:p>
            <a:p>
              <a:pPr algn="ctr"/>
              <a:r>
                <a:rPr lang="pt-BR" sz="1900"/>
                <a:t>produzirem</a:t>
              </a:r>
            </a:p>
            <a:p>
              <a:pPr algn="ctr"/>
              <a:r>
                <a:rPr lang="pt-BR" sz="1900"/>
                <a:t>seus próprios textos</a:t>
              </a:r>
            </a:p>
          </p:txBody>
        </p:sp>
        <p:sp>
          <p:nvSpPr>
            <p:cNvPr id="29705" name="_s2058"/>
            <p:cNvSpPr>
              <a:spLocks noChangeArrowheads="1"/>
            </p:cNvSpPr>
            <p:nvPr/>
          </p:nvSpPr>
          <p:spPr bwMode="auto">
            <a:xfrm>
              <a:off x="2414" y="1425"/>
              <a:ext cx="975" cy="6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8843" tIns="34421" rIns="68843" bIns="34421" anchor="ctr"/>
            <a:lstStyle/>
            <a:p>
              <a:pPr algn="ctr"/>
              <a:r>
                <a:rPr lang="pt-BR" sz="1900"/>
                <a:t>Preservar o sentido do</a:t>
              </a:r>
            </a:p>
            <a:p>
              <a:pPr algn="ctr"/>
              <a:r>
                <a:rPr lang="pt-BR" sz="1900"/>
                <a:t> objeto de </a:t>
              </a:r>
            </a:p>
            <a:p>
              <a:pPr algn="ctr"/>
              <a:r>
                <a:rPr lang="pt-BR" sz="1900"/>
                <a:t>ensino para o aluno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51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chemeClr val="accent2"/>
                </a:solidFill>
                <a:latin typeface="Arial" charset="0"/>
              </a:rPr>
              <a:t>O real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O </a:t>
            </a:r>
            <a:r>
              <a:rPr lang="pt-BR" i="1">
                <a:latin typeface="Arial" charset="0"/>
              </a:rPr>
              <a:t>real</a:t>
            </a:r>
            <a:r>
              <a:rPr lang="pt-BR">
                <a:latin typeface="Arial" charset="0"/>
              </a:rPr>
              <a:t> é o que levar à prática e isso implica em conhecer as dificuldades e analisá-las. </a:t>
            </a:r>
          </a:p>
        </p:txBody>
      </p:sp>
    </p:spTree>
    <p:extLst>
      <p:ext uri="{BB962C8B-B14F-4D97-AF65-F5344CB8AC3E}">
        <p14:creationId xmlns:p14="http://schemas.microsoft.com/office/powerpoint/2010/main" val="1556678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solidFill>
                  <a:schemeClr val="accent2"/>
                </a:solidFill>
                <a:latin typeface="Arial" charset="0"/>
              </a:rPr>
              <a:t>Dificuldades envolvidas na escolarização das práticas</a:t>
            </a:r>
            <a:r>
              <a:rPr lang="pt-BR" sz="4000">
                <a:latin typeface="Arial" charset="0"/>
              </a:rPr>
              <a:t>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pt-BR" sz="2800">
                <a:latin typeface="Arial" charset="0"/>
              </a:rPr>
              <a:t>     Não é simples determinar com exatidão o que, como e quando os sujeitos aprendem a língua escrita.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pt-BR" sz="2800">
              <a:latin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pt-BR" sz="2800">
                <a:latin typeface="Arial" charset="0"/>
              </a:rPr>
              <a:t>      </a:t>
            </a:r>
            <a:r>
              <a:rPr lang="pt-BR" sz="2400">
                <a:latin typeface="Arial" charset="0"/>
              </a:rPr>
              <a:t>Ex.: Em que momento as crianças se apropriam da </a:t>
            </a:r>
            <a:r>
              <a:rPr lang="ja-JP" altLang="pt-BR" sz="2400">
                <a:latin typeface="Arial" charset="0"/>
              </a:rPr>
              <a:t>“</a:t>
            </a:r>
            <a:r>
              <a:rPr lang="pt-BR" altLang="ja-JP" sz="2400">
                <a:latin typeface="Arial" charset="0"/>
              </a:rPr>
              <a:t>linguagem dos contos</a:t>
            </a:r>
            <a:r>
              <a:rPr lang="ja-JP" altLang="pt-BR" sz="2400">
                <a:latin typeface="Arial" charset="0"/>
              </a:rPr>
              <a:t>”</a:t>
            </a:r>
            <a:r>
              <a:rPr lang="pt-BR" altLang="ja-JP" sz="2400">
                <a:latin typeface="Arial" charset="0"/>
              </a:rPr>
              <a:t>?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pt-BR" sz="2400">
              <a:latin typeface="Arial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pt-BR" sz="2800">
                <a:latin typeface="Arial" charset="0"/>
              </a:rPr>
              <a:t>     Como ter acesso às interferências ou antecipações que as crianças fazem ao tentar ler um texto? </a:t>
            </a:r>
          </a:p>
        </p:txBody>
      </p:sp>
    </p:spTree>
    <p:extLst>
      <p:ext uri="{BB962C8B-B14F-4D97-AF65-F5344CB8AC3E}">
        <p14:creationId xmlns:p14="http://schemas.microsoft.com/office/powerpoint/2010/main" val="489870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Como ensinamos a ler?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Apresentando textos de diferentes gêneros e ensinando como se relacionar com cada um deles: </a:t>
            </a:r>
          </a:p>
          <a:p>
            <a:pPr eaLnBrk="1" hangingPunct="1"/>
            <a:endParaRPr lang="pt-BR">
              <a:latin typeface="Arial" charset="0"/>
            </a:endParaRPr>
          </a:p>
          <a:p>
            <a:pPr lvl="1" eaLnBrk="1" hangingPunct="1"/>
            <a:r>
              <a:rPr lang="pt-BR">
                <a:latin typeface="Arial" charset="0"/>
              </a:rPr>
              <a:t>O que tem um jornal? </a:t>
            </a:r>
          </a:p>
          <a:p>
            <a:pPr lvl="1" eaLnBrk="1" hangingPunct="1"/>
            <a:r>
              <a:rPr lang="pt-BR">
                <a:latin typeface="Arial" charset="0"/>
              </a:rPr>
              <a:t>Como ler um jornal? </a:t>
            </a:r>
          </a:p>
          <a:p>
            <a:pPr lvl="1" eaLnBrk="1" hangingPunct="1"/>
            <a:r>
              <a:rPr lang="pt-BR">
                <a:latin typeface="Arial" charset="0"/>
              </a:rPr>
              <a:t>Quem escreve num jornal?</a:t>
            </a:r>
          </a:p>
          <a:p>
            <a:pPr lvl="1" eaLnBrk="1" hangingPunct="1"/>
            <a:r>
              <a:rPr lang="pt-BR">
                <a:latin typeface="Arial" charset="0"/>
              </a:rPr>
              <a:t> Quem é o dono do jornal? </a:t>
            </a:r>
          </a:p>
          <a:p>
            <a:pPr lvl="1" eaLnBrk="1" hangingPunct="1"/>
            <a:r>
              <a:rPr lang="pt-BR">
                <a:latin typeface="Arial" charset="0"/>
              </a:rPr>
              <a:t>Desde quando o jornal existe?</a:t>
            </a:r>
          </a:p>
        </p:txBody>
      </p:sp>
    </p:spTree>
    <p:extLst>
      <p:ext uri="{BB962C8B-B14F-4D97-AF65-F5344CB8AC3E}">
        <p14:creationId xmlns:p14="http://schemas.microsoft.com/office/powerpoint/2010/main" val="345833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Para que escrevemos?</a:t>
            </a:r>
            <a:br>
              <a:rPr lang="pt-BR" sz="4000">
                <a:latin typeface="Arial" charset="0"/>
              </a:rPr>
            </a:br>
            <a:r>
              <a:rPr lang="pt-BR" sz="4000">
                <a:latin typeface="Arial" charset="0"/>
              </a:rPr>
              <a:t>As funções da escrita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844675"/>
            <a:ext cx="8229600" cy="4525963"/>
          </a:xfrm>
        </p:spPr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Para comunicar uma idéia</a:t>
            </a:r>
          </a:p>
          <a:p>
            <a:pPr eaLnBrk="1" hangingPunct="1"/>
            <a:r>
              <a:rPr lang="pt-BR">
                <a:latin typeface="Arial" charset="0"/>
              </a:rPr>
              <a:t>Para guardar uma informação ou idéia</a:t>
            </a:r>
          </a:p>
          <a:p>
            <a:pPr eaLnBrk="1" hangingPunct="1"/>
            <a:r>
              <a:rPr lang="pt-BR">
                <a:latin typeface="Arial" charset="0"/>
              </a:rPr>
              <a:t>Para organizar o pensamento</a:t>
            </a:r>
          </a:p>
          <a:p>
            <a:pPr eaLnBrk="1" hangingPunct="1"/>
            <a:r>
              <a:rPr lang="pt-BR">
                <a:latin typeface="Arial" charset="0"/>
              </a:rPr>
              <a:t>Para entender o mundo</a:t>
            </a:r>
          </a:p>
          <a:p>
            <a:pPr eaLnBrk="1" hangingPunct="1"/>
            <a:r>
              <a:rPr lang="pt-BR">
                <a:latin typeface="Arial" charset="0"/>
              </a:rPr>
              <a:t>Para aprender a escrever</a:t>
            </a:r>
          </a:p>
        </p:txBody>
      </p:sp>
    </p:spTree>
    <p:extLst>
      <p:ext uri="{BB962C8B-B14F-4D97-AF65-F5344CB8AC3E}">
        <p14:creationId xmlns:p14="http://schemas.microsoft.com/office/powerpoint/2010/main" val="176244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439"/>
          </a:xfrm>
        </p:spPr>
        <p:txBody>
          <a:bodyPr>
            <a:normAutofit fontScale="90000"/>
          </a:bodyPr>
          <a:lstStyle/>
          <a:p>
            <a:pPr lvl="0"/>
            <a:r>
              <a:rPr lang="pt-BR" sz="2800" b="1" dirty="0"/>
              <a:t>NÃO HÁ DOCÊNCIA SEM DISCÊNCIA</a:t>
            </a:r>
            <a:r>
              <a:rPr lang="pt-BR" sz="2800" dirty="0" smtClean="0">
                <a:effectLst/>
              </a:rPr>
              <a:t> 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r>
              <a:rPr lang="pt-BR" sz="2400" b="1" dirty="0"/>
              <a:t>Ensinar exige:</a:t>
            </a:r>
            <a:br>
              <a:rPr lang="pt-BR" sz="24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692"/>
            <a:ext cx="8229600" cy="577361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pt-BR" b="1" dirty="0" smtClean="0"/>
          </a:p>
          <a:p>
            <a:pPr algn="just"/>
            <a:r>
              <a:rPr lang="pt-BR" b="1" dirty="0" smtClean="0"/>
              <a:t> </a:t>
            </a:r>
            <a:r>
              <a:rPr lang="pt-BR" sz="4000" b="1" dirty="0"/>
              <a:t>rigorosidade </a:t>
            </a:r>
            <a:r>
              <a:rPr lang="pt-BR" sz="4000" b="1" dirty="0" smtClean="0"/>
              <a:t>metódica e </a:t>
            </a:r>
            <a:r>
              <a:rPr lang="pt-BR" sz="4000" b="1" dirty="0" smtClean="0"/>
              <a:t>pesquisa (</a:t>
            </a:r>
            <a:r>
              <a:rPr lang="pt-BR" sz="4000" dirty="0" smtClean="0"/>
              <a:t> </a:t>
            </a:r>
            <a:r>
              <a:rPr lang="pt-BR" sz="4000" dirty="0"/>
              <a:t>ciclo </a:t>
            </a:r>
            <a:r>
              <a:rPr lang="pt-BR" sz="4000" dirty="0" smtClean="0"/>
              <a:t> gnosiológico -    </a:t>
            </a:r>
            <a:r>
              <a:rPr lang="pt-BR" sz="4000" dirty="0"/>
              <a:t>em que se ensina e se aprende o conhecimento já </a:t>
            </a:r>
            <a:r>
              <a:rPr lang="pt-BR" sz="4000" dirty="0" smtClean="0"/>
              <a:t>existente;  </a:t>
            </a:r>
            <a:r>
              <a:rPr lang="pt-BR" sz="4000" u="sng" dirty="0" smtClean="0"/>
              <a:t>ou </a:t>
            </a:r>
            <a:r>
              <a:rPr lang="pt-BR" sz="4000" dirty="0"/>
              <a:t>em que se trabalha a produção do </a:t>
            </a:r>
            <a:r>
              <a:rPr lang="pt-BR" sz="4000" dirty="0" smtClean="0"/>
              <a:t>conheci/ </a:t>
            </a:r>
            <a:r>
              <a:rPr lang="pt-BR" sz="4000" dirty="0"/>
              <a:t>não </a:t>
            </a:r>
            <a:r>
              <a:rPr lang="pt-BR" sz="4000" dirty="0" smtClean="0"/>
              <a:t>existente)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b="1" dirty="0"/>
              <a:t>respeito aos saberes dos  educandos </a:t>
            </a:r>
            <a:r>
              <a:rPr lang="pt-BR" sz="4000" dirty="0" smtClean="0"/>
              <a:t>(exp. sociais)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b="1" dirty="0" smtClean="0"/>
              <a:t> criticidade </a:t>
            </a:r>
            <a:r>
              <a:rPr lang="pt-BR" sz="4000" dirty="0" smtClean="0"/>
              <a:t>(</a:t>
            </a:r>
            <a:r>
              <a:rPr lang="pt-BR" sz="4000" dirty="0" err="1" smtClean="0"/>
              <a:t>curiosi</a:t>
            </a:r>
            <a:r>
              <a:rPr lang="pt-BR" sz="4000" dirty="0" smtClean="0"/>
              <a:t>// epistemol</a:t>
            </a:r>
            <a:r>
              <a:rPr lang="pt-BR" sz="4000" dirty="0" smtClean="0"/>
              <a:t>ó</a:t>
            </a:r>
            <a:r>
              <a:rPr lang="pt-BR" sz="4000" dirty="0" smtClean="0"/>
              <a:t>gica) 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b="1" dirty="0" smtClean="0"/>
              <a:t> </a:t>
            </a:r>
            <a:r>
              <a:rPr lang="pt-BR" sz="4000" b="1" dirty="0"/>
              <a:t>ética e </a:t>
            </a:r>
            <a:r>
              <a:rPr lang="pt-BR" sz="4000" b="1" dirty="0" smtClean="0"/>
              <a:t>estética (</a:t>
            </a:r>
            <a:r>
              <a:rPr lang="pt-BR" sz="4000" dirty="0"/>
              <a:t>tarefa educativa </a:t>
            </a:r>
            <a:r>
              <a:rPr lang="pt-BR" sz="4000" dirty="0" smtClean="0"/>
              <a:t>n</a:t>
            </a:r>
            <a:r>
              <a:rPr lang="pt-BR" sz="4000" dirty="0" smtClean="0"/>
              <a:t>ão pode estar</a:t>
            </a:r>
            <a:r>
              <a:rPr lang="pt-BR" sz="4000" dirty="0" smtClean="0"/>
              <a:t>em ligada apenas  </a:t>
            </a:r>
            <a:r>
              <a:rPr lang="pt-BR" sz="4000" dirty="0"/>
              <a:t>a treinamento </a:t>
            </a:r>
            <a:r>
              <a:rPr lang="pt-BR" sz="4000" dirty="0" smtClean="0"/>
              <a:t>técnico)</a:t>
            </a:r>
            <a:endParaRPr lang="pt-BR" sz="4000" b="1" dirty="0"/>
          </a:p>
          <a:p>
            <a:pPr algn="just"/>
            <a:endParaRPr lang="pt-BR" sz="4000" dirty="0" smtClean="0"/>
          </a:p>
          <a:p>
            <a:pPr algn="just"/>
            <a:endParaRPr lang="pt-BR" sz="4000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7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Como ensinamos a escrever?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128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 Oferecendo oportunidades de reflexão sobre:</a:t>
            </a: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lvl="1" eaLnBrk="1" hangingPunct="1"/>
            <a:r>
              <a:rPr lang="pt-BR">
                <a:latin typeface="Arial" charset="0"/>
              </a:rPr>
              <a:t>O que escrever?</a:t>
            </a:r>
          </a:p>
          <a:p>
            <a:pPr lvl="1" eaLnBrk="1" hangingPunct="1"/>
            <a:r>
              <a:rPr lang="pt-BR">
                <a:latin typeface="Arial" charset="0"/>
              </a:rPr>
              <a:t>Para que escrever?</a:t>
            </a:r>
          </a:p>
          <a:p>
            <a:pPr lvl="1" eaLnBrk="1" hangingPunct="1"/>
            <a:r>
              <a:rPr lang="pt-BR">
                <a:latin typeface="Arial" charset="0"/>
              </a:rPr>
              <a:t>Para quem escrever?</a:t>
            </a:r>
          </a:p>
          <a:p>
            <a:pPr lvl="1" eaLnBrk="1" hangingPunct="1"/>
            <a:r>
              <a:rPr lang="pt-BR">
                <a:latin typeface="Arial" charset="0"/>
              </a:rPr>
              <a:t>Como escrever?</a:t>
            </a:r>
          </a:p>
          <a:p>
            <a:pPr lvl="1" eaLnBrk="1" hangingPunct="1"/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4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Ensinando a escrever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Escrevendo diferentes gêneros textuais</a:t>
            </a:r>
          </a:p>
          <a:p>
            <a:pPr eaLnBrk="1" hangingPunct="1"/>
            <a:r>
              <a:rPr lang="pt-BR">
                <a:latin typeface="Arial" charset="0"/>
              </a:rPr>
              <a:t>Escrevendo a partir de modelos</a:t>
            </a:r>
          </a:p>
          <a:p>
            <a:pPr eaLnBrk="1" hangingPunct="1"/>
            <a:r>
              <a:rPr lang="pt-BR">
                <a:latin typeface="Arial" charset="0"/>
              </a:rPr>
              <a:t>Escrevendo com uma função comunicativa</a:t>
            </a:r>
          </a:p>
          <a:p>
            <a:pPr eaLnBrk="1" hangingPunct="1"/>
            <a:r>
              <a:rPr lang="pt-BR">
                <a:latin typeface="Arial" charset="0"/>
              </a:rPr>
              <a:t>Lendo o que escreveu</a:t>
            </a:r>
          </a:p>
          <a:p>
            <a:pPr eaLnBrk="1" hangingPunct="1"/>
            <a:r>
              <a:rPr lang="pt-BR">
                <a:latin typeface="Arial" charset="0"/>
              </a:rPr>
              <a:t>Revisando o que escreveu</a:t>
            </a:r>
          </a:p>
          <a:p>
            <a:pPr eaLnBrk="1" hangingPunct="1"/>
            <a:r>
              <a:rPr lang="pt-BR">
                <a:latin typeface="Arial" charset="0"/>
              </a:rPr>
              <a:t>Reescrevendo o que escreveu</a:t>
            </a:r>
          </a:p>
          <a:p>
            <a:pPr eaLnBrk="1" hangingPunct="1"/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632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Como a escola tem tratado o ensino da escrita?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Sílabas</a:t>
            </a:r>
          </a:p>
          <a:p>
            <a:pPr eaLnBrk="1" hangingPunct="1"/>
            <a:r>
              <a:rPr lang="pt-BR">
                <a:latin typeface="Arial" charset="0"/>
              </a:rPr>
              <a:t>Palavras</a:t>
            </a:r>
          </a:p>
          <a:p>
            <a:pPr eaLnBrk="1" hangingPunct="1"/>
            <a:r>
              <a:rPr lang="pt-BR">
                <a:latin typeface="Arial" charset="0"/>
              </a:rPr>
              <a:t>Frases</a:t>
            </a:r>
          </a:p>
          <a:p>
            <a:pPr eaLnBrk="1" hangingPunct="1"/>
            <a:r>
              <a:rPr lang="pt-BR">
                <a:latin typeface="Arial" charset="0"/>
              </a:rPr>
              <a:t>E só depois bem depois o texto</a:t>
            </a: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6516688" y="1773238"/>
            <a:ext cx="2232025" cy="1943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Escrita sem </a:t>
            </a:r>
          </a:p>
          <a:p>
            <a:pPr algn="ctr"/>
            <a:r>
              <a:rPr lang="pt-BR"/>
              <a:t>significado</a:t>
            </a:r>
          </a:p>
        </p:txBody>
      </p:sp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5148263" y="4652963"/>
            <a:ext cx="2303462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Aprender para</a:t>
            </a:r>
          </a:p>
          <a:p>
            <a:pPr algn="ctr"/>
            <a:r>
              <a:rPr lang="pt-BR"/>
              <a:t> depois usar</a:t>
            </a:r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468313" y="5300663"/>
            <a:ext cx="1489075" cy="1203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Ensino de</a:t>
            </a:r>
          </a:p>
          <a:p>
            <a:pPr algn="ctr"/>
            <a:r>
              <a:rPr lang="pt-BR"/>
              <a:t> regras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339975" y="4076700"/>
            <a:ext cx="199390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Uso estritamente</a:t>
            </a:r>
          </a:p>
          <a:p>
            <a:pPr algn="ctr"/>
            <a:r>
              <a:rPr lang="pt-BR"/>
              <a:t>escolar</a:t>
            </a:r>
          </a:p>
        </p:txBody>
      </p:sp>
    </p:spTree>
    <p:extLst>
      <p:ext uri="{BB962C8B-B14F-4D97-AF65-F5344CB8AC3E}">
        <p14:creationId xmlns:p14="http://schemas.microsoft.com/office/powerpoint/2010/main" val="331600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 b="1">
                <a:solidFill>
                  <a:schemeClr val="accent2"/>
                </a:solidFill>
                <a:latin typeface="Arial" charset="0"/>
              </a:rPr>
              <a:t>Tensão entre duas necessidades institucionais: ensinar e controlar a aprendizagem</a:t>
            </a:r>
            <a:r>
              <a:rPr lang="pt-BR" sz="4000">
                <a:latin typeface="Arial" charset="0"/>
              </a:rPr>
              <a:t> </a:t>
            </a:r>
          </a:p>
        </p:txBody>
      </p:sp>
      <p:grpSp>
        <p:nvGrpSpPr>
          <p:cNvPr id="37890" name="Organization Chart 3"/>
          <p:cNvGrpSpPr>
            <a:grpSpLocks noChangeAspect="1"/>
          </p:cNvGrpSpPr>
          <p:nvPr/>
        </p:nvGrpSpPr>
        <p:grpSpPr bwMode="auto">
          <a:xfrm>
            <a:off x="2484438" y="1700213"/>
            <a:ext cx="4708525" cy="4954587"/>
            <a:chOff x="963" y="366"/>
            <a:chExt cx="21503" cy="3534"/>
          </a:xfrm>
        </p:grpSpPr>
        <p:sp>
          <p:nvSpPr>
            <p:cNvPr id="37891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3" y="366"/>
              <a:ext cx="21503" cy="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7892" name="_s3076"/>
            <p:cNvCxnSpPr>
              <a:cxnSpLocks noChangeShapeType="1"/>
              <a:stCxn id="37898" idx="0"/>
              <a:endCxn id="37895" idx="2"/>
            </p:cNvCxnSpPr>
            <p:nvPr/>
          </p:nvCxnSpPr>
          <p:spPr bwMode="auto">
            <a:xfrm rot="5400000" flipH="1">
              <a:off x="15243" y="-2127"/>
              <a:ext cx="163" cy="722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3" name="_s3077"/>
            <p:cNvCxnSpPr>
              <a:cxnSpLocks noChangeShapeType="1"/>
              <a:stCxn id="37897" idx="0"/>
              <a:endCxn id="37895" idx="2"/>
            </p:cNvCxnSpPr>
            <p:nvPr/>
          </p:nvCxnSpPr>
          <p:spPr bwMode="auto">
            <a:xfrm rot="-5400000">
              <a:off x="11634" y="1482"/>
              <a:ext cx="16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4" name="_s3078"/>
            <p:cNvCxnSpPr>
              <a:cxnSpLocks noChangeShapeType="1"/>
              <a:stCxn id="37896" idx="0"/>
              <a:endCxn id="37895" idx="2"/>
            </p:cNvCxnSpPr>
            <p:nvPr/>
          </p:nvCxnSpPr>
          <p:spPr bwMode="auto">
            <a:xfrm rot="-5400000">
              <a:off x="8023" y="-2128"/>
              <a:ext cx="163" cy="722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5" name="_s3079"/>
            <p:cNvSpPr>
              <a:spLocks noChangeArrowheads="1"/>
            </p:cNvSpPr>
            <p:nvPr/>
          </p:nvSpPr>
          <p:spPr bwMode="auto">
            <a:xfrm>
              <a:off x="5436" y="955"/>
              <a:ext cx="12556" cy="44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482" tIns="2741" rIns="5482" bIns="2741" anchor="ctr"/>
            <a:lstStyle/>
            <a:p>
              <a:pPr algn="ctr"/>
              <a:r>
                <a:rPr lang="pt-BR"/>
                <a:t>conciliar as necessidades </a:t>
              </a:r>
            </a:p>
            <a:p>
              <a:pPr algn="ctr"/>
              <a:r>
                <a:rPr lang="pt-BR"/>
                <a:t>da instituição escolar</a:t>
              </a:r>
            </a:p>
          </p:txBody>
        </p:sp>
        <p:sp>
          <p:nvSpPr>
            <p:cNvPr id="37896" name="_s3080"/>
            <p:cNvSpPr>
              <a:spLocks noChangeArrowheads="1"/>
            </p:cNvSpPr>
            <p:nvPr/>
          </p:nvSpPr>
          <p:spPr bwMode="auto">
            <a:xfrm>
              <a:off x="963" y="1564"/>
              <a:ext cx="7059" cy="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482" tIns="2741" rIns="5482" bIns="2741" anchor="ctr"/>
            <a:lstStyle/>
            <a:p>
              <a:pPr algn="ctr"/>
              <a:r>
                <a:rPr lang="pt-BR" sz="1600"/>
                <a:t>com o propósito</a:t>
              </a:r>
            </a:p>
            <a:p>
              <a:pPr algn="ctr"/>
              <a:r>
                <a:rPr lang="pt-BR" sz="1600"/>
                <a:t> educativo</a:t>
              </a:r>
            </a:p>
          </p:txBody>
        </p:sp>
        <p:sp>
          <p:nvSpPr>
            <p:cNvPr id="37897" name="_s3081"/>
            <p:cNvSpPr>
              <a:spLocks noChangeArrowheads="1"/>
            </p:cNvSpPr>
            <p:nvPr/>
          </p:nvSpPr>
          <p:spPr bwMode="auto">
            <a:xfrm>
              <a:off x="8185" y="1564"/>
              <a:ext cx="7059" cy="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482" tIns="2741" rIns="5482" bIns="2741" anchor="ctr"/>
            <a:lstStyle/>
            <a:p>
              <a:pPr algn="ctr"/>
              <a:r>
                <a:rPr lang="pt-BR" sz="1400"/>
                <a:t>gerar condições</a:t>
              </a:r>
            </a:p>
            <a:p>
              <a:pPr algn="ctr"/>
              <a:r>
                <a:rPr lang="pt-BR" sz="1400"/>
                <a:t> didáticas</a:t>
              </a:r>
            </a:p>
          </p:txBody>
        </p:sp>
        <p:sp>
          <p:nvSpPr>
            <p:cNvPr id="37898" name="_s3082"/>
            <p:cNvSpPr>
              <a:spLocks noChangeArrowheads="1"/>
            </p:cNvSpPr>
            <p:nvPr/>
          </p:nvSpPr>
          <p:spPr bwMode="auto">
            <a:xfrm>
              <a:off x="15407" y="1564"/>
              <a:ext cx="7059" cy="3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482" tIns="2741" rIns="5482" bIns="2741" anchor="ctr"/>
            <a:lstStyle/>
            <a:p>
              <a:pPr algn="ctr"/>
              <a:r>
                <a:rPr lang="pt-BR" sz="1600"/>
                <a:t>próxima da </a:t>
              </a:r>
            </a:p>
            <a:p>
              <a:pPr algn="ctr"/>
              <a:r>
                <a:rPr lang="pt-BR" sz="1600"/>
                <a:t>prática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548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solidFill>
                  <a:schemeClr val="accent2"/>
                </a:solidFill>
                <a:latin typeface="Arial" charset="0"/>
              </a:rPr>
              <a:t>O desafio: </a:t>
            </a:r>
            <a:r>
              <a:rPr lang="pt-BR" sz="4000">
                <a:latin typeface="Arial" charset="0"/>
              </a:rPr>
              <a:t> combater a discriminação que a escola opera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38915" name="AutoShape 4"/>
          <p:cNvSpPr>
            <a:spLocks noChangeArrowheads="1"/>
          </p:cNvSpPr>
          <p:nvPr/>
        </p:nvSpPr>
        <p:spPr bwMode="auto">
          <a:xfrm>
            <a:off x="611188" y="3644900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35013" y="4889500"/>
            <a:ext cx="21399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sz="1800"/>
              <a:t>cria o fracasso </a:t>
            </a:r>
          </a:p>
          <a:p>
            <a:pPr eaLnBrk="1" hangingPunct="1">
              <a:spcBef>
                <a:spcPct val="20000"/>
              </a:spcBef>
            </a:pPr>
            <a:r>
              <a:rPr lang="pt-BR" sz="1800"/>
              <a:t>por não alfabetizar </a:t>
            </a:r>
          </a:p>
          <a:p>
            <a:pPr eaLnBrk="1" hangingPunct="1"/>
            <a:endParaRPr lang="pt-BR" sz="1800"/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5219700" y="3284538"/>
            <a:ext cx="1296988" cy="720725"/>
          </a:xfrm>
          <a:prstGeom prst="curvedDownArrow">
            <a:avLst>
              <a:gd name="adj1" fmla="val 35991"/>
              <a:gd name="adj2" fmla="val 719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7288213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851275" y="4168775"/>
            <a:ext cx="13361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/>
              <a:t>impede o aluno de ser leitor</a:t>
            </a:r>
          </a:p>
          <a:p>
            <a:pPr eaLnBrk="1" hangingPunct="1"/>
            <a:r>
              <a:rPr lang="pt-BR" sz="1800"/>
              <a:t> e produtor de texto</a:t>
            </a:r>
          </a:p>
          <a:p>
            <a:pPr eaLnBrk="1" hangingPunct="1"/>
            <a:r>
              <a:rPr lang="pt-BR" sz="1800"/>
              <a:t> competente e autônomo</a:t>
            </a:r>
          </a:p>
        </p:txBody>
      </p:sp>
    </p:spTree>
    <p:extLst>
      <p:ext uri="{BB962C8B-B14F-4D97-AF65-F5344CB8AC3E}">
        <p14:creationId xmlns:p14="http://schemas.microsoft.com/office/powerpoint/2010/main" val="1177476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solidFill>
                  <a:schemeClr val="accent2"/>
                </a:solidFill>
                <a:latin typeface="Arial" charset="0"/>
              </a:rPr>
              <a:t>Idéias subjacentes à perspectiva curricular adotada: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/>
            <a:r>
              <a:rPr lang="pt-BR" sz="2800">
                <a:latin typeface="Arial" charset="0"/>
              </a:rPr>
              <a:t>Somente a didática da língua pode contribuir para resolver problemas que se enfrenta na produção curricular.  </a:t>
            </a:r>
          </a:p>
          <a:p>
            <a:pPr marL="609600" indent="-609600" algn="just"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marL="609600" indent="-609600" algn="just" eaLnBrk="1" hangingPunct="1"/>
            <a:r>
              <a:rPr lang="pt-BR" sz="2800">
                <a:latin typeface="Arial" charset="0"/>
              </a:rPr>
              <a:t>Para ocorrer transformação didática é necessário levar em conta a natureza e as pressões próprias que se lhe são inerentes. </a:t>
            </a:r>
          </a:p>
          <a:p>
            <a:pPr marL="609600" indent="-609600" algn="just" eaLnBrk="1" hangingPunct="1"/>
            <a:endParaRPr lang="pt-BR" sz="2800">
              <a:latin typeface="Arial" charset="0"/>
            </a:endParaRPr>
          </a:p>
          <a:p>
            <a:pPr marL="609600" indent="-609600" algn="just" eaLnBrk="1" hangingPunct="1"/>
            <a:endParaRPr lang="pt-BR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06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solidFill>
                  <a:schemeClr val="accent2"/>
                </a:solidFill>
                <a:latin typeface="Arial" charset="0"/>
              </a:rPr>
              <a:t>Projeto Curricular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Preservar o sentido do objeto de ensino - no caso da leitura e da escrita – favorecendo a prática social que se pretende comunicar. </a:t>
            </a:r>
          </a:p>
          <a:p>
            <a:pPr algn="just" eaLnBrk="1" hangingPunct="1"/>
            <a:endParaRPr lang="pt-BR">
              <a:latin typeface="Arial" charset="0"/>
            </a:endParaRPr>
          </a:p>
          <a:p>
            <a:pPr eaLnBrk="1" hangingPunct="1"/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83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solidFill>
                  <a:schemeClr val="accent2"/>
                </a:solidFill>
                <a:latin typeface="Arial" charset="0"/>
              </a:rPr>
              <a:t>Conteúdos a ensinar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>
                <a:latin typeface="Arial" charset="0"/>
              </a:rPr>
              <a:t>Chevallard explicita que a decisão de quais são os conteúdos a ensinar e quais serão considerados prioritários supõe uma verdadeira reconstrução do objeto.</a:t>
            </a:r>
          </a:p>
          <a:p>
            <a:pPr algn="just" eaLnBrk="1" hangingPunct="1"/>
            <a:r>
              <a:rPr lang="pt-BR">
                <a:latin typeface="Arial" charset="0"/>
              </a:rPr>
              <a:t> Trata-se de um primeiro nível de transposição didática: a passagem dos saberes cientificamente produzidos ou práticas a ensinar. </a:t>
            </a:r>
          </a:p>
        </p:txBody>
      </p:sp>
    </p:spTree>
    <p:extLst>
      <p:ext uri="{BB962C8B-B14F-4D97-AF65-F5344CB8AC3E}">
        <p14:creationId xmlns:p14="http://schemas.microsoft.com/office/powerpoint/2010/main" val="1309244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chemeClr val="accent2"/>
                </a:solidFill>
                <a:latin typeface="Arial" charset="0"/>
              </a:rPr>
              <a:t>Objeto de ensino:  é a língua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Ausentes na sala de aula,  práticas de leitura e escrita: 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a) razão que leva as pessoas a ler e   escrever,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b) as maneiras de ler, 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c) tudo o que fazem os leitores e escritores,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d) as relações que leitores e escritores têm com o texto.  </a:t>
            </a:r>
          </a:p>
        </p:txBody>
      </p:sp>
    </p:spTree>
    <p:extLst>
      <p:ext uri="{BB962C8B-B14F-4D97-AF65-F5344CB8AC3E}">
        <p14:creationId xmlns:p14="http://schemas.microsoft.com/office/powerpoint/2010/main" val="2368653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solidFill>
                  <a:schemeClr val="accent2"/>
                </a:solidFill>
                <a:latin typeface="Arial" charset="0"/>
              </a:rPr>
              <a:t>Efeitos dessa ausência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 A reprodução das desigualdades sociais relacionadas com a leitura e a escrita</a:t>
            </a:r>
          </a:p>
        </p:txBody>
      </p:sp>
    </p:spTree>
    <p:extLst>
      <p:ext uri="{BB962C8B-B14F-4D97-AF65-F5344CB8AC3E}">
        <p14:creationId xmlns:p14="http://schemas.microsoft.com/office/powerpoint/2010/main" val="138873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39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540"/>
            <a:ext cx="8229600" cy="5217624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/>
              <a:t>a </a:t>
            </a:r>
            <a:r>
              <a:rPr lang="pt-BR" sz="2800" b="1" dirty="0" err="1"/>
              <a:t>corporeificação</a:t>
            </a:r>
            <a:r>
              <a:rPr lang="pt-BR" sz="2800" b="1" dirty="0"/>
              <a:t> das palavras pelo </a:t>
            </a:r>
            <a:r>
              <a:rPr lang="pt-BR" sz="2800" b="1" dirty="0" smtClean="0"/>
              <a:t>exemplo </a:t>
            </a:r>
            <a:r>
              <a:rPr lang="pt-BR" sz="2800" dirty="0" smtClean="0"/>
              <a:t>(argumentaç</a:t>
            </a:r>
            <a:r>
              <a:rPr lang="pt-BR" sz="2800" dirty="0" smtClean="0"/>
              <a:t>ão segura; </a:t>
            </a:r>
            <a:r>
              <a:rPr lang="pt-BR" sz="2800" dirty="0" smtClean="0"/>
              <a:t>não </a:t>
            </a:r>
            <a:r>
              <a:rPr lang="pt-BR" sz="2800" dirty="0"/>
              <a:t>há necessidade de ter raiva do seu oponente, é preciso ter generosidade</a:t>
            </a:r>
            <a:r>
              <a:rPr lang="pt-BR" sz="2800" dirty="0" smtClean="0"/>
              <a:t>.)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b="1" dirty="0"/>
              <a:t>risco, aceitação do novo e rejeição a qualquer forma de </a:t>
            </a:r>
            <a:r>
              <a:rPr lang="pt-BR" sz="2800" b="1" dirty="0" smtClean="0"/>
              <a:t>discriminação </a:t>
            </a:r>
            <a:r>
              <a:rPr lang="pt-BR" sz="2800" dirty="0" smtClean="0"/>
              <a:t>(</a:t>
            </a:r>
            <a:r>
              <a:rPr lang="pt-BR" sz="2800" dirty="0"/>
              <a:t>rejeitar qualquer prática de discriminação, de raça, de classe, de gênero</a:t>
            </a:r>
            <a:r>
              <a:rPr lang="pt-BR" sz="2800" dirty="0" smtClean="0"/>
              <a:t>.)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b="1" dirty="0"/>
              <a:t>reflexão crítica sobre a </a:t>
            </a:r>
            <a:r>
              <a:rPr lang="pt-BR" sz="2800" b="1" dirty="0" smtClean="0"/>
              <a:t>prática </a:t>
            </a:r>
            <a:r>
              <a:rPr lang="pt-BR" sz="2800" dirty="0" smtClean="0"/>
              <a:t>(contr</a:t>
            </a:r>
            <a:r>
              <a:rPr lang="pt-BR" sz="2800" dirty="0" smtClean="0"/>
              <a:t>á</a:t>
            </a:r>
            <a:r>
              <a:rPr lang="pt-BR" sz="2800" dirty="0" smtClean="0"/>
              <a:t>rio a educaç</a:t>
            </a:r>
            <a:r>
              <a:rPr lang="pt-BR" sz="2800" dirty="0" smtClean="0"/>
              <a:t>ã</a:t>
            </a:r>
            <a:r>
              <a:rPr lang="pt-BR" sz="2800" dirty="0" smtClean="0"/>
              <a:t>o banc</a:t>
            </a:r>
            <a:r>
              <a:rPr lang="pt-BR" sz="2800" dirty="0" smtClean="0"/>
              <a:t>ária) </a:t>
            </a:r>
            <a:endParaRPr lang="pt-BR" sz="28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479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>
                <a:solidFill>
                  <a:schemeClr val="accent2"/>
                </a:solidFill>
                <a:latin typeface="Arial" charset="0"/>
              </a:rPr>
              <a:t>É possível ler na escola?</a:t>
            </a:r>
            <a:r>
              <a:rPr lang="pt-BR">
                <a:latin typeface="Arial" charset="0"/>
              </a:rPr>
              <a:t> 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Muitas práticas descaracterizam a leitura na escola, distantes dos propósitos que lhe dão sentido social. </a:t>
            </a:r>
          </a:p>
        </p:txBody>
      </p:sp>
    </p:spTree>
    <p:extLst>
      <p:ext uri="{BB962C8B-B14F-4D97-AF65-F5344CB8AC3E}">
        <p14:creationId xmlns:p14="http://schemas.microsoft.com/office/powerpoint/2010/main" val="3036873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>
                <a:solidFill>
                  <a:schemeClr val="accent2"/>
                </a:solidFill>
                <a:latin typeface="Arial" charset="0"/>
              </a:rPr>
              <a:t>Práticas que descaracterizam a leitura na escola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pt-BR">
                <a:latin typeface="Arial" charset="0"/>
              </a:rPr>
              <a:t>     A teoria condutista (comportamentalista ou behaviorista) da aprendizagem -  concebe a aquisição do conhecimento como um processo acumulativo e graduado, um parcelamento do conteúdo em elementos supostamente simples. </a:t>
            </a:r>
          </a:p>
        </p:txBody>
      </p:sp>
    </p:spTree>
    <p:extLst>
      <p:ext uri="{BB962C8B-B14F-4D97-AF65-F5344CB8AC3E}">
        <p14:creationId xmlns:p14="http://schemas.microsoft.com/office/powerpoint/2010/main" val="737806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200" b="1">
                <a:solidFill>
                  <a:schemeClr val="accent2"/>
                </a:solidFill>
                <a:latin typeface="Arial" charset="0"/>
              </a:rPr>
              <a:t>A escola como microssociedade de leitores e escritores. (ou – sim é possível ler na escola)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t-BR">
                <a:latin typeface="Arial" charset="0"/>
              </a:rPr>
              <a:t>    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BR">
                <a:latin typeface="Arial" charset="0"/>
              </a:rPr>
              <a:t> Que tenha sentido do ponto de vista do aluno;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pt-BR">
                <a:latin typeface="Arial" charset="0"/>
              </a:rPr>
              <a:t> Que os propósitos didáticos cumpram a função para  realizar os propósitos que o aluno conhece e valoriza.</a:t>
            </a:r>
          </a:p>
        </p:txBody>
      </p:sp>
    </p:spTree>
    <p:extLst>
      <p:ext uri="{BB962C8B-B14F-4D97-AF65-F5344CB8AC3E}">
        <p14:creationId xmlns:p14="http://schemas.microsoft.com/office/powerpoint/2010/main" val="1928853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688"/>
            <a:ext cx="8229600" cy="5776476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Transposição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r>
              <a:rPr lang="en-US" dirty="0" smtClean="0"/>
              <a:t>- o saber se </a:t>
            </a:r>
            <a:r>
              <a:rPr lang="en-US" dirty="0" err="1" smtClean="0"/>
              <a:t>modifica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comunicado</a:t>
            </a:r>
            <a:r>
              <a:rPr lang="en-US" dirty="0" smtClean="0"/>
              <a:t>,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ingressar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Conteúdo</a:t>
            </a:r>
            <a:r>
              <a:rPr lang="en-US" dirty="0" smtClean="0"/>
              <a:t>  </a:t>
            </a:r>
            <a:r>
              <a:rPr lang="en-US" dirty="0" err="1" smtClean="0"/>
              <a:t>didático</a:t>
            </a:r>
            <a:r>
              <a:rPr lang="en-US" dirty="0" smtClean="0"/>
              <a:t> – as </a:t>
            </a:r>
            <a:r>
              <a:rPr lang="en-US" dirty="0" err="1" smtClean="0"/>
              <a:t>práticas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de </a:t>
            </a:r>
            <a:r>
              <a:rPr lang="en-US" dirty="0" err="1" smtClean="0"/>
              <a:t>leitura</a:t>
            </a:r>
            <a:r>
              <a:rPr lang="en-US" dirty="0" smtClean="0"/>
              <a:t> e </a:t>
            </a:r>
            <a:r>
              <a:rPr lang="en-US" dirty="0" err="1" smtClean="0"/>
              <a:t>escrita</a:t>
            </a:r>
            <a:r>
              <a:rPr lang="en-US" dirty="0" smtClean="0"/>
              <a:t> </a:t>
            </a:r>
            <a:r>
              <a:rPr lang="en-US" dirty="0" err="1" smtClean="0"/>
              <a:t>definem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ensino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Contrato</a:t>
            </a:r>
            <a:r>
              <a:rPr lang="en-US" dirty="0" smtClean="0"/>
              <a:t> </a:t>
            </a:r>
            <a:r>
              <a:rPr lang="en-US" dirty="0" err="1" smtClean="0"/>
              <a:t>didático</a:t>
            </a:r>
            <a:r>
              <a:rPr lang="en-US" dirty="0" smtClean="0"/>
              <a:t>- </a:t>
            </a:r>
            <a:r>
              <a:rPr lang="en-US" dirty="0" err="1" smtClean="0"/>
              <a:t>compromete</a:t>
            </a:r>
            <a:r>
              <a:rPr lang="en-US" dirty="0" smtClean="0"/>
              <a:t> professor, </a:t>
            </a:r>
            <a:r>
              <a:rPr lang="en-US" dirty="0" err="1" smtClean="0"/>
              <a:t>alunos</a:t>
            </a:r>
            <a:r>
              <a:rPr lang="en-US" dirty="0" smtClean="0"/>
              <a:t> e o saber.</a:t>
            </a:r>
          </a:p>
          <a:p>
            <a:pPr algn="just"/>
            <a:r>
              <a:rPr lang="en-US" dirty="0" smtClean="0"/>
              <a:t>Tempo </a:t>
            </a:r>
            <a:r>
              <a:rPr lang="en-US" dirty="0" err="1" smtClean="0"/>
              <a:t>didático</a:t>
            </a:r>
            <a:r>
              <a:rPr lang="en-US" dirty="0" smtClean="0"/>
              <a:t> –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distribu</a:t>
            </a:r>
            <a:r>
              <a:rPr lang="en-US" dirty="0" err="1" smtClean="0"/>
              <a:t>í</a:t>
            </a:r>
            <a:r>
              <a:rPr lang="en-US" dirty="0" err="1" smtClean="0"/>
              <a:t>do</a:t>
            </a:r>
            <a:r>
              <a:rPr lang="en-US" dirty="0" smtClean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coletivas</a:t>
            </a:r>
            <a:r>
              <a:rPr lang="en-US" dirty="0" smtClean="0"/>
              <a:t>, </a:t>
            </a:r>
            <a:r>
              <a:rPr lang="en-US" dirty="0" err="1" smtClean="0"/>
              <a:t>grupais</a:t>
            </a:r>
            <a:r>
              <a:rPr lang="en-US" dirty="0" smtClean="0"/>
              <a:t> e </a:t>
            </a:r>
            <a:r>
              <a:rPr lang="en-US" dirty="0" err="1" smtClean="0"/>
              <a:t>individuais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pertencer</a:t>
            </a:r>
            <a:r>
              <a:rPr lang="en-US" dirty="0" smtClean="0"/>
              <a:t> a </a:t>
            </a:r>
            <a:r>
              <a:rPr lang="en-US" dirty="0" err="1" smtClean="0"/>
              <a:t>projetos</a:t>
            </a:r>
            <a:r>
              <a:rPr lang="en-US" dirty="0" smtClean="0"/>
              <a:t>, </a:t>
            </a:r>
            <a:r>
              <a:rPr lang="en-US" dirty="0" err="1" smtClean="0"/>
              <a:t>sequencias</a:t>
            </a:r>
            <a:r>
              <a:rPr lang="en-US" dirty="0" smtClean="0"/>
              <a:t> de 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 smtClean="0"/>
              <a:t>habituais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93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>
                <a:latin typeface="Arial" charset="0"/>
              </a:rPr>
              <a:t>CONHECIMENTO DIDÁTICO NA</a:t>
            </a:r>
            <a:br>
              <a:rPr lang="pt-BR" sz="4000" b="1">
                <a:latin typeface="Arial" charset="0"/>
              </a:rPr>
            </a:br>
            <a:r>
              <a:rPr lang="pt-BR" sz="4000" b="1">
                <a:latin typeface="Arial" charset="0"/>
              </a:rPr>
              <a:t>FORMAÇÃO DO PROFESSOR</a:t>
            </a:r>
            <a:r>
              <a:rPr lang="pt-BR" sz="4000">
                <a:latin typeface="Arial" charset="0"/>
              </a:rPr>
              <a:t/>
            </a:r>
            <a:br>
              <a:rPr lang="pt-BR" sz="4000">
                <a:latin typeface="Arial" charset="0"/>
              </a:rPr>
            </a:br>
            <a:endParaRPr lang="pt-BR" sz="4000">
              <a:latin typeface="Arial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>
                <a:latin typeface="Arial" charset="0"/>
              </a:rPr>
              <a:t>  </a:t>
            </a:r>
          </a:p>
          <a:p>
            <a:pPr algn="ctr">
              <a:buFontTx/>
              <a:buNone/>
            </a:pPr>
            <a:r>
              <a:rPr lang="pt-BR">
                <a:latin typeface="Arial" charset="0"/>
              </a:rPr>
              <a:t>  Conhecimento didático- </a:t>
            </a:r>
          </a:p>
          <a:p>
            <a:pPr algn="ctr">
              <a:buFontTx/>
              <a:buNone/>
            </a:pPr>
            <a:r>
              <a:rPr lang="pt-BR">
                <a:latin typeface="Arial" charset="0"/>
              </a:rPr>
              <a:t>  eixo do processo de capacitação do  professor. </a:t>
            </a:r>
          </a:p>
          <a:p>
            <a:pPr algn="ctr">
              <a:buFontTx/>
              <a:buNone/>
            </a:pPr>
            <a:endParaRPr lang="pt-BR">
              <a:latin typeface="Arial" charset="0"/>
            </a:endParaRPr>
          </a:p>
          <a:p>
            <a:pPr>
              <a:buFontTx/>
              <a:buNone/>
            </a:pPr>
            <a:endParaRPr lang="pt-BR">
              <a:latin typeface="Arial" charset="0"/>
            </a:endParaRPr>
          </a:p>
          <a:p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62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Capacitação de professores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>
                <a:latin typeface="Arial" charset="0"/>
              </a:rPr>
              <a:t>    Dois fatores  para avançar na análise da situação e produzir progressos:</a:t>
            </a:r>
          </a:p>
          <a:p>
            <a:pPr marL="609600" indent="-609600">
              <a:buFontTx/>
              <a:buNone/>
            </a:pPr>
            <a:endParaRPr lang="pt-BR">
              <a:latin typeface="Arial" charset="0"/>
            </a:endParaRPr>
          </a:p>
          <a:p>
            <a:pPr marL="609600" indent="-609600">
              <a:buFontTx/>
              <a:buAutoNum type="arabicPeriod"/>
            </a:pPr>
            <a:r>
              <a:rPr lang="pt-BR">
                <a:latin typeface="Arial" charset="0"/>
              </a:rPr>
              <a:t>a conceitualização da especificidade do</a:t>
            </a:r>
          </a:p>
          <a:p>
            <a:pPr marL="609600" indent="-609600">
              <a:buFontTx/>
              <a:buNone/>
            </a:pPr>
            <a:r>
              <a:rPr lang="pt-BR">
                <a:latin typeface="Arial" charset="0"/>
              </a:rPr>
              <a:t>     conhecimento didático.</a:t>
            </a:r>
          </a:p>
          <a:p>
            <a:pPr marL="609600" indent="-609600">
              <a:buFontTx/>
              <a:buNone/>
            </a:pPr>
            <a:endParaRPr lang="pt-BR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pt-BR">
                <a:latin typeface="Arial" charset="0"/>
              </a:rPr>
              <a:t>2.  a reflexão sobre nossa própria prática como capacitadores.</a:t>
            </a:r>
          </a:p>
        </p:txBody>
      </p:sp>
    </p:spTree>
    <p:extLst>
      <p:ext uri="{BB962C8B-B14F-4D97-AF65-F5344CB8AC3E}">
        <p14:creationId xmlns:p14="http://schemas.microsoft.com/office/powerpoint/2010/main" val="3737541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441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 </a:t>
            </a:r>
            <a:br>
              <a:rPr lang="pt-BR" sz="3600" dirty="0" smtClean="0"/>
            </a:br>
            <a:r>
              <a:rPr lang="pt-BR" sz="3600" dirty="0" smtClean="0"/>
              <a:t>Concepção </a:t>
            </a:r>
            <a:r>
              <a:rPr lang="pt-BR" sz="3600" dirty="0"/>
              <a:t>sobre os processos de desenvolvimento e aprendizagem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COLL, Cesar. Aprendizagem escolar e construção de conhecimento.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83" y="2630192"/>
            <a:ext cx="4580126" cy="39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6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latin typeface="Arial" charset="0"/>
              </a:rPr>
              <a:t>Palavras-chave</a:t>
            </a:r>
            <a:br>
              <a:rPr lang="pt-BR" dirty="0" smtClean="0">
                <a:latin typeface="Arial" charset="0"/>
              </a:rPr>
            </a:br>
            <a:r>
              <a:rPr lang="pt-BR" dirty="0" smtClean="0">
                <a:latin typeface="Arial" charset="0"/>
              </a:rPr>
              <a:t>Cesar </a:t>
            </a:r>
            <a:r>
              <a:rPr lang="pt-BR" dirty="0">
                <a:latin typeface="Arial" charset="0"/>
              </a:rPr>
              <a:t>Coll</a:t>
            </a:r>
          </a:p>
        </p:txBody>
      </p:sp>
      <p:sp>
        <p:nvSpPr>
          <p:cNvPr id="8192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charset="0"/>
              </a:rPr>
              <a:t>  Aprendizagem Escolar </a:t>
            </a:r>
            <a:endParaRPr lang="pt-BR" dirty="0" smtClean="0">
              <a:latin typeface="Arial" charset="0"/>
            </a:endParaRPr>
          </a:p>
          <a:p>
            <a:r>
              <a:rPr lang="pt-BR" dirty="0" smtClean="0">
                <a:latin typeface="Arial" charset="0"/>
              </a:rPr>
              <a:t> Construção </a:t>
            </a:r>
            <a:r>
              <a:rPr lang="pt-BR" dirty="0">
                <a:latin typeface="Arial" charset="0"/>
              </a:rPr>
              <a:t>do </a:t>
            </a:r>
            <a:r>
              <a:rPr lang="pt-BR" dirty="0" smtClean="0">
                <a:latin typeface="Arial" charset="0"/>
              </a:rPr>
              <a:t>conhecimento</a:t>
            </a:r>
          </a:p>
          <a:p>
            <a:pPr algn="just"/>
            <a:r>
              <a:rPr lang="pt-BR" dirty="0" smtClean="0">
                <a:latin typeface="Arial" charset="0"/>
              </a:rPr>
              <a:t> Processo </a:t>
            </a:r>
            <a:r>
              <a:rPr lang="pt-BR" dirty="0">
                <a:latin typeface="Arial" charset="0"/>
              </a:rPr>
              <a:t>de ensino e </a:t>
            </a:r>
            <a:r>
              <a:rPr lang="pt-BR" dirty="0" smtClean="0">
                <a:latin typeface="Arial" charset="0"/>
              </a:rPr>
              <a:t>aprendizagem</a:t>
            </a:r>
          </a:p>
          <a:p>
            <a:pPr algn="just"/>
            <a:r>
              <a:rPr lang="pt-BR" dirty="0" smtClean="0">
                <a:latin typeface="Arial" charset="0"/>
              </a:rPr>
              <a:t> Conheci</a:t>
            </a:r>
            <a:r>
              <a:rPr lang="pt-BR" dirty="0">
                <a:latin typeface="Arial" charset="0"/>
              </a:rPr>
              <a:t>/</a:t>
            </a:r>
            <a:r>
              <a:rPr lang="pt-BR" dirty="0" err="1">
                <a:latin typeface="Arial" charset="0"/>
              </a:rPr>
              <a:t>s</a:t>
            </a:r>
            <a:r>
              <a:rPr lang="pt-BR" dirty="0">
                <a:latin typeface="Arial" charset="0"/>
              </a:rPr>
              <a:t> prévios dos </a:t>
            </a:r>
            <a:r>
              <a:rPr lang="pt-BR" dirty="0" smtClean="0">
                <a:latin typeface="Arial" charset="0"/>
              </a:rPr>
              <a:t>alunos </a:t>
            </a:r>
          </a:p>
          <a:p>
            <a:pPr algn="just"/>
            <a:r>
              <a:rPr lang="pt-BR" dirty="0" smtClean="0">
                <a:latin typeface="Arial" charset="0"/>
              </a:rPr>
              <a:t>Organização social das atividades escolares</a:t>
            </a:r>
            <a:endParaRPr lang="pt-BR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678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>
                <a:latin typeface="Arial" charset="0"/>
              </a:rPr>
              <a:t>Três formas básicas de organização social das atividades escolares</a:t>
            </a:r>
            <a:endParaRPr lang="pt-BR">
              <a:latin typeface="Arial" charset="0"/>
            </a:endParaRPr>
          </a:p>
        </p:txBody>
      </p:sp>
      <p:sp>
        <p:nvSpPr>
          <p:cNvPr id="8294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524000" y="1556792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328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Situação cooperativa</a:t>
            </a:r>
          </a:p>
        </p:txBody>
      </p:sp>
      <p:sp>
        <p:nvSpPr>
          <p:cNvPr id="8397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</a:t>
            </a:r>
            <a:r>
              <a:rPr lang="pt-BR" sz="2800">
                <a:latin typeface="Arial" charset="0"/>
              </a:rPr>
              <a:t>Os objetivos dos participantes estão vinculados, de tal maneira que</a:t>
            </a:r>
          </a:p>
          <a:p>
            <a:pPr algn="just"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algn="just" eaLnBrk="1" hangingPunct="1"/>
            <a:r>
              <a:rPr lang="pt-BR" sz="2800">
                <a:latin typeface="Arial" charset="0"/>
              </a:rPr>
              <a:t> cada um deles possa alcançar seus objetivos se, e apenas se, os outros alcançam os seus; </a:t>
            </a:r>
          </a:p>
          <a:p>
            <a:pPr algn="just"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algn="just" eaLnBrk="1" hangingPunct="1"/>
            <a:r>
              <a:rPr lang="pt-BR" sz="2800">
                <a:latin typeface="Arial" charset="0"/>
              </a:rPr>
              <a:t>os resultados que cada membro do grupo persegue são benéficos para os restantes membros com os quais está interagindo cooperativamente.</a:t>
            </a:r>
          </a:p>
        </p:txBody>
      </p:sp>
    </p:spTree>
    <p:extLst>
      <p:ext uri="{BB962C8B-B14F-4D97-AF65-F5344CB8AC3E}">
        <p14:creationId xmlns:p14="http://schemas.microsoft.com/office/powerpoint/2010/main" val="215845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13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pt-BR" sz="2800" b="1" dirty="0"/>
              <a:t>o reconhecimento e a assunção da identidade </a:t>
            </a:r>
            <a:r>
              <a:rPr lang="pt-BR" sz="2800" b="1" dirty="0" smtClean="0"/>
              <a:t>cultural (</a:t>
            </a:r>
            <a:r>
              <a:rPr lang="pt-BR" sz="2800" dirty="0" smtClean="0"/>
              <a:t>valorizar</a:t>
            </a:r>
            <a:r>
              <a:rPr lang="pt-BR" sz="2800" b="1" dirty="0" smtClean="0"/>
              <a:t> </a:t>
            </a:r>
            <a:r>
              <a:rPr lang="pt-BR" sz="2800" dirty="0" smtClean="0"/>
              <a:t>as </a:t>
            </a:r>
            <a:r>
              <a:rPr lang="pt-BR" sz="2800" dirty="0"/>
              <a:t>dimensões individuais e de classe dos </a:t>
            </a:r>
            <a:r>
              <a:rPr lang="pt-BR" sz="2800" dirty="0" smtClean="0"/>
              <a:t>educandos - </a:t>
            </a:r>
            <a:r>
              <a:rPr lang="pt-BR" sz="2800" dirty="0"/>
              <a:t>prática </a:t>
            </a:r>
            <a:r>
              <a:rPr lang="pt-BR" sz="2800" dirty="0" smtClean="0"/>
              <a:t> progressista; experiências </a:t>
            </a:r>
            <a:r>
              <a:rPr lang="pt-BR" sz="2800" dirty="0"/>
              <a:t>ricas de significados, emoções, </a:t>
            </a:r>
            <a:r>
              <a:rPr lang="pt-BR" sz="2800" dirty="0" smtClean="0"/>
              <a:t>afetividades enriquecem o </a:t>
            </a:r>
            <a:r>
              <a:rPr lang="pt-BR" sz="2800" dirty="0"/>
              <a:t>ensino e a aprendizagem</a:t>
            </a:r>
            <a:r>
              <a:rPr lang="pt-BR" sz="2800" dirty="0" smtClean="0"/>
              <a:t>.)</a:t>
            </a:r>
          </a:p>
          <a:p>
            <a:pPr lvl="0" algn="just"/>
            <a:r>
              <a:rPr lang="pt-BR" sz="2800" b="1" dirty="0"/>
              <a:t>o reconhecimento de ser </a:t>
            </a:r>
            <a:r>
              <a:rPr lang="pt-BR" sz="2800" b="1" dirty="0" smtClean="0"/>
              <a:t>condicionado</a:t>
            </a:r>
          </a:p>
          <a:p>
            <a:pPr lvl="0" algn="just"/>
            <a:r>
              <a:rPr lang="pt-BR" sz="2800" b="1" dirty="0"/>
              <a:t>respeito à autonomia do ser do </a:t>
            </a:r>
            <a:r>
              <a:rPr lang="pt-BR" sz="2800" b="1" dirty="0" smtClean="0"/>
              <a:t>educando (</a:t>
            </a:r>
            <a:r>
              <a:rPr lang="pt-BR" sz="2800" dirty="0" smtClean="0"/>
              <a:t> </a:t>
            </a:r>
            <a:r>
              <a:rPr lang="pt-BR" sz="2800" dirty="0"/>
              <a:t>respeito à autonomia e à dignidade de cada um é </a:t>
            </a:r>
            <a:r>
              <a:rPr lang="pt-BR" sz="2800" dirty="0" smtClean="0"/>
              <a:t> </a:t>
            </a:r>
            <a:r>
              <a:rPr lang="pt-BR" sz="2800" dirty="0"/>
              <a:t>imperativo </a:t>
            </a:r>
            <a:r>
              <a:rPr lang="pt-BR" sz="2800" dirty="0" smtClean="0"/>
              <a:t>ético; linguagem, viv</a:t>
            </a:r>
            <a:r>
              <a:rPr lang="pt-BR" sz="2800" dirty="0" smtClean="0"/>
              <a:t>ências)</a:t>
            </a:r>
            <a:endParaRPr lang="pt-BR" sz="2800" b="1" dirty="0" smtClean="0"/>
          </a:p>
          <a:p>
            <a:pPr lvl="0" algn="just"/>
            <a:endParaRPr lang="pt-BR" sz="2800" dirty="0" smtClean="0"/>
          </a:p>
          <a:p>
            <a:pPr algn="just"/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  <a:p>
            <a:endParaRPr lang="pt-B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8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Situação competitiva</a:t>
            </a:r>
          </a:p>
        </p:txBody>
      </p:sp>
      <p:sp>
        <p:nvSpPr>
          <p:cNvPr id="8499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dirty="0">
                <a:latin typeface="Arial" charset="0"/>
              </a:rPr>
              <a:t>    </a:t>
            </a:r>
            <a:r>
              <a:rPr lang="pt-BR" sz="2400" dirty="0">
                <a:latin typeface="Arial" charset="0"/>
              </a:rPr>
              <a:t>Os objetivos dos participantes </a:t>
            </a:r>
          </a:p>
          <a:p>
            <a:pPr algn="just" eaLnBrk="1" hangingPunct="1">
              <a:buFontTx/>
              <a:buNone/>
            </a:pPr>
            <a:endParaRPr lang="pt-BR" sz="2400" dirty="0">
              <a:latin typeface="Arial" charset="0"/>
            </a:endParaRPr>
          </a:p>
          <a:p>
            <a:pPr algn="just" eaLnBrk="1" hangingPunct="1"/>
            <a:r>
              <a:rPr lang="pt-BR" sz="2400" dirty="0">
                <a:latin typeface="Arial" charset="0"/>
              </a:rPr>
              <a:t> estão relacionados, mas de forma excludente</a:t>
            </a:r>
            <a:r>
              <a:rPr lang="pt-BR" sz="2400" dirty="0" smtClean="0">
                <a:latin typeface="Arial" charset="0"/>
              </a:rPr>
              <a:t>;</a:t>
            </a:r>
          </a:p>
          <a:p>
            <a:pPr algn="just" eaLnBrk="1" hangingPunct="1"/>
            <a:endParaRPr lang="pt-BR" sz="2400" dirty="0">
              <a:latin typeface="Arial" charset="0"/>
            </a:endParaRPr>
          </a:p>
          <a:p>
            <a:pPr algn="just" eaLnBrk="1" hangingPunct="1"/>
            <a:r>
              <a:rPr lang="pt-BR" sz="2400" dirty="0">
                <a:latin typeface="Arial" charset="0"/>
              </a:rPr>
              <a:t> um participante pode alcançar a meta se apenas os outros não conseguem alcançar as suas</a:t>
            </a:r>
            <a:r>
              <a:rPr lang="pt-BR" sz="2400" dirty="0" smtClean="0">
                <a:latin typeface="Arial" charset="0"/>
              </a:rPr>
              <a:t>;</a:t>
            </a:r>
          </a:p>
          <a:p>
            <a:pPr algn="just" eaLnBrk="1" hangingPunct="1"/>
            <a:endParaRPr lang="pt-BR" sz="2400" dirty="0">
              <a:latin typeface="Arial" charset="0"/>
            </a:endParaRPr>
          </a:p>
          <a:p>
            <a:pPr algn="just" eaLnBrk="1" hangingPunct="1"/>
            <a:r>
              <a:rPr lang="pt-BR" sz="2400" dirty="0">
                <a:latin typeface="Arial" charset="0"/>
              </a:rPr>
              <a:t> cada membro do grupo persegue resultados que são  pessoalmente benéficos.</a:t>
            </a:r>
          </a:p>
        </p:txBody>
      </p:sp>
    </p:spTree>
    <p:extLst>
      <p:ext uri="{BB962C8B-B14F-4D97-AF65-F5344CB8AC3E}">
        <p14:creationId xmlns:p14="http://schemas.microsoft.com/office/powerpoint/2010/main" val="1290962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>
                <a:latin typeface="Arial" charset="0"/>
              </a:rPr>
              <a:t>Situação individualista</a:t>
            </a:r>
          </a:p>
        </p:txBody>
      </p:sp>
      <p:sp>
        <p:nvSpPr>
          <p:cNvPr id="8601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 eaLnBrk="1" hangingPunct="1"/>
            <a:r>
              <a:rPr lang="pt-BR" sz="2800">
                <a:latin typeface="Arial" charset="0"/>
              </a:rPr>
              <a:t>não existe qualquer relação entre os objetivos que os participantes pretendem alcançar;</a:t>
            </a:r>
          </a:p>
          <a:p>
            <a:pPr algn="just"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algn="just" eaLnBrk="1" hangingPunct="1"/>
            <a:r>
              <a:rPr lang="pt-BR" sz="2800">
                <a:latin typeface="Arial" charset="0"/>
              </a:rPr>
              <a:t> se  um participante alcançar ou não o objetivo fixado não influi sobre o fato de que os outros participantes alcancem;</a:t>
            </a:r>
          </a:p>
          <a:p>
            <a:pPr algn="just"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algn="just" eaLnBrk="1" hangingPunct="1"/>
            <a:r>
              <a:rPr lang="pt-BR" sz="2800">
                <a:latin typeface="Arial" charset="0"/>
              </a:rPr>
              <a:t> persegue­se resultados individual/ benéficos, sendo irrelevantes os resultados obtidos pelos outros.</a:t>
            </a:r>
          </a:p>
        </p:txBody>
      </p:sp>
    </p:spTree>
    <p:extLst>
      <p:ext uri="{BB962C8B-B14F-4D97-AF65-F5344CB8AC3E}">
        <p14:creationId xmlns:p14="http://schemas.microsoft.com/office/powerpoint/2010/main" val="19189255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Objetivos principais da investigação</a:t>
            </a:r>
          </a:p>
        </p:txBody>
      </p:sp>
      <p:sp>
        <p:nvSpPr>
          <p:cNvPr id="8704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r>
              <a:rPr lang="pt-BR">
                <a:latin typeface="Arial" charset="0"/>
              </a:rPr>
              <a:t>     Comparar os diferentes tipos de organização social das atividades de aprendizagem qto à sua incidência sobre o nível de rendi/ dos participantes. </a:t>
            </a:r>
          </a:p>
          <a:p>
            <a:pPr marL="609600" indent="-609600" algn="just"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marL="609600" indent="-609600" algn="just"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marL="609600" indent="-609600" algn="just" eaLnBrk="1" hangingPunct="1">
              <a:buFontTx/>
              <a:buNone/>
            </a:pP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85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Investigações</a:t>
            </a:r>
          </a:p>
        </p:txBody>
      </p:sp>
      <p:sp>
        <p:nvSpPr>
          <p:cNvPr id="8806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 dirty="0">
                <a:latin typeface="Arial" charset="0"/>
              </a:rPr>
              <a:t>   A organização </a:t>
            </a:r>
            <a:r>
              <a:rPr lang="pt-BR" u="sng" dirty="0">
                <a:latin typeface="Arial" charset="0"/>
              </a:rPr>
              <a:t>cooperativa</a:t>
            </a:r>
            <a:r>
              <a:rPr lang="pt-BR" dirty="0">
                <a:latin typeface="Arial" charset="0"/>
              </a:rPr>
              <a:t> das atividades de aprendizagem comparada com organizações de tipo competitivo e individualista é:</a:t>
            </a:r>
          </a:p>
          <a:p>
            <a:pPr algn="just" eaLnBrk="1" hangingPunct="1">
              <a:buFontTx/>
              <a:buNone/>
            </a:pPr>
            <a:endParaRPr lang="pt-BR" dirty="0">
              <a:latin typeface="Arial" charset="0"/>
            </a:endParaRPr>
          </a:p>
          <a:p>
            <a:pPr algn="just" eaLnBrk="1" hangingPunct="1"/>
            <a:r>
              <a:rPr lang="pt-BR" dirty="0">
                <a:latin typeface="Arial" charset="0"/>
              </a:rPr>
              <a:t> nitidamente superior no que concerne ao nível de rendimento e produtividade dos participantes.</a:t>
            </a:r>
          </a:p>
          <a:p>
            <a:pPr eaLnBrk="1" hangingPunct="1">
              <a:buFontTx/>
              <a:buNone/>
            </a:pP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288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latin typeface="Arial" charset="0"/>
              </a:rPr>
              <a:t>Conflito sociocognitivo</a:t>
            </a:r>
          </a:p>
        </p:txBody>
      </p:sp>
      <p:grpSp>
        <p:nvGrpSpPr>
          <p:cNvPr id="89090" name="Group 5"/>
          <p:cNvGrpSpPr>
            <a:grpSpLocks noChangeAspect="1"/>
          </p:cNvGrpSpPr>
          <p:nvPr/>
        </p:nvGrpSpPr>
        <p:grpSpPr bwMode="auto">
          <a:xfrm>
            <a:off x="457200" y="1600200"/>
            <a:ext cx="8229600" cy="4525963"/>
            <a:chOff x="266" y="708"/>
            <a:chExt cx="5184" cy="2851"/>
          </a:xfrm>
        </p:grpSpPr>
        <p:sp>
          <p:nvSpPr>
            <p:cNvPr id="89091" name="AutoShape 4"/>
            <p:cNvSpPr>
              <a:spLocks noChangeAspect="1" noChangeArrowheads="1" noTextEdit="1"/>
            </p:cNvSpPr>
            <p:nvPr/>
          </p:nvSpPr>
          <p:spPr bwMode="auto">
            <a:xfrm>
              <a:off x="266" y="708"/>
              <a:ext cx="518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_s234504"/>
            <p:cNvSpPr>
              <a:spLocks noChangeArrowheads="1" noTextEdit="1"/>
            </p:cNvSpPr>
            <p:nvPr/>
          </p:nvSpPr>
          <p:spPr bwMode="auto">
            <a:xfrm>
              <a:off x="1643" y="919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9093" name="_s234505"/>
            <p:cNvSpPr>
              <a:spLocks noChangeArrowheads="1" noTextEdit="1"/>
            </p:cNvSpPr>
            <p:nvPr/>
          </p:nvSpPr>
          <p:spPr bwMode="auto">
            <a:xfrm rot="7200000">
              <a:off x="1643" y="919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9094" name="_s234507"/>
            <p:cNvSpPr>
              <a:spLocks noChangeArrowheads="1" noTextEdit="1"/>
            </p:cNvSpPr>
            <p:nvPr/>
          </p:nvSpPr>
          <p:spPr bwMode="auto">
            <a:xfrm rot="-7200000">
              <a:off x="1643" y="919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9095" name="_s234502"/>
            <p:cNvSpPr>
              <a:spLocks noChangeArrowheads="1"/>
            </p:cNvSpPr>
            <p:nvPr/>
          </p:nvSpPr>
          <p:spPr bwMode="auto">
            <a:xfrm>
              <a:off x="3364" y="1257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/>
                <a:t>                 contato com outra forma </a:t>
              </a:r>
            </a:p>
            <a:p>
              <a:pPr algn="ctr"/>
              <a:r>
                <a:rPr lang="pt-BR"/>
                <a:t>                            de representação</a:t>
              </a:r>
            </a:p>
            <a:p>
              <a:pPr algn="ctr"/>
              <a:r>
                <a:rPr lang="pt-BR"/>
                <a:t>                         surge o conflito</a:t>
              </a:r>
            </a:p>
          </p:txBody>
        </p:sp>
        <p:sp>
          <p:nvSpPr>
            <p:cNvPr id="89096" name="_s234503"/>
            <p:cNvSpPr>
              <a:spLocks noChangeArrowheads="1"/>
            </p:cNvSpPr>
            <p:nvPr/>
          </p:nvSpPr>
          <p:spPr bwMode="auto">
            <a:xfrm>
              <a:off x="2489" y="2776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/>
                <a:t>obriga o aluno</a:t>
              </a:r>
            </a:p>
            <a:p>
              <a:pPr algn="ctr"/>
              <a:r>
                <a:rPr lang="pt-BR"/>
                <a:t> à uma revisão do</a:t>
              </a:r>
            </a:p>
            <a:p>
              <a:pPr algn="ctr"/>
              <a:r>
                <a:rPr lang="pt-BR"/>
                <a:t> seu pensamento</a:t>
              </a:r>
            </a:p>
          </p:txBody>
        </p:sp>
        <p:sp>
          <p:nvSpPr>
            <p:cNvPr id="89097" name="_s234506"/>
            <p:cNvSpPr>
              <a:spLocks noChangeArrowheads="1"/>
            </p:cNvSpPr>
            <p:nvPr/>
          </p:nvSpPr>
          <p:spPr bwMode="auto">
            <a:xfrm>
              <a:off x="1611" y="1258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/>
                <a:t>propicia </a:t>
              </a:r>
            </a:p>
            <a:p>
              <a:pPr algn="ctr"/>
              <a:r>
                <a:rPr lang="pt-BR"/>
                <a:t>avanços na</a:t>
              </a:r>
            </a:p>
            <a:p>
              <a:pPr algn="ctr"/>
              <a:r>
                <a:rPr lang="pt-BR"/>
                <a:t> construção do conheci/o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9539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ítu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Atividade auto-estruturante</a:t>
            </a:r>
          </a:p>
        </p:txBody>
      </p:sp>
      <p:sp>
        <p:nvSpPr>
          <p:cNvPr id="90114" name="Espaço Reservado para Conteúdo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pt-BR" dirty="0">
              <a:latin typeface="Arial" charset="0"/>
            </a:endParaRPr>
          </a:p>
          <a:p>
            <a:r>
              <a:rPr lang="pt-BR" dirty="0">
                <a:latin typeface="Arial" charset="0"/>
              </a:rPr>
              <a:t>atividade auto-iniciada</a:t>
            </a:r>
            <a:r>
              <a:rPr lang="pt-BR" dirty="0" smtClean="0">
                <a:latin typeface="Arial" charset="0"/>
              </a:rPr>
              <a:t>;</a:t>
            </a:r>
          </a:p>
          <a:p>
            <a:endParaRPr lang="pt-BR" dirty="0">
              <a:latin typeface="Arial" charset="0"/>
            </a:endParaRPr>
          </a:p>
          <a:p>
            <a:r>
              <a:rPr lang="pt-BR" dirty="0">
                <a:latin typeface="Arial" charset="0"/>
              </a:rPr>
              <a:t>autodirigida;</a:t>
            </a:r>
          </a:p>
          <a:p>
            <a:pPr>
              <a:buFontTx/>
              <a:buNone/>
            </a:pPr>
            <a:endParaRPr lang="pt-BR" dirty="0">
              <a:latin typeface="Arial" charset="0"/>
            </a:endParaRPr>
          </a:p>
          <a:p>
            <a:r>
              <a:rPr lang="pt-BR" dirty="0">
                <a:latin typeface="Arial" charset="0"/>
              </a:rPr>
              <a:t>ponto de partida para uma verdadeira aprendizagem</a:t>
            </a:r>
            <a:r>
              <a:rPr lang="pt-BR" dirty="0" smtClean="0">
                <a:latin typeface="Arial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	</a:t>
            </a:r>
            <a:r>
              <a:rPr lang="pt-BR" sz="2000" dirty="0" smtClean="0">
                <a:latin typeface="Arial" charset="0"/>
              </a:rPr>
              <a:t>Ex. Revis</a:t>
            </a:r>
            <a:r>
              <a:rPr lang="pt-BR" sz="2000" dirty="0" smtClean="0">
                <a:latin typeface="Arial" charset="0"/>
              </a:rPr>
              <a:t>ão textual</a:t>
            </a:r>
            <a:endParaRPr lang="pt-B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20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Ambigüidade do papel do professor</a:t>
            </a:r>
          </a:p>
        </p:txBody>
      </p:sp>
      <p:sp>
        <p:nvSpPr>
          <p:cNvPr id="91138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pt-BR">
                <a:latin typeface="Arial" charset="0"/>
              </a:rPr>
              <a:t> considerar a atividade auto­estruturante  como  fator decisivo, único e  de aprendizagem escolar;  </a:t>
            </a:r>
          </a:p>
          <a:p>
            <a:pPr algn="just" eaLnBrk="1" hangingPunct="1"/>
            <a:r>
              <a:rPr lang="pt-BR">
                <a:latin typeface="Arial" charset="0"/>
              </a:rPr>
              <a:t> prof. ocupa um lugar secundário no processo de construção do conhec/;</a:t>
            </a:r>
          </a:p>
          <a:p>
            <a:pPr algn="just" eaLnBrk="1" hangingPunct="1"/>
            <a:r>
              <a:rPr lang="pt-BR">
                <a:latin typeface="Arial" charset="0"/>
              </a:rPr>
              <a:t> afirmar que ensinar algo   equivale a impedir que o aluno descubra por si mesmo. 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213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>
                <a:latin typeface="Arial" charset="0"/>
              </a:rPr>
              <a:t>O processo de ensino aprendizagem</a:t>
            </a:r>
            <a:br>
              <a:rPr lang="pt-BR" sz="3600">
                <a:latin typeface="Arial" charset="0"/>
              </a:rPr>
            </a:br>
            <a:r>
              <a:rPr lang="pt-BR" sz="3600">
                <a:latin typeface="Arial" charset="0"/>
              </a:rPr>
              <a:t>processo interativo</a:t>
            </a:r>
          </a:p>
        </p:txBody>
      </p:sp>
      <p:sp>
        <p:nvSpPr>
          <p:cNvPr id="921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524000" y="1397000"/>
          <a:ext cx="6096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174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Atividade auto­estruturante</a:t>
            </a:r>
          </a:p>
        </p:txBody>
      </p:sp>
      <p:sp>
        <p:nvSpPr>
          <p:cNvPr id="9318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just" eaLnBrk="1" hangingPunct="1"/>
            <a:r>
              <a:rPr lang="pt-BR">
                <a:latin typeface="Arial" charset="0"/>
              </a:rPr>
              <a:t>   </a:t>
            </a:r>
            <a:r>
              <a:rPr lang="pt-BR" sz="2800">
                <a:latin typeface="Arial" charset="0"/>
              </a:rPr>
              <a:t>É gerada e transcorre não como uma ativi// individual,  mas    parte  integrante de uma ativi// interpessoal.</a:t>
            </a:r>
          </a:p>
          <a:p>
            <a:pPr algn="just" eaLnBrk="1" hangingPunct="1"/>
            <a:endParaRPr lang="pt-BR" sz="2800">
              <a:latin typeface="Arial" charset="0"/>
            </a:endParaRPr>
          </a:p>
          <a:p>
            <a:pPr algn="just" eaLnBrk="1" hangingPunct="1"/>
            <a:r>
              <a:rPr lang="pt-BR" sz="2800">
                <a:latin typeface="Arial" charset="0"/>
              </a:rPr>
              <a:t>   a ativi// do aluno  está na base do processo de</a:t>
            </a:r>
          </a:p>
          <a:p>
            <a:pPr algn="just" eaLnBrk="1" hangingPunct="1">
              <a:buFontTx/>
              <a:buNone/>
            </a:pPr>
            <a:r>
              <a:rPr lang="pt-BR" sz="2800">
                <a:latin typeface="Arial" charset="0"/>
              </a:rPr>
              <a:t>       construção do conhec/.</a:t>
            </a:r>
          </a:p>
        </p:txBody>
      </p:sp>
    </p:spTree>
    <p:extLst>
      <p:ext uri="{BB962C8B-B14F-4D97-AF65-F5344CB8AC3E}">
        <p14:creationId xmlns:p14="http://schemas.microsoft.com/office/powerpoint/2010/main" val="2210454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Teoria de Jean Piaget</a:t>
            </a:r>
          </a:p>
        </p:txBody>
      </p:sp>
      <p:sp>
        <p:nvSpPr>
          <p:cNvPr id="942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O desenvolvi/ cognitivo é concebido como o desdobra/ de um plano interno ao indivíduo ­ o equilíbrio das estruturas operatórias. 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São os processos cognitivos os que determinam as relações interpessoais e não o inverso.</a:t>
            </a:r>
          </a:p>
        </p:txBody>
      </p:sp>
    </p:spTree>
    <p:extLst>
      <p:ext uri="{BB962C8B-B14F-4D97-AF65-F5344CB8AC3E}">
        <p14:creationId xmlns:p14="http://schemas.microsoft.com/office/powerpoint/2010/main" val="160119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1"/>
            <a:ext cx="8229600" cy="94761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Ensinar</a:t>
            </a:r>
            <a:r>
              <a:rPr lang="en-US" sz="2800" dirty="0" smtClean="0"/>
              <a:t> </a:t>
            </a:r>
            <a:r>
              <a:rPr lang="en-US" sz="2800" dirty="0" err="1" smtClean="0"/>
              <a:t>exige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6692"/>
            <a:ext cx="8229600" cy="5871308"/>
          </a:xfrm>
        </p:spPr>
        <p:txBody>
          <a:bodyPr>
            <a:normAutofit/>
          </a:bodyPr>
          <a:lstStyle/>
          <a:p>
            <a:r>
              <a:rPr lang="pt-BR" sz="2800" b="1" dirty="0"/>
              <a:t>bom senso </a:t>
            </a:r>
            <a:r>
              <a:rPr lang="pt-BR" sz="2800" dirty="0" smtClean="0"/>
              <a:t>(respeito </a:t>
            </a:r>
            <a:r>
              <a:rPr lang="pt-BR" sz="2800" dirty="0" smtClean="0"/>
              <a:t>às condições, experiências e saberes dos alunos)</a:t>
            </a:r>
          </a:p>
          <a:p>
            <a:r>
              <a:rPr lang="pt-BR" sz="2800" b="1" dirty="0"/>
              <a:t>humildade, tolerância e luta em defesa dos direitos dos </a:t>
            </a:r>
            <a:r>
              <a:rPr lang="pt-BR" sz="2800" b="1" dirty="0" smtClean="0"/>
              <a:t>educadores (</a:t>
            </a:r>
            <a:r>
              <a:rPr lang="pt-BR" sz="2800" dirty="0" smtClean="0"/>
              <a:t> </a:t>
            </a:r>
            <a:r>
              <a:rPr lang="pt-BR" sz="2800" dirty="0"/>
              <a:t>aprender a conviver com os diferentes, a desenvolver a amorosidade aos educandos e ao meu trabalho</a:t>
            </a:r>
            <a:r>
              <a:rPr lang="pt-BR" sz="2800" dirty="0" smtClean="0"/>
              <a:t>.)</a:t>
            </a:r>
          </a:p>
          <a:p>
            <a:r>
              <a:rPr lang="pt-BR" sz="2800" b="1" dirty="0" smtClean="0"/>
              <a:t> </a:t>
            </a:r>
            <a:r>
              <a:rPr lang="pt-BR" sz="2800" b="1" dirty="0"/>
              <a:t>apreensão da </a:t>
            </a:r>
            <a:r>
              <a:rPr lang="pt-BR" sz="2800" b="1" dirty="0" smtClean="0"/>
              <a:t>realidade (</a:t>
            </a:r>
            <a:r>
              <a:rPr lang="pt-BR" sz="2800" dirty="0" smtClean="0"/>
              <a:t>a </a:t>
            </a:r>
            <a:r>
              <a:rPr lang="pt-BR" sz="2800" dirty="0"/>
              <a:t>educação é diretiva, política, artística e moral, usa meios, técnicas, envolve as diferentes </a:t>
            </a:r>
            <a:r>
              <a:rPr lang="pt-BR" sz="2800" dirty="0" smtClean="0"/>
              <a:t>emoções para intervir na realidade. )</a:t>
            </a:r>
          </a:p>
          <a:p>
            <a:r>
              <a:rPr lang="pt-BR" sz="2800" b="1" dirty="0"/>
              <a:t>alegria e </a:t>
            </a:r>
            <a:r>
              <a:rPr lang="pt-BR" sz="2800" b="1" dirty="0" smtClean="0"/>
              <a:t>esperança </a:t>
            </a:r>
            <a:r>
              <a:rPr lang="pt-BR" sz="2800" dirty="0" smtClean="0"/>
              <a:t>(sem isso o </a:t>
            </a:r>
            <a:r>
              <a:rPr lang="pt-BR" sz="2800" dirty="0"/>
              <a:t>educador </a:t>
            </a:r>
            <a:r>
              <a:rPr lang="pt-BR" sz="2800" dirty="0" smtClean="0"/>
              <a:t>cai </a:t>
            </a:r>
            <a:r>
              <a:rPr lang="pt-BR" sz="2800" dirty="0"/>
              <a:t>na negação do sonho de lutar por um mundo justo.</a:t>
            </a:r>
          </a:p>
          <a:p>
            <a:endParaRPr lang="pt-BR" sz="2800" dirty="0"/>
          </a:p>
          <a:p>
            <a:endParaRPr lang="en-US" sz="2800" dirty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607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Psicologia genética piagetiana </a:t>
            </a:r>
          </a:p>
        </p:txBody>
      </p:sp>
      <p:sp>
        <p:nvSpPr>
          <p:cNvPr id="952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Os enfoques cognitivos  e a psicologia genética de J. Piaget são concepções inside-out -  de dentro para fora.</a:t>
            </a:r>
          </a:p>
        </p:txBody>
      </p:sp>
    </p:spTree>
    <p:extLst>
      <p:ext uri="{BB962C8B-B14F-4D97-AF65-F5344CB8AC3E}">
        <p14:creationId xmlns:p14="http://schemas.microsoft.com/office/powerpoint/2010/main" val="10511648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Teoria vigotskiana</a:t>
            </a:r>
          </a:p>
        </p:txBody>
      </p:sp>
      <p:sp>
        <p:nvSpPr>
          <p:cNvPr id="9625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</a:t>
            </a:r>
            <a:r>
              <a:rPr lang="pt-BR" sz="2800">
                <a:latin typeface="Arial" charset="0"/>
              </a:rPr>
              <a:t>Nos últimos anos, as concepções outside-in (fora para dentro) começaram a ter ampla aceitação no campo da psicologia do desenvolvi/ e  sobre o papel da interação social no desenvolvi/ dos processos psicológicos superiores. </a:t>
            </a:r>
          </a:p>
        </p:txBody>
      </p:sp>
    </p:spTree>
    <p:extLst>
      <p:ext uri="{BB962C8B-B14F-4D97-AF65-F5344CB8AC3E}">
        <p14:creationId xmlns:p14="http://schemas.microsoft.com/office/powerpoint/2010/main" val="30383713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Arial" charset="0"/>
              </a:rPr>
              <a:t>Princípios psicopedagógicos do currículo escolar.</a:t>
            </a:r>
          </a:p>
        </p:txBody>
      </p:sp>
      <p:sp>
        <p:nvSpPr>
          <p:cNvPr id="9728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>
                <a:latin typeface="Arial" charset="0"/>
              </a:rPr>
              <a:t>é o aluno quem constrói, modifica, diversifica e coordena os seus esquemas; </a:t>
            </a:r>
          </a:p>
          <a:p>
            <a:pPr algn="just" eaLnBrk="1" hangingPunct="1"/>
            <a:r>
              <a:rPr lang="pt-BR">
                <a:latin typeface="Arial" charset="0"/>
              </a:rPr>
              <a:t>ele é o verdadeiro artífice do processo de aprendizagem;</a:t>
            </a:r>
          </a:p>
          <a:p>
            <a:pPr algn="just" eaLnBrk="1" hangingPunct="1"/>
            <a:r>
              <a:rPr lang="pt-BR">
                <a:latin typeface="Arial" charset="0"/>
              </a:rPr>
              <a:t> dele depende a construção do conheci/. </a:t>
            </a:r>
          </a:p>
          <a:p>
            <a:pPr algn="just" eaLnBrk="1" hangingPunct="1"/>
            <a:r>
              <a:rPr lang="pt-BR">
                <a:latin typeface="Arial" charset="0"/>
              </a:rPr>
              <a:t> aprendizagem não é  atividade individual e sim  interpessoal. </a:t>
            </a: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358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6178550"/>
          </a:xfrm>
        </p:spPr>
        <p:txBody>
          <a:bodyPr/>
          <a:lstStyle/>
          <a:p>
            <a:pPr eaLnBrk="1" hangingPunct="1"/>
            <a:r>
              <a:rPr lang="pt-BR" sz="3600" b="1" dirty="0">
                <a:latin typeface="Arial" charset="0"/>
              </a:rPr>
              <a:t>Jovens e adultos como sujeitos</a:t>
            </a:r>
            <a:br>
              <a:rPr lang="pt-BR" sz="3600" b="1" dirty="0">
                <a:latin typeface="Arial" charset="0"/>
              </a:rPr>
            </a:br>
            <a:r>
              <a:rPr lang="pt-BR" sz="3600" b="1" dirty="0">
                <a:latin typeface="Arial" charset="0"/>
              </a:rPr>
              <a:t>de conhecimento e aprendizagem</a:t>
            </a:r>
            <a:r>
              <a:rPr lang="pt-BR" b="1" dirty="0">
                <a:latin typeface="Arial" charset="0"/>
              </a:rPr>
              <a:t/>
            </a:r>
            <a:br>
              <a:rPr lang="pt-BR" b="1" dirty="0">
                <a:latin typeface="Arial" charset="0"/>
              </a:rPr>
            </a:br>
            <a:r>
              <a:rPr lang="pt-BR" b="1" dirty="0">
                <a:latin typeface="Arial" charset="0"/>
              </a:rPr>
              <a:t/>
            </a:r>
            <a:br>
              <a:rPr lang="pt-BR" b="1" dirty="0">
                <a:latin typeface="Arial" charset="0"/>
              </a:rPr>
            </a:br>
            <a:r>
              <a:rPr lang="pt-BR" b="1" dirty="0">
                <a:latin typeface="Arial" charset="0"/>
              </a:rPr>
              <a:t/>
            </a:r>
            <a:br>
              <a:rPr lang="pt-BR" b="1" dirty="0">
                <a:latin typeface="Arial" charset="0"/>
              </a:rPr>
            </a:br>
            <a:r>
              <a:rPr lang="pt-BR" b="1" dirty="0">
                <a:latin typeface="Arial" charset="0"/>
              </a:rPr>
              <a:t/>
            </a:r>
            <a:br>
              <a:rPr lang="pt-BR" b="1" dirty="0">
                <a:latin typeface="Arial" charset="0"/>
              </a:rPr>
            </a:br>
            <a:r>
              <a:rPr lang="pt-BR" b="1" dirty="0" smtClean="0">
                <a:latin typeface="Arial" charset="0"/>
              </a:rPr>
              <a:t/>
            </a:r>
            <a:br>
              <a:rPr lang="pt-BR" b="1" dirty="0" smtClean="0">
                <a:latin typeface="Arial" charset="0"/>
              </a:rPr>
            </a:br>
            <a:r>
              <a:rPr lang="pt-BR" b="1" dirty="0">
                <a:latin typeface="Arial" charset="0"/>
              </a:rPr>
              <a:t/>
            </a:r>
            <a:br>
              <a:rPr lang="pt-BR" b="1" dirty="0">
                <a:latin typeface="Arial" charset="0"/>
              </a:rPr>
            </a:br>
            <a:r>
              <a:rPr lang="pt-BR" dirty="0" smtClean="0">
                <a:latin typeface="Arial" charset="0"/>
              </a:rPr>
              <a:t>Marta </a:t>
            </a:r>
            <a:r>
              <a:rPr lang="pt-BR" dirty="0">
                <a:latin typeface="Arial" charset="0"/>
              </a:rPr>
              <a:t>Kohl de Oliveira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64" y="2578100"/>
            <a:ext cx="3761936" cy="24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965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Palavras-chave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Educação</a:t>
            </a:r>
            <a:r>
              <a:rPr lang="en-US" dirty="0" smtClean="0"/>
              <a:t> de </a:t>
            </a:r>
            <a:r>
              <a:rPr lang="en-US" dirty="0" err="1" smtClean="0"/>
              <a:t>jovens</a:t>
            </a:r>
            <a:r>
              <a:rPr lang="en-US" dirty="0" smtClean="0"/>
              <a:t> e </a:t>
            </a:r>
            <a:r>
              <a:rPr lang="en-US" dirty="0" err="1" smtClean="0"/>
              <a:t>adultos</a:t>
            </a:r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questão</a:t>
            </a:r>
            <a:r>
              <a:rPr lang="en-US" dirty="0" smtClean="0"/>
              <a:t> </a:t>
            </a:r>
            <a:r>
              <a:rPr lang="en-US" dirty="0" err="1" smtClean="0"/>
              <a:t>et</a:t>
            </a:r>
            <a:r>
              <a:rPr lang="en-US" dirty="0" err="1" smtClean="0"/>
              <a:t>á</a:t>
            </a:r>
            <a:r>
              <a:rPr lang="en-US" dirty="0" err="1" smtClean="0"/>
              <a:t>ria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pt-BR" altLang="ja-JP" dirty="0" smtClean="0">
                <a:latin typeface="Arial" charset="0"/>
              </a:rPr>
              <a:t>questão  cultural</a:t>
            </a:r>
          </a:p>
          <a:p>
            <a:r>
              <a:rPr lang="pt-BR" altLang="ja-JP" dirty="0">
                <a:latin typeface="Arial" charset="0"/>
              </a:rPr>
              <a:t>C</a:t>
            </a:r>
            <a:r>
              <a:rPr lang="pt-BR" altLang="ja-JP" dirty="0" smtClean="0">
                <a:latin typeface="Arial" charset="0"/>
              </a:rPr>
              <a:t>ondição </a:t>
            </a:r>
            <a:r>
              <a:rPr lang="pt-BR" altLang="ja-JP" dirty="0" smtClean="0">
                <a:latin typeface="Arial" charset="0"/>
              </a:rPr>
              <a:t>de não criança</a:t>
            </a:r>
          </a:p>
          <a:p>
            <a:r>
              <a:rPr lang="pt-BR" altLang="ja-JP" dirty="0" smtClean="0">
                <a:latin typeface="Arial" charset="0"/>
              </a:rPr>
              <a:t>Processo de exclusão</a:t>
            </a:r>
          </a:p>
          <a:p>
            <a:r>
              <a:rPr lang="pt-BR" altLang="ja-JP" dirty="0" smtClean="0">
                <a:latin typeface="Arial" charset="0"/>
              </a:rPr>
              <a:t>Adequação da escola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100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Educação de pessoas jovens e adultas</a:t>
            </a:r>
          </a:p>
        </p:txBody>
      </p:sp>
      <p:sp>
        <p:nvSpPr>
          <p:cNvPr id="9933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dirty="0">
                <a:latin typeface="Arial" charset="0"/>
              </a:rPr>
              <a:t>   O tema </a:t>
            </a:r>
            <a:r>
              <a:rPr lang="ja-JP" altLang="pt-BR" dirty="0">
                <a:latin typeface="Arial" charset="0"/>
              </a:rPr>
              <a:t>“</a:t>
            </a:r>
            <a:r>
              <a:rPr lang="pt-BR" altLang="ja-JP" dirty="0">
                <a:latin typeface="Arial" charset="0"/>
              </a:rPr>
              <a:t>educação de pessoas jovens e adultas</a:t>
            </a:r>
            <a:r>
              <a:rPr lang="ja-JP" altLang="pt-BR" dirty="0">
                <a:latin typeface="Arial" charset="0"/>
              </a:rPr>
              <a:t>”</a:t>
            </a:r>
            <a:r>
              <a:rPr lang="pt-BR" altLang="ja-JP" dirty="0">
                <a:latin typeface="Arial" charset="0"/>
              </a:rPr>
              <a:t> não nos remete apenas a uma questão de especificidade etária mas, primordialmente, a uma questão  </a:t>
            </a:r>
            <a:r>
              <a:rPr lang="pt-BR" altLang="ja-JP" b="1" dirty="0">
                <a:latin typeface="Arial" charset="0"/>
              </a:rPr>
              <a:t>cultural</a:t>
            </a:r>
            <a:r>
              <a:rPr lang="pt-BR" altLang="ja-JP" dirty="0">
                <a:latin typeface="Arial" charset="0"/>
              </a:rPr>
              <a:t>.</a:t>
            </a:r>
            <a:endParaRPr 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843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Educação de pessoas jovens e adultas</a:t>
            </a:r>
          </a:p>
        </p:txBody>
      </p:sp>
      <p:sp>
        <p:nvSpPr>
          <p:cNvPr id="10035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sz="2800">
                <a:latin typeface="Arial" charset="0"/>
              </a:rPr>
              <a:t>as reflexões e ações educativas não podem ser dirigidas a qq jovem ou adulto,</a:t>
            </a:r>
          </a:p>
          <a:p>
            <a:pPr algn="just" eaLnBrk="1" hangingPunct="1"/>
            <a:endParaRPr lang="pt-BR" sz="2800">
              <a:latin typeface="Arial" charset="0"/>
            </a:endParaRPr>
          </a:p>
          <a:p>
            <a:pPr algn="just"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algn="just" eaLnBrk="1" hangingPunct="1"/>
            <a:r>
              <a:rPr lang="pt-BR" sz="2800">
                <a:latin typeface="Arial" charset="0"/>
              </a:rPr>
              <a:t> delimita um determinado grupo de pessoas relativa/ homogêneo no interior da diversidade de grupos culturais.</a:t>
            </a:r>
          </a:p>
        </p:txBody>
      </p:sp>
    </p:spTree>
    <p:extLst>
      <p:ext uri="{BB962C8B-B14F-4D97-AF65-F5344CB8AC3E}">
        <p14:creationId xmlns:p14="http://schemas.microsoft.com/office/powerpoint/2010/main" val="26656812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137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Quem é este adulto?</a:t>
            </a: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eaLnBrk="1" hangingPunct="1"/>
            <a:r>
              <a:rPr lang="pt-BR">
                <a:latin typeface="Arial" charset="0"/>
              </a:rPr>
              <a:t>Quem é este jovem?</a:t>
            </a:r>
          </a:p>
        </p:txBody>
      </p:sp>
    </p:spTree>
    <p:extLst>
      <p:ext uri="{BB962C8B-B14F-4D97-AF65-F5344CB8AC3E}">
        <p14:creationId xmlns:p14="http://schemas.microsoft.com/office/powerpoint/2010/main" val="19225562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Três campos sobre como estes jovens e adultos pensam </a:t>
            </a:r>
          </a:p>
        </p:txBody>
      </p:sp>
      <p:sp>
        <p:nvSpPr>
          <p:cNvPr id="10240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grpSp>
        <p:nvGrpSpPr>
          <p:cNvPr id="102403" name="Group 6"/>
          <p:cNvGrpSpPr>
            <a:grpSpLocks noChangeAspect="1"/>
          </p:cNvGrpSpPr>
          <p:nvPr/>
        </p:nvGrpSpPr>
        <p:grpSpPr bwMode="auto">
          <a:xfrm>
            <a:off x="2268538" y="1116013"/>
            <a:ext cx="4537075" cy="4537075"/>
            <a:chOff x="1429" y="703"/>
            <a:chExt cx="2858" cy="2858"/>
          </a:xfrm>
        </p:grpSpPr>
        <p:sp>
          <p:nvSpPr>
            <p:cNvPr id="10240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29" y="703"/>
              <a:ext cx="2858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5" name="_s102409"/>
            <p:cNvSpPr>
              <a:spLocks noChangeArrowheads="1" noTextEdit="1"/>
            </p:cNvSpPr>
            <p:nvPr/>
          </p:nvSpPr>
          <p:spPr bwMode="auto">
            <a:xfrm>
              <a:off x="1643" y="917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06" name="_s102410"/>
            <p:cNvSpPr>
              <a:spLocks noChangeArrowheads="1" noTextEdit="1"/>
            </p:cNvSpPr>
            <p:nvPr/>
          </p:nvSpPr>
          <p:spPr bwMode="auto">
            <a:xfrm rot="7200000">
              <a:off x="1643" y="917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07" name="_s102412"/>
            <p:cNvSpPr>
              <a:spLocks noChangeArrowheads="1" noTextEdit="1"/>
            </p:cNvSpPr>
            <p:nvPr/>
          </p:nvSpPr>
          <p:spPr bwMode="auto">
            <a:xfrm rot="-7200000">
              <a:off x="1643" y="917"/>
              <a:ext cx="2430" cy="2430"/>
            </a:xfrm>
            <a:custGeom>
              <a:avLst/>
              <a:gdLst>
                <a:gd name="T0" fmla="*/ 1215 w 21600"/>
                <a:gd name="T1" fmla="*/ 0 h 21600"/>
                <a:gd name="T2" fmla="*/ 709 w 21600"/>
                <a:gd name="T3" fmla="*/ 338 h 21600"/>
                <a:gd name="T4" fmla="*/ 1215 w 21600"/>
                <a:gd name="T5" fmla="*/ 405 h 21600"/>
                <a:gd name="T6" fmla="*/ 1721 w 21600"/>
                <a:gd name="T7" fmla="*/ 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200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600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-1"/>
                    <a:pt x="10800" y="-1"/>
                  </a:cubicBezTo>
                  <a:cubicBezTo>
                    <a:pt x="8904" y="-1"/>
                    <a:pt x="7041" y="499"/>
                    <a:pt x="5400" y="1446"/>
                  </a:cubicBezTo>
                  <a:lnTo>
                    <a:pt x="7200" y="456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2408" name="_s102407"/>
            <p:cNvSpPr>
              <a:spLocks noChangeArrowheads="1"/>
            </p:cNvSpPr>
            <p:nvPr/>
          </p:nvSpPr>
          <p:spPr bwMode="auto">
            <a:xfrm>
              <a:off x="3364" y="1255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/>
                <a:t>Excluídos da escola</a:t>
              </a:r>
            </a:p>
          </p:txBody>
        </p:sp>
        <p:sp>
          <p:nvSpPr>
            <p:cNvPr id="102409" name="_s102408"/>
            <p:cNvSpPr>
              <a:spLocks noChangeArrowheads="1"/>
            </p:cNvSpPr>
            <p:nvPr/>
          </p:nvSpPr>
          <p:spPr bwMode="auto">
            <a:xfrm>
              <a:off x="2489" y="2774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/>
                <a:t>Membros de determinados</a:t>
              </a:r>
            </a:p>
            <a:p>
              <a:pPr algn="ctr"/>
              <a:r>
                <a:rPr lang="pt-BR"/>
                <a:t> grupos sociais</a:t>
              </a:r>
            </a:p>
          </p:txBody>
        </p:sp>
        <p:sp>
          <p:nvSpPr>
            <p:cNvPr id="102410" name="_s102411"/>
            <p:cNvSpPr>
              <a:spLocks noChangeArrowheads="1"/>
            </p:cNvSpPr>
            <p:nvPr/>
          </p:nvSpPr>
          <p:spPr bwMode="auto">
            <a:xfrm>
              <a:off x="1611" y="1256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pt-BR"/>
                <a:t>A condição de não cçs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4048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4000">
                <a:latin typeface="Arial" charset="0"/>
              </a:rPr>
              <a:t>Condição de </a:t>
            </a:r>
            <a:r>
              <a:rPr lang="ja-JP" altLang="pt-BR" sz="4000">
                <a:latin typeface="Arial" charset="0"/>
              </a:rPr>
              <a:t>“</a:t>
            </a:r>
            <a:r>
              <a:rPr lang="pt-BR" altLang="ja-JP" sz="4000">
                <a:latin typeface="Arial" charset="0"/>
              </a:rPr>
              <a:t>não-crianças</a:t>
            </a:r>
            <a:r>
              <a:rPr lang="ja-JP" altLang="pt-BR" sz="4000">
                <a:latin typeface="Arial" charset="0"/>
              </a:rPr>
              <a:t>”</a:t>
            </a:r>
            <a:r>
              <a:rPr lang="pt-BR" altLang="ja-JP" sz="4000">
                <a:latin typeface="Arial" charset="0"/>
              </a:rPr>
              <a:t>,</a:t>
            </a:r>
            <a:br>
              <a:rPr lang="pt-BR" altLang="ja-JP" sz="4000">
                <a:latin typeface="Arial" charset="0"/>
              </a:rPr>
            </a:br>
            <a:endParaRPr lang="pt-BR" sz="4000">
              <a:latin typeface="Arial" charset="0"/>
            </a:endParaRPr>
          </a:p>
        </p:txBody>
      </p:sp>
      <p:sp>
        <p:nvSpPr>
          <p:cNvPr id="10342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Limitação  da área da psicologia:</a:t>
            </a:r>
          </a:p>
          <a:p>
            <a:pPr algn="just"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algn="just" eaLnBrk="1" hangingPunct="1"/>
            <a:r>
              <a:rPr lang="pt-BR">
                <a:latin typeface="Arial" charset="0"/>
              </a:rPr>
              <a:t> as teorias do desenvolvi/ referem-se,  à criança e ao adolescente, não tendo estabelecido uma  </a:t>
            </a:r>
            <a:r>
              <a:rPr lang="pt-BR" u="sng">
                <a:latin typeface="Arial" charset="0"/>
              </a:rPr>
              <a:t>psicologia do adulto</a:t>
            </a:r>
          </a:p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referente aos processos de construção de conhecimento e de aprendizagem dos adultos.</a:t>
            </a:r>
            <a:endParaRPr lang="pt-BR" u="sng">
              <a:latin typeface="Arial" charset="0"/>
            </a:endParaRPr>
          </a:p>
          <a:p>
            <a:pPr algn="just" eaLnBrk="1" hangingPunct="1"/>
            <a:endParaRPr lang="pt-BR" u="sn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4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/>
              <a:t>a convicção de que a mudança é </a:t>
            </a:r>
            <a:r>
              <a:rPr lang="pt-BR" sz="2800" b="1" dirty="0" smtClean="0"/>
              <a:t>possível - </a:t>
            </a:r>
            <a:r>
              <a:rPr lang="pt-BR" sz="2800" dirty="0" smtClean="0"/>
              <a:t>No </a:t>
            </a:r>
            <a:r>
              <a:rPr lang="pt-BR" sz="2800" dirty="0"/>
              <a:t>processo radical de transformação do mundo, a </a:t>
            </a:r>
            <a:r>
              <a:rPr lang="pt-BR" sz="2800" u="sng" dirty="0"/>
              <a:t>rebeldia</a:t>
            </a:r>
            <a:r>
              <a:rPr lang="pt-BR" sz="2800" dirty="0"/>
              <a:t> enquanto denúncia precisa tornar-se mais crítica, </a:t>
            </a:r>
            <a:r>
              <a:rPr lang="pt-BR" sz="2800" u="sng" dirty="0"/>
              <a:t>revolucionária,</a:t>
            </a:r>
            <a:r>
              <a:rPr lang="pt-BR" sz="2800" dirty="0"/>
              <a:t> anunciadora. </a:t>
            </a:r>
            <a:r>
              <a:rPr lang="pt-BR" sz="2800" dirty="0" smtClean="0"/>
              <a:t> </a:t>
            </a:r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Mudar </a:t>
            </a:r>
            <a:r>
              <a:rPr lang="pt-BR" sz="2800" dirty="0"/>
              <a:t>é difícil, mas é possível. </a:t>
            </a: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É </a:t>
            </a:r>
            <a:r>
              <a:rPr lang="pt-BR" sz="2800" dirty="0"/>
              <a:t>preciso programar a ação político-pedagógica para </a:t>
            </a:r>
            <a:r>
              <a:rPr lang="pt-BR" sz="2800" dirty="0" smtClean="0"/>
              <a:t> que </a:t>
            </a:r>
            <a:r>
              <a:rPr lang="pt-BR" sz="2800" dirty="0"/>
              <a:t>os educadores auxiliem os grupos populares a perceber as injustiças a que são submetidos no seu cotidiano e não se </a:t>
            </a:r>
            <a:r>
              <a:rPr lang="pt-BR" sz="2800" dirty="0" smtClean="0"/>
              <a:t>tornarem passivos</a:t>
            </a:r>
            <a:r>
              <a:rPr lang="pt-BR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74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0445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dirty="0">
                <a:latin typeface="Arial" charset="0"/>
              </a:rPr>
              <a:t>   </a:t>
            </a:r>
            <a:r>
              <a:rPr lang="pt-BR" dirty="0" err="1" smtClean="0">
                <a:latin typeface="Arial" charset="0"/>
              </a:rPr>
              <a:t>Palacios</a:t>
            </a:r>
            <a:r>
              <a:rPr lang="pt-BR" dirty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critica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>
                <a:latin typeface="Arial" charset="0"/>
              </a:rPr>
              <a:t>como a idade adulta tem sido tradicionalmente encarada como um período de estabilidade e ausência de mudanças.</a:t>
            </a:r>
          </a:p>
        </p:txBody>
      </p:sp>
    </p:spTree>
    <p:extLst>
      <p:ext uri="{BB962C8B-B14F-4D97-AF65-F5344CB8AC3E}">
        <p14:creationId xmlns:p14="http://schemas.microsoft.com/office/powerpoint/2010/main" val="11589461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600">
                <a:latin typeface="Arial" charset="0"/>
              </a:rPr>
              <a:t>Características dessa etapa</a:t>
            </a:r>
            <a:r>
              <a:rPr lang="pt-BR" sz="4000">
                <a:latin typeface="Arial" charset="0"/>
              </a:rPr>
              <a:t/>
            </a:r>
            <a:br>
              <a:rPr lang="pt-BR" sz="4000">
                <a:latin typeface="Arial" charset="0"/>
              </a:rPr>
            </a:br>
            <a:endParaRPr lang="pt-BR" sz="4000">
              <a:latin typeface="Arial" charset="0"/>
            </a:endParaRPr>
          </a:p>
        </p:txBody>
      </p:sp>
      <p:sp>
        <p:nvSpPr>
          <p:cNvPr id="105474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765175"/>
            <a:ext cx="8785225" cy="58324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   A construção de tal psicologia está: </a:t>
            </a:r>
          </a:p>
          <a:p>
            <a:pPr algn="just" eaLnBrk="1" hangingPunct="1"/>
            <a:r>
              <a:rPr lang="pt-BR">
                <a:latin typeface="Arial" charset="0"/>
              </a:rPr>
              <a:t>    atrelada a fatores culturais,</a:t>
            </a:r>
          </a:p>
          <a:p>
            <a:pPr algn="just" eaLnBrk="1" hangingPunct="1"/>
            <a:r>
              <a:rPr lang="pt-BR">
                <a:latin typeface="Arial" charset="0"/>
              </a:rPr>
              <a:t>    o adulto está inserido no mundo do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    trabalho, </a:t>
            </a:r>
          </a:p>
          <a:p>
            <a:pPr algn="just" eaLnBrk="1" hangingPunct="1"/>
            <a:r>
              <a:rPr lang="pt-BR">
                <a:latin typeface="Arial" charset="0"/>
              </a:rPr>
              <a:t>   das relações interpessoais, </a:t>
            </a:r>
          </a:p>
          <a:p>
            <a:pPr algn="just" eaLnBrk="1" hangingPunct="1"/>
            <a:r>
              <a:rPr lang="pt-BR">
                <a:latin typeface="Arial" charset="0"/>
              </a:rPr>
              <a:t>    traz consigo uma história longa e 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    complexa de experiências e conheci/s,</a:t>
            </a:r>
          </a:p>
          <a:p>
            <a:pPr algn="just" eaLnBrk="1" hangingPunct="1"/>
            <a:r>
              <a:rPr lang="pt-BR">
                <a:latin typeface="Arial" charset="0"/>
              </a:rPr>
              <a:t>    reflexões sobre o mundo externo, sobre si</a:t>
            </a:r>
          </a:p>
          <a:p>
            <a:pPr algn="just" eaLnBrk="1" hangingPunct="1">
              <a:buFontTx/>
              <a:buNone/>
            </a:pPr>
            <a:r>
              <a:rPr lang="pt-BR">
                <a:latin typeface="Arial" charset="0"/>
              </a:rPr>
              <a:t>       mesmo e  outras pessoas. </a:t>
            </a:r>
          </a:p>
          <a:p>
            <a:pPr eaLnBrk="1" hangingPunct="1"/>
            <a:endParaRPr lang="pt-B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836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Situações de aprendizagem</a:t>
            </a:r>
          </a:p>
        </p:txBody>
      </p:sp>
      <p:sp>
        <p:nvSpPr>
          <p:cNvPr id="10649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dirty="0">
                <a:latin typeface="Arial" charset="0"/>
              </a:rPr>
              <a:t>  </a:t>
            </a:r>
          </a:p>
          <a:p>
            <a:pPr algn="just" eaLnBrk="1" hangingPunct="1">
              <a:buFontTx/>
              <a:buNone/>
            </a:pPr>
            <a:r>
              <a:rPr lang="pt-BR" dirty="0">
                <a:latin typeface="Arial" charset="0"/>
              </a:rPr>
              <a:t>   O adulto  traz  consigo:</a:t>
            </a:r>
          </a:p>
          <a:p>
            <a:pPr algn="just" eaLnBrk="1" hangingPunct="1"/>
            <a:r>
              <a:rPr lang="pt-BR" dirty="0">
                <a:latin typeface="Arial" charset="0"/>
              </a:rPr>
              <a:t> diferentes </a:t>
            </a:r>
            <a:r>
              <a:rPr lang="pt-BR" dirty="0" err="1">
                <a:latin typeface="Arial" charset="0"/>
              </a:rPr>
              <a:t>habili</a:t>
            </a:r>
            <a:r>
              <a:rPr lang="pt-BR" dirty="0">
                <a:latin typeface="Arial" charset="0"/>
              </a:rPr>
              <a:t>//</a:t>
            </a:r>
            <a:r>
              <a:rPr lang="pt-BR" dirty="0" err="1">
                <a:latin typeface="Arial" charset="0"/>
              </a:rPr>
              <a:t>s</a:t>
            </a:r>
            <a:endParaRPr lang="pt-BR" dirty="0">
              <a:latin typeface="Arial" charset="0"/>
            </a:endParaRPr>
          </a:p>
          <a:p>
            <a:pPr algn="just" eaLnBrk="1" hangingPunct="1"/>
            <a:r>
              <a:rPr lang="pt-BR" dirty="0">
                <a:latin typeface="Arial" charset="0"/>
              </a:rPr>
              <a:t> </a:t>
            </a:r>
            <a:r>
              <a:rPr lang="pt-BR" dirty="0" smtClean="0">
                <a:latin typeface="Arial" charset="0"/>
              </a:rPr>
              <a:t> </a:t>
            </a:r>
            <a:r>
              <a:rPr lang="pt-BR" dirty="0" err="1">
                <a:latin typeface="Arial" charset="0"/>
              </a:rPr>
              <a:t>dificul</a:t>
            </a:r>
            <a:r>
              <a:rPr lang="pt-BR" dirty="0">
                <a:latin typeface="Arial" charset="0"/>
              </a:rPr>
              <a:t>//</a:t>
            </a:r>
            <a:r>
              <a:rPr lang="pt-BR" dirty="0" err="1">
                <a:latin typeface="Arial" charset="0"/>
              </a:rPr>
              <a:t>s</a:t>
            </a:r>
            <a:r>
              <a:rPr lang="pt-BR" dirty="0">
                <a:latin typeface="Arial" charset="0"/>
              </a:rPr>
              <a:t> (em comparação com a criança) </a:t>
            </a:r>
          </a:p>
          <a:p>
            <a:pPr algn="just" eaLnBrk="1" hangingPunct="1"/>
            <a:r>
              <a:rPr lang="pt-BR" dirty="0">
                <a:latin typeface="Arial" charset="0"/>
              </a:rPr>
              <a:t>maior </a:t>
            </a:r>
            <a:r>
              <a:rPr lang="pt-BR" dirty="0" err="1">
                <a:latin typeface="Arial" charset="0"/>
              </a:rPr>
              <a:t>capaci</a:t>
            </a:r>
            <a:r>
              <a:rPr lang="pt-BR" dirty="0">
                <a:latin typeface="Arial" charset="0"/>
              </a:rPr>
              <a:t>// de reflexão.</a:t>
            </a:r>
          </a:p>
        </p:txBody>
      </p:sp>
    </p:spTree>
    <p:extLst>
      <p:ext uri="{BB962C8B-B14F-4D97-AF65-F5344CB8AC3E}">
        <p14:creationId xmlns:p14="http://schemas.microsoft.com/office/powerpoint/2010/main" val="21494095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>
                <a:latin typeface="Arial" charset="0"/>
              </a:rPr>
              <a:t>Tratar o adulto de forma abstrata</a:t>
            </a:r>
          </a:p>
        </p:txBody>
      </p:sp>
      <p:sp>
        <p:nvSpPr>
          <p:cNvPr id="10752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dirty="0">
                <a:latin typeface="Arial" charset="0"/>
              </a:rPr>
              <a:t>   </a:t>
            </a:r>
            <a:r>
              <a:rPr lang="pt-BR" sz="2800" dirty="0">
                <a:latin typeface="Arial" charset="0"/>
              </a:rPr>
              <a:t>Remete a um certo estereótipo de adulto:</a:t>
            </a:r>
          </a:p>
          <a:p>
            <a:pPr eaLnBrk="1" hangingPunct="1">
              <a:buFontTx/>
              <a:buNone/>
            </a:pPr>
            <a:r>
              <a:rPr lang="pt-BR" sz="2800" dirty="0">
                <a:latin typeface="Arial" charset="0"/>
              </a:rPr>
              <a:t> </a:t>
            </a:r>
          </a:p>
          <a:p>
            <a:pPr eaLnBrk="1" hangingPunct="1"/>
            <a:r>
              <a:rPr lang="pt-BR" sz="2800" dirty="0">
                <a:latin typeface="Arial" charset="0"/>
              </a:rPr>
              <a:t>correspondente ao homem ocidental,</a:t>
            </a:r>
          </a:p>
          <a:p>
            <a:pPr eaLnBrk="1" hangingPunct="1"/>
            <a:r>
              <a:rPr lang="pt-BR" sz="2800" dirty="0">
                <a:latin typeface="Arial" charset="0"/>
              </a:rPr>
              <a:t>urbano, branco, pertencente a camadas médias da população, </a:t>
            </a:r>
          </a:p>
          <a:p>
            <a:pPr eaLnBrk="1" hangingPunct="1"/>
            <a:r>
              <a:rPr lang="pt-BR" sz="2800" dirty="0">
                <a:latin typeface="Arial" charset="0"/>
              </a:rPr>
              <a:t>com um nível instrucional relativa/ elevado</a:t>
            </a:r>
          </a:p>
          <a:p>
            <a:pPr eaLnBrk="1" hangingPunct="1"/>
            <a:r>
              <a:rPr lang="pt-BR" sz="2800" dirty="0">
                <a:latin typeface="Arial" charset="0"/>
              </a:rPr>
              <a:t>com  inserção no mundo do trabalho em uma ocupação razoavelmente qualificada</a:t>
            </a:r>
            <a:r>
              <a:rPr lang="pt-BR" dirty="0" smtClean="0">
                <a:latin typeface="Arial" charset="0"/>
              </a:rPr>
              <a:t>.</a:t>
            </a:r>
          </a:p>
          <a:p>
            <a:r>
              <a:rPr lang="pt-BR" sz="2800" dirty="0" smtClean="0">
                <a:latin typeface="Arial" charset="0"/>
              </a:rPr>
              <a:t>não </a:t>
            </a:r>
            <a:r>
              <a:rPr lang="pt-BR" sz="2800" dirty="0">
                <a:latin typeface="Arial" charset="0"/>
              </a:rPr>
              <a:t>localiza historicamente  </a:t>
            </a:r>
            <a:r>
              <a:rPr lang="pt-BR" sz="2800" dirty="0" smtClean="0">
                <a:latin typeface="Arial" charset="0"/>
              </a:rPr>
              <a:t>quem </a:t>
            </a:r>
            <a:r>
              <a:rPr lang="pt-BR" sz="2800" dirty="0" smtClean="0">
                <a:latin typeface="Arial" charset="0"/>
              </a:rPr>
              <a:t>é </a:t>
            </a:r>
            <a:r>
              <a:rPr lang="pt-BR" sz="2800" dirty="0" smtClean="0">
                <a:latin typeface="Arial" charset="0"/>
              </a:rPr>
              <a:t>esse jovem.</a:t>
            </a:r>
            <a:endParaRPr lang="pt-BR" sz="2800" dirty="0" smtClean="0">
              <a:latin typeface="Arial" charset="0"/>
            </a:endParaRPr>
          </a:p>
          <a:p>
            <a:pPr eaLnBrk="1" hangingPunct="1"/>
            <a:endParaRPr lang="pt-BR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819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Arial" charset="0"/>
              </a:rPr>
              <a:t>Aspectos sociológicos</a:t>
            </a:r>
          </a:p>
        </p:txBody>
      </p:sp>
      <p:sp>
        <p:nvSpPr>
          <p:cNvPr id="10957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t-BR" sz="2400">
                <a:latin typeface="Arial" charset="0"/>
              </a:rPr>
              <a:t>   Traço cultural relevante  é sua condição de excluídos da escola regular.</a:t>
            </a:r>
          </a:p>
          <a:p>
            <a:pPr algn="just" eaLnBrk="1" hangingPunct="1">
              <a:buFontTx/>
              <a:buNone/>
            </a:pPr>
            <a:endParaRPr lang="pt-BR" sz="240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pt-BR" sz="2400">
                <a:latin typeface="Arial" charset="0"/>
              </a:rPr>
              <a:t>   Exclusão escolar – tema proeminente na literatura sobre educação, no que diz respeito a  —</a:t>
            </a:r>
          </a:p>
          <a:p>
            <a:pPr algn="just" eaLnBrk="1" hangingPunct="1">
              <a:buFontTx/>
              <a:buNone/>
            </a:pPr>
            <a:endParaRPr lang="pt-BR" sz="2400">
              <a:latin typeface="Arial" charset="0"/>
            </a:endParaRPr>
          </a:p>
          <a:p>
            <a:pPr algn="just" eaLnBrk="1" hangingPunct="1"/>
            <a:r>
              <a:rPr lang="pt-BR" sz="2400">
                <a:latin typeface="Arial" charset="0"/>
              </a:rPr>
              <a:t> relações entre escola e sociedade, direito à educação, cidadania, escola, trabalho e classe social</a:t>
            </a:r>
            <a:endParaRPr lang="pt-BR">
              <a:latin typeface="Arial" charset="0"/>
            </a:endParaRPr>
          </a:p>
          <a:p>
            <a:pPr eaLnBrk="1" hangingPunct="1">
              <a:buFontTx/>
              <a:buNone/>
            </a:pPr>
            <a:endParaRPr lang="pt-BR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18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pt-BR" sz="3200">
                <a:latin typeface="Arial" charset="0"/>
              </a:rPr>
              <a:t>Aspectos pedagógico e psico pedagógico</a:t>
            </a:r>
            <a:br>
              <a:rPr lang="pt-BR" sz="3200">
                <a:latin typeface="Arial" charset="0"/>
              </a:rPr>
            </a:br>
            <a:r>
              <a:rPr lang="pt-BR" sz="3200">
                <a:latin typeface="Arial" charset="0"/>
              </a:rPr>
              <a:t>discute</a:t>
            </a:r>
          </a:p>
        </p:txBody>
      </p:sp>
      <p:sp>
        <p:nvSpPr>
          <p:cNvPr id="11059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 </a:t>
            </a: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  <a:p>
            <a:pPr eaLnBrk="1" hangingPunct="1">
              <a:buFontTx/>
              <a:buNone/>
            </a:pPr>
            <a:endParaRPr lang="pt-BR">
              <a:latin typeface="Arial" charset="0"/>
            </a:endParaRPr>
          </a:p>
        </p:txBody>
      </p:sp>
      <p:grpSp>
        <p:nvGrpSpPr>
          <p:cNvPr id="110595" name="Group 6"/>
          <p:cNvGrpSpPr>
            <a:grpSpLocks noChangeAspect="1"/>
          </p:cNvGrpSpPr>
          <p:nvPr/>
        </p:nvGrpSpPr>
        <p:grpSpPr bwMode="auto">
          <a:xfrm>
            <a:off x="1908175" y="1557338"/>
            <a:ext cx="4537075" cy="5013325"/>
            <a:chOff x="1429" y="403"/>
            <a:chExt cx="2858" cy="3158"/>
          </a:xfrm>
        </p:grpSpPr>
        <p:sp>
          <p:nvSpPr>
            <p:cNvPr id="11059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29" y="403"/>
              <a:ext cx="2858" cy="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97" name="_s115725"/>
            <p:cNvSpPr>
              <a:spLocks noChangeShapeType="1"/>
            </p:cNvSpPr>
            <p:nvPr/>
          </p:nvSpPr>
          <p:spPr bwMode="auto">
            <a:xfrm flipH="1">
              <a:off x="2270" y="2151"/>
              <a:ext cx="295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598" name="_s115724"/>
            <p:cNvSpPr>
              <a:spLocks noChangeArrowheads="1"/>
            </p:cNvSpPr>
            <p:nvPr/>
          </p:nvSpPr>
          <p:spPr bwMode="auto">
            <a:xfrm>
              <a:off x="1637" y="215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Práticas de</a:t>
              </a:r>
            </a:p>
            <a:p>
              <a:pPr algn="ctr"/>
              <a:r>
                <a:rPr lang="pt-BR"/>
                <a:t> avaliação</a:t>
              </a:r>
            </a:p>
          </p:txBody>
        </p:sp>
        <p:sp>
          <p:nvSpPr>
            <p:cNvPr id="110599" name="_s115723"/>
            <p:cNvSpPr>
              <a:spLocks noChangeShapeType="1"/>
            </p:cNvSpPr>
            <p:nvPr/>
          </p:nvSpPr>
          <p:spPr bwMode="auto">
            <a:xfrm>
              <a:off x="3151" y="2151"/>
              <a:ext cx="295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600" name="_s115722"/>
            <p:cNvSpPr>
              <a:spLocks noChangeArrowheads="1"/>
            </p:cNvSpPr>
            <p:nvPr/>
          </p:nvSpPr>
          <p:spPr bwMode="auto">
            <a:xfrm>
              <a:off x="3401" y="2152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Repetência</a:t>
              </a:r>
            </a:p>
          </p:txBody>
        </p:sp>
        <p:sp>
          <p:nvSpPr>
            <p:cNvPr id="110601" name="_s115721"/>
            <p:cNvSpPr>
              <a:spLocks noChangeShapeType="1"/>
            </p:cNvSpPr>
            <p:nvPr/>
          </p:nvSpPr>
          <p:spPr bwMode="auto">
            <a:xfrm flipV="1">
              <a:off x="2858" y="1302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602" name="_s115720"/>
            <p:cNvSpPr>
              <a:spLocks noChangeArrowheads="1"/>
            </p:cNvSpPr>
            <p:nvPr/>
          </p:nvSpPr>
          <p:spPr bwMode="auto">
            <a:xfrm>
              <a:off x="2519" y="624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Fracasso</a:t>
              </a:r>
            </a:p>
            <a:p>
              <a:pPr algn="ctr"/>
              <a:r>
                <a:rPr lang="pt-BR"/>
                <a:t> escolar</a:t>
              </a:r>
            </a:p>
          </p:txBody>
        </p:sp>
        <p:sp>
          <p:nvSpPr>
            <p:cNvPr id="110603" name="_s115719"/>
            <p:cNvSpPr>
              <a:spLocks noChangeArrowheads="1"/>
            </p:cNvSpPr>
            <p:nvPr/>
          </p:nvSpPr>
          <p:spPr bwMode="auto">
            <a:xfrm>
              <a:off x="2519" y="1643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Evasão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6925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ítu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pt-BR" sz="3600">
                <a:latin typeface="Arial" charset="0"/>
              </a:rPr>
              <a:t>Construção do psiquismo</a:t>
            </a:r>
            <a:r>
              <a:rPr lang="pt-BR">
                <a:latin typeface="Arial" charset="0"/>
              </a:rPr>
              <a:t> </a:t>
            </a:r>
          </a:p>
        </p:txBody>
      </p:sp>
      <p:sp>
        <p:nvSpPr>
          <p:cNvPr id="11161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>
                <a:latin typeface="Arial" charset="0"/>
              </a:rPr>
              <a:t>   </a:t>
            </a:r>
            <a:r>
              <a:rPr lang="pt-BR" sz="2800">
                <a:latin typeface="Arial" charset="0"/>
              </a:rPr>
              <a:t>É construído ao longo de sua própria história, numa complexa interação entre quatro planos genéticos:</a:t>
            </a:r>
          </a:p>
          <a:p>
            <a:pPr eaLnBrk="1" hangingPunct="1">
              <a:buFontTx/>
              <a:buNone/>
            </a:pPr>
            <a:endParaRPr lang="pt-BR" sz="28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pt-BR" sz="2800">
                <a:latin typeface="Arial" charset="0"/>
              </a:rPr>
              <a:t>1. filogênese </a:t>
            </a:r>
          </a:p>
          <a:p>
            <a:pPr eaLnBrk="1" hangingPunct="1">
              <a:buFontTx/>
              <a:buNone/>
            </a:pPr>
            <a:r>
              <a:rPr lang="pt-BR" sz="2800">
                <a:latin typeface="Arial" charset="0"/>
              </a:rPr>
              <a:t>2. ontogênese </a:t>
            </a:r>
          </a:p>
          <a:p>
            <a:pPr eaLnBrk="1" hangingPunct="1">
              <a:buFontTx/>
              <a:buNone/>
            </a:pPr>
            <a:r>
              <a:rPr lang="pt-BR" sz="2800">
                <a:latin typeface="Arial" charset="0"/>
              </a:rPr>
              <a:t>3. sociogênese</a:t>
            </a:r>
          </a:p>
          <a:p>
            <a:pPr eaLnBrk="1" hangingPunct="1">
              <a:buFontTx/>
              <a:buNone/>
            </a:pPr>
            <a:r>
              <a:rPr lang="pt-BR" sz="2800">
                <a:latin typeface="Arial" charset="0"/>
              </a:rPr>
              <a:t>4. microgênese.</a:t>
            </a:r>
          </a:p>
        </p:txBody>
      </p:sp>
    </p:spTree>
    <p:extLst>
      <p:ext uri="{BB962C8B-B14F-4D97-AF65-F5344CB8AC3E}">
        <p14:creationId xmlns:p14="http://schemas.microsoft.com/office/powerpoint/2010/main" val="17598038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latin typeface="Arial" charset="0"/>
              </a:rPr>
              <a:t>Filogênese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É a história da espécie animal. </a:t>
            </a:r>
          </a:p>
          <a:p>
            <a:r>
              <a:rPr lang="pt-BR">
                <a:latin typeface="Arial" charset="0"/>
              </a:rPr>
              <a:t>H. bípede, mãos liberadas movi/ de pinça;</a:t>
            </a:r>
          </a:p>
          <a:p>
            <a:r>
              <a:rPr lang="pt-BR">
                <a:latin typeface="Arial" charset="0"/>
              </a:rPr>
              <a:t>Visão por 2 olhos;</a:t>
            </a:r>
          </a:p>
          <a:p>
            <a:r>
              <a:rPr lang="pt-BR">
                <a:latin typeface="Arial" charset="0"/>
              </a:rPr>
              <a:t>Limitação: não voamos</a:t>
            </a:r>
          </a:p>
          <a:p>
            <a:r>
              <a:rPr lang="pt-BR">
                <a:latin typeface="Arial" charset="0"/>
              </a:rPr>
              <a:t>Necessitamos de cuidados – bebê</a:t>
            </a:r>
          </a:p>
          <a:p>
            <a:r>
              <a:rPr lang="pt-BR">
                <a:latin typeface="Arial" charset="0"/>
              </a:rPr>
              <a:t>Plasticidade no cérebro; adaptação</a:t>
            </a:r>
          </a:p>
        </p:txBody>
      </p:sp>
    </p:spTree>
    <p:extLst>
      <p:ext uri="{BB962C8B-B14F-4D97-AF65-F5344CB8AC3E}">
        <p14:creationId xmlns:p14="http://schemas.microsoft.com/office/powerpoint/2010/main" val="33385363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latin typeface="Arial" charset="0"/>
              </a:rPr>
              <a:t>Ontogênese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Desenvolvimento do ser, de um indivíduo</a:t>
            </a:r>
          </a:p>
          <a:p>
            <a:r>
              <a:rPr lang="pt-BR">
                <a:latin typeface="Arial" charset="0"/>
              </a:rPr>
              <a:t>Uma espécie, tem um caminho para percorrer: nasce, cresce, reproduz, morre.</a:t>
            </a:r>
          </a:p>
          <a:p>
            <a:r>
              <a:rPr lang="pt-BR">
                <a:latin typeface="Arial" charset="0"/>
              </a:rPr>
              <a:t>Natureza biológica (onto e filo)</a:t>
            </a:r>
          </a:p>
          <a:p>
            <a:r>
              <a:rPr lang="pt-BR">
                <a:latin typeface="Arial" charset="0"/>
              </a:rPr>
              <a:t>Seqüência- cç nasce, fica deitada, senta, engatinha, anda.</a:t>
            </a:r>
          </a:p>
        </p:txBody>
      </p:sp>
    </p:spTree>
    <p:extLst>
      <p:ext uri="{BB962C8B-B14F-4D97-AF65-F5344CB8AC3E}">
        <p14:creationId xmlns:p14="http://schemas.microsoft.com/office/powerpoint/2010/main" val="4973958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latin typeface="Arial" charset="0"/>
              </a:rPr>
              <a:t>Sociogênese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>
                <a:latin typeface="Arial" charset="0"/>
              </a:rPr>
              <a:t>História cultural onde o sujeito está inserido</a:t>
            </a:r>
          </a:p>
          <a:p>
            <a:r>
              <a:rPr lang="pt-BR" sz="2800">
                <a:latin typeface="Arial" charset="0"/>
              </a:rPr>
              <a:t>Funciona/ cultural  interfere no funcion/ psicológico</a:t>
            </a:r>
          </a:p>
          <a:p>
            <a:r>
              <a:rPr lang="pt-BR" sz="2800">
                <a:latin typeface="Arial" charset="0"/>
              </a:rPr>
              <a:t>Define psicológico como alargador das potenciali//s</a:t>
            </a:r>
          </a:p>
          <a:p>
            <a:r>
              <a:rPr lang="pt-BR" sz="2800">
                <a:latin typeface="Arial" charset="0"/>
              </a:rPr>
              <a:t>Primeiro H. não voava, agora voa pq construiu o avião. (cultura funciona)</a:t>
            </a:r>
          </a:p>
          <a:p>
            <a:r>
              <a:rPr lang="pt-BR" sz="2800">
                <a:latin typeface="Arial" charset="0"/>
              </a:rPr>
              <a:t>Cultura organiza e desenvolve formas. Ex.:</a:t>
            </a:r>
          </a:p>
          <a:p>
            <a:pPr>
              <a:buFontTx/>
              <a:buNone/>
            </a:pPr>
            <a:r>
              <a:rPr lang="pt-BR" sz="2800">
                <a:latin typeface="Arial" charset="0"/>
              </a:rPr>
              <a:t>    adolescência; terceira idade.</a:t>
            </a:r>
          </a:p>
        </p:txBody>
      </p:sp>
    </p:spTree>
    <p:extLst>
      <p:ext uri="{BB962C8B-B14F-4D97-AF65-F5344CB8AC3E}">
        <p14:creationId xmlns:p14="http://schemas.microsoft.com/office/powerpoint/2010/main" val="91335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6240</Words>
  <Application>Microsoft Macintosh PowerPoint</Application>
  <PresentationFormat>On-screen Show (4:3)</PresentationFormat>
  <Paragraphs>839</Paragraphs>
  <Slides>131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Office Theme</vt:lpstr>
      <vt:lpstr>SINPEEM 2012</vt:lpstr>
      <vt:lpstr>Pontos centrais</vt:lpstr>
      <vt:lpstr>Saberes e Práticas</vt:lpstr>
      <vt:lpstr>Palavras-chave</vt:lpstr>
      <vt:lpstr>NÃO HÁ DOCÊNCIA SEM DISCÊNCIA  Ensinar exige: </vt:lpstr>
      <vt:lpstr>Ensinar exige</vt:lpstr>
      <vt:lpstr>Ensinar exige</vt:lpstr>
      <vt:lpstr>Ensinar exige</vt:lpstr>
      <vt:lpstr>Ensinar exige</vt:lpstr>
      <vt:lpstr>3º- ENSINAR É UMA ESPECIFICIDADE HUMANA Ensinar exige</vt:lpstr>
      <vt:lpstr>Ensinar exige</vt:lpstr>
      <vt:lpstr>Ensinar exige</vt:lpstr>
      <vt:lpstr>PowerPoint Presentation</vt:lpstr>
      <vt:lpstr>Teresa Colomer</vt:lpstr>
      <vt:lpstr>Modelo de processamento descendente</vt:lpstr>
      <vt:lpstr>Modelos interativos</vt:lpstr>
      <vt:lpstr>Relação entre o texto e o leitor é DIALÉTICA</vt:lpstr>
      <vt:lpstr>Esse novo significado, permite-lhe</vt:lpstr>
      <vt:lpstr>O que é ler?</vt:lpstr>
      <vt:lpstr>PowerPoint Presentation</vt:lpstr>
      <vt:lpstr>O ato de ler</vt:lpstr>
      <vt:lpstr>Ler</vt:lpstr>
      <vt:lpstr>O processo leitor</vt:lpstr>
      <vt:lpstr>Deficiência e fracasso em lecto-escrita</vt:lpstr>
      <vt:lpstr>PowerPoint Presentation</vt:lpstr>
      <vt:lpstr>Condições para o ensino da leitura</vt:lpstr>
      <vt:lpstr>O ensino da compreensão leitora</vt:lpstr>
      <vt:lpstr>PowerPoint Presentation</vt:lpstr>
      <vt:lpstr>Causas das dificuldades de compreensão </vt:lpstr>
      <vt:lpstr>PLANEJAMENTO DA LEITURA  NA ESCOLA</vt:lpstr>
      <vt:lpstr>A  proposta estrutura-se em três  itens</vt:lpstr>
      <vt:lpstr>Pedagogia do projeto O prof não é o único transmissor do saber </vt:lpstr>
      <vt:lpstr>II. As intervenções de ajuda à compreensão global do texto</vt:lpstr>
      <vt:lpstr>III. Atividades de exercitação de habilidades específicas.</vt:lpstr>
      <vt:lpstr>A função do professor é</vt:lpstr>
      <vt:lpstr>Délia Lerner  LER E ESCREVER NA ESCOLA – O REAL, O POSSÍVEL E O NECESSÁRIO    Porto Alegre, Artmed 2002.</vt:lpstr>
      <vt:lpstr>Delia Lerner</vt:lpstr>
      <vt:lpstr>Palavras-chaves</vt:lpstr>
      <vt:lpstr>  William ja Kate paljastaa viralliset hääkuvat  Rakkaus, 28/04/2011   </vt:lpstr>
      <vt:lpstr>PowerPoint Presentation</vt:lpstr>
      <vt:lpstr>Como lemos?</vt:lpstr>
      <vt:lpstr>Como ensinamos a ler?</vt:lpstr>
      <vt:lpstr>Desafio de ensinar a ler e a escrever </vt:lpstr>
      <vt:lpstr>Para formar alunos praticantes da cultura letrada:  é necessário</vt:lpstr>
      <vt:lpstr>PowerPoint Presentation</vt:lpstr>
      <vt:lpstr>O real</vt:lpstr>
      <vt:lpstr>Dificuldades envolvidas na escolarização das práticas </vt:lpstr>
      <vt:lpstr>Como ensinamos a ler?</vt:lpstr>
      <vt:lpstr>Para que escrevemos? As funções da escrita</vt:lpstr>
      <vt:lpstr>Como ensinamos a escrever?</vt:lpstr>
      <vt:lpstr>Ensinando a escrever</vt:lpstr>
      <vt:lpstr>Como a escola tem tratado o ensino da escrita?</vt:lpstr>
      <vt:lpstr>Tensão entre duas necessidades institucionais: ensinar e controlar a aprendizagem </vt:lpstr>
      <vt:lpstr>O desafio:  combater a discriminação que a escola opera</vt:lpstr>
      <vt:lpstr>Idéias subjacentes à perspectiva curricular adotada:</vt:lpstr>
      <vt:lpstr>Projeto Curricular</vt:lpstr>
      <vt:lpstr>Conteúdos a ensinar</vt:lpstr>
      <vt:lpstr>Objeto de ensino:  é a língua</vt:lpstr>
      <vt:lpstr>Efeitos dessa ausência</vt:lpstr>
      <vt:lpstr>É possível ler na escola? </vt:lpstr>
      <vt:lpstr>Práticas que descaracterizam a leitura na escola</vt:lpstr>
      <vt:lpstr>A escola como microssociedade de leitores e escritores. (ou – sim é possível ler na escola)</vt:lpstr>
      <vt:lpstr>PowerPoint Presentation</vt:lpstr>
      <vt:lpstr>CONHECIMENTO DIDÁTICO NA FORMAÇÃO DO PROFESSOR </vt:lpstr>
      <vt:lpstr>Capacitação de professores</vt:lpstr>
      <vt:lpstr>  Concepção sobre os processos de desenvolvimento e aprendizagem </vt:lpstr>
      <vt:lpstr>Palavras-chave Cesar Coll</vt:lpstr>
      <vt:lpstr>Três formas básicas de organização social das atividades escolares</vt:lpstr>
      <vt:lpstr>Situação cooperativa</vt:lpstr>
      <vt:lpstr>Situação competitiva</vt:lpstr>
      <vt:lpstr>Situação individualista</vt:lpstr>
      <vt:lpstr>Objetivos principais da investigação</vt:lpstr>
      <vt:lpstr>Investigações</vt:lpstr>
      <vt:lpstr>Conflito sociocognitivo</vt:lpstr>
      <vt:lpstr>Atividade auto-estruturante</vt:lpstr>
      <vt:lpstr>Ambigüidade do papel do professor</vt:lpstr>
      <vt:lpstr>O processo de ensino aprendizagem processo interativo</vt:lpstr>
      <vt:lpstr>Atividade auto­estruturante</vt:lpstr>
      <vt:lpstr>Teoria de Jean Piaget</vt:lpstr>
      <vt:lpstr>Psicologia genética piagetiana </vt:lpstr>
      <vt:lpstr>Teoria vigotskiana</vt:lpstr>
      <vt:lpstr>Princípios psicopedagógicos do currículo escolar.</vt:lpstr>
      <vt:lpstr>Jovens e adultos como sujeitos de conhecimento e aprendizagem      Marta Kohl de Oliveira</vt:lpstr>
      <vt:lpstr>Palavras-chave</vt:lpstr>
      <vt:lpstr>Educação de pessoas jovens e adultas</vt:lpstr>
      <vt:lpstr>Educação de pessoas jovens e adultas</vt:lpstr>
      <vt:lpstr>PowerPoint Presentation</vt:lpstr>
      <vt:lpstr>Três campos sobre como estes jovens e adultos pensam </vt:lpstr>
      <vt:lpstr>Condição de “não-crianças”, </vt:lpstr>
      <vt:lpstr>PowerPoint Presentation</vt:lpstr>
      <vt:lpstr>Características dessa etapa </vt:lpstr>
      <vt:lpstr>Situações de aprendizagem</vt:lpstr>
      <vt:lpstr>Tratar o adulto de forma abstrata</vt:lpstr>
      <vt:lpstr>Aspectos sociológicos</vt:lpstr>
      <vt:lpstr>Aspectos pedagógico e psico pedagógico discute</vt:lpstr>
      <vt:lpstr>Construção do psiquismo </vt:lpstr>
      <vt:lpstr>Filogênese</vt:lpstr>
      <vt:lpstr>Ontogênese</vt:lpstr>
      <vt:lpstr>Sociogênese</vt:lpstr>
      <vt:lpstr>Microgênese</vt:lpstr>
      <vt:lpstr>Adequação da escola </vt:lpstr>
      <vt:lpstr>Três grandes linhas de pensamento</vt:lpstr>
      <vt:lpstr>3a abordagem </vt:lpstr>
      <vt:lpstr>Escola voltada à educação de jovens e adultos</vt:lpstr>
      <vt:lpstr>Aprendizagem e o processo de exclusão</vt:lpstr>
      <vt:lpstr>d) Organização dos conteúdos de aprendizagem </vt:lpstr>
      <vt:lpstr>ZABALA, Antoni Palavras-chave</vt:lpstr>
      <vt:lpstr>  ORGANIZAÇÃO DOS CONTEÚDOS DE APRENDIZAGEM. IN:____Enfoque Globalizador e Pensamento Complexo  Antoni Zabala  </vt:lpstr>
      <vt:lpstr>  Enfoque Globalizador  </vt:lpstr>
      <vt:lpstr>A globalização considera que o ensino deva</vt:lpstr>
      <vt:lpstr>PowerPoint Presentation</vt:lpstr>
      <vt:lpstr>Enfoque globalizador</vt:lpstr>
      <vt:lpstr>Funções sociais do ensino</vt:lpstr>
      <vt:lpstr>PowerPoint Presentation</vt:lpstr>
      <vt:lpstr>Luis Carlos Freitas</vt:lpstr>
      <vt:lpstr>PowerPoint Presentation</vt:lpstr>
      <vt:lpstr>Duas experiências importantes: </vt:lpstr>
      <vt:lpstr>Concepções de educação e de políticas públicas</vt:lpstr>
      <vt:lpstr>  Dimensões contraditórias de concepções de Educação, Ciclos e Avaliação </vt:lpstr>
      <vt:lpstr>PowerPoint Presentation</vt:lpstr>
      <vt:lpstr>O ensino na sociedade de conhecimento: educação na era da insegurança </vt:lpstr>
      <vt:lpstr>Andy Hargreaves  </vt:lpstr>
      <vt:lpstr>A escola da sociedade do conhecimento</vt:lpstr>
      <vt:lpstr>  O ensino para além da sociedade do conhecimento  </vt:lpstr>
      <vt:lpstr>O ensino apesar da sociedade do conhecimento </vt:lpstr>
      <vt:lpstr>Escola deve</vt:lpstr>
      <vt:lpstr>Dicas para parte dissertativa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SINPEEM 2012</dc:title>
  <dc:creator>Juliana Faddul</dc:creator>
  <cp:lastModifiedBy>Juliana Faddul</cp:lastModifiedBy>
  <cp:revision>204</cp:revision>
  <dcterms:created xsi:type="dcterms:W3CDTF">2012-09-09T22:01:31Z</dcterms:created>
  <dcterms:modified xsi:type="dcterms:W3CDTF">2012-09-22T00:10:03Z</dcterms:modified>
</cp:coreProperties>
</file>