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7" r:id="rId2"/>
    <p:sldId id="340" r:id="rId3"/>
    <p:sldId id="341" r:id="rId4"/>
    <p:sldId id="342" r:id="rId5"/>
    <p:sldId id="351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2" r:id="rId24"/>
  </p:sldIdLst>
  <p:sldSz cx="9144000" cy="6858000" type="screen4x3"/>
  <p:notesSz cx="6797675" cy="9874250"/>
  <p:defaultTextStyle>
    <a:defPPr>
      <a:defRPr lang="pt-B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6558B2E-5106-4938-BC94-09426BBF884D}">
          <p14:sldIdLst>
            <p14:sldId id="307"/>
          </p14:sldIdLst>
        </p14:section>
        <p14:section name="Seção sem Título" id="{3C8A9EC9-CA38-47BB-8C56-0F0BFBA2CD51}">
          <p14:sldIdLst>
            <p14:sldId id="340"/>
            <p14:sldId id="341"/>
            <p14:sldId id="342"/>
            <p14:sldId id="351"/>
            <p14:sldId id="344"/>
            <p14:sldId id="345"/>
            <p14:sldId id="346"/>
            <p14:sldId id="347"/>
            <p14:sldId id="348"/>
            <p14:sldId id="349"/>
            <p14:sldId id="350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427" autoAdjust="0"/>
    <p:restoredTop sz="94671" autoAdjust="0"/>
  </p:normalViewPr>
  <p:slideViewPr>
    <p:cSldViewPr>
      <p:cViewPr>
        <p:scale>
          <a:sx n="125" d="100"/>
          <a:sy n="125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A048-0F2B-487A-8B60-9CD13A298A95}" type="datetimeFigureOut">
              <a:rPr lang="pt-BR" smtClean="0"/>
              <a:t>22/08/2018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1840A-C07E-4F08-9313-6DFCC635E92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41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D29C37-CCAE-40D6-9887-2FDE8D25BBD2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335D3A-CEA3-419E-AA5A-23A902C4AC8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C04F34-7255-4C1B-BF4E-1CA474C70956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9E4952-098C-4227-872B-33B6BF369BF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434CF1-CFD4-496D-985D-D6ED5E2C336E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85B987-5382-47DF-A6FC-0BE7FD61F1A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AB916D-696D-4A8E-A14A-3523373D3A11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8AACA4-6491-4331-A634-04D6C49D967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2BAF76-F205-4EB1-BCAE-07E9C4CD8955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B67D0C-621E-4590-A826-734258FA69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C8DFF3-E874-48CC-9179-B48B1B3557FA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2289BE-DC38-4C0C-B566-BC2FC28B2A8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BB6884-138E-4AF3-AAC5-3C03C35D90E0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21CA09-02AE-48FB-AAE9-9E38CADA20D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F4EF746-0AF2-476C-B7CB-5D29DA7F6091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9D7191-76EA-46F8-B46D-15E217B621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C3F6A8-5506-4765-A60E-B22A0E51B080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5915F4-2D97-45E3-B8BF-2F086E3203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EDDABD-A45A-4536-897C-1CB05C93DE17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0872DF-7A53-4C88-AC35-AD49EADC6EA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1E3E5D-70ED-4AE5-B026-C452AC62DD15}" type="datetime1">
              <a:rPr lang="pt-BR" smtClean="0"/>
              <a:t>22/08/2018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42B31-85A9-44D7-AB8B-A37E5D4907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sio.ribeiro\Desktop\Desktop\TailorMade\sinpeem_topo.jpg"/>
          <p:cNvPicPr>
            <a:picLocks noChangeAspect="1" noChangeArrowheads="1"/>
          </p:cNvPicPr>
          <p:nvPr userDrawn="1"/>
        </p:nvPicPr>
        <p:blipFill>
          <a:blip r:embed="rId13"/>
          <a:srcRect r="2733"/>
          <a:stretch>
            <a:fillRect/>
          </a:stretch>
        </p:blipFill>
        <p:spPr bwMode="auto">
          <a:xfrm>
            <a:off x="0" y="1270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cassio.ribeiro\Desktop\Desktop\TailorMade\sinpeem_footer.jpg"/>
          <p:cNvPicPr>
            <a:picLocks noChangeAspect="1" noChangeArrowheads="1"/>
          </p:cNvPicPr>
          <p:nvPr userDrawn="1"/>
        </p:nvPicPr>
        <p:blipFill>
          <a:blip r:embed="rId14"/>
          <a:srcRect l="19800"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6000" y="1350080"/>
            <a:ext cx="8352000" cy="4527192"/>
          </a:xfrm>
        </p:spPr>
        <p:txBody>
          <a:bodyPr anchor="ctr">
            <a:noAutofit/>
          </a:bodyPr>
          <a:lstStyle/>
          <a:p>
            <a:pPr algn="ctr"/>
            <a:r>
              <a:rPr lang="pt-BR" sz="4000" b="1" dirty="0" smtClean="0"/>
              <a:t>EDUCAR PARA A </a:t>
            </a:r>
            <a:r>
              <a:rPr lang="pt-BR" sz="4000" b="1" dirty="0" smtClean="0"/>
              <a:t/>
            </a:r>
            <a:br>
              <a:rPr lang="pt-BR" sz="4000" b="1" dirty="0" smtClean="0"/>
            </a:br>
            <a:r>
              <a:rPr lang="pt-BR" sz="4000" b="1" dirty="0" smtClean="0"/>
              <a:t>DIVERSIDADE </a:t>
            </a:r>
            <a:r>
              <a:rPr lang="pt-BR" sz="4000" b="1" dirty="0" smtClean="0"/>
              <a:t>ÉTNICO-RACIAL</a:t>
            </a:r>
            <a:endParaRPr lang="pt-BR" sz="4000" b="1" dirty="0"/>
          </a:p>
        </p:txBody>
      </p:sp>
    </p:spTree>
    <p:extLst>
      <p:ext uri="{BB962C8B-B14F-4D97-AF65-F5344CB8AC3E}">
        <p14:creationId xmlns:p14="http://schemas.microsoft.com/office/powerpoint/2010/main" val="298967033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ESTEREÓTIPOS</a:t>
            </a:r>
            <a:endParaRPr lang="pt-BR" sz="4000" b="1" dirty="0" smtClean="0">
              <a:latin typeface="+mj-lt"/>
            </a:endParaRP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Reconhecer que somos diferentes para estabelecer a existência de uma diversidade cultural no Brasil não é suficiente para combater os estereótipos e os estigmas que ainda marginalizam milhares de crianças em nossas escolas e milhares de adultos em nossa sociedade. </a:t>
            </a:r>
            <a:endParaRPr lang="pt-B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807124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RECONHECER A DIFERENÇA: </a:t>
            </a:r>
            <a:endParaRPr lang="pt-BR" sz="3200" b="1" dirty="0" smtClean="0">
              <a:latin typeface="+mj-lt"/>
            </a:endParaRPr>
          </a:p>
          <a:p>
            <a:pPr algn="ctr"/>
            <a:r>
              <a:rPr lang="pt-BR" sz="3200" b="1" dirty="0" smtClean="0">
                <a:latin typeface="+mj-lt"/>
              </a:rPr>
              <a:t>QUESTIONAR </a:t>
            </a:r>
            <a:r>
              <a:rPr lang="pt-BR" sz="3200" b="1" dirty="0" smtClean="0">
                <a:latin typeface="+mj-lt"/>
              </a:rPr>
              <a:t>OS CONCEITOS HOMOGÊNEOS, ESTÁVEIS E PERMANENTES QUE EXCLUEM </a:t>
            </a:r>
            <a:endParaRPr lang="pt-BR" sz="3200" b="1" dirty="0" smtClean="0">
              <a:latin typeface="+mj-lt"/>
            </a:endParaRPr>
          </a:p>
          <a:p>
            <a:pPr algn="ctr"/>
            <a:r>
              <a:rPr lang="pt-BR" sz="3200" b="1" dirty="0" smtClean="0">
                <a:latin typeface="+mj-lt"/>
              </a:rPr>
              <a:t>O </a:t>
            </a:r>
            <a:r>
              <a:rPr lang="pt-BR" sz="3200" b="1" dirty="0" smtClean="0">
                <a:latin typeface="+mj-lt"/>
              </a:rPr>
              <a:t>OU A </a:t>
            </a:r>
            <a:r>
              <a:rPr lang="pt-BR" sz="3200" b="1" dirty="0" smtClean="0">
                <a:latin typeface="+mj-lt"/>
              </a:rPr>
              <a:t>DIFERENTE</a:t>
            </a:r>
            <a:endParaRPr lang="pt-BR" sz="3200" b="1" dirty="0" smtClean="0">
              <a:latin typeface="+mj-lt"/>
            </a:endParaRP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As certezas que foram socialmente construídas devem se fragilizar e é preciso desconstruir, reinventar identidades e subjetividades, saberes, valores, convicções, horizonte de sentidos. </a:t>
            </a:r>
          </a:p>
        </p:txBody>
      </p:sp>
    </p:spTree>
    <p:extLst>
      <p:ext uri="{BB962C8B-B14F-4D97-AF65-F5344CB8AC3E}">
        <p14:creationId xmlns:p14="http://schemas.microsoft.com/office/powerpoint/2010/main" val="379557337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A AÇÃO PEDAGÓGICA PAUTADA </a:t>
            </a:r>
            <a:endParaRPr lang="pt-BR" sz="3200" b="1" dirty="0" smtClean="0">
              <a:latin typeface="+mj-lt"/>
            </a:endParaRPr>
          </a:p>
          <a:p>
            <a:pPr algn="ctr"/>
            <a:r>
              <a:rPr lang="pt-BR" sz="3200" b="1" dirty="0" smtClean="0">
                <a:latin typeface="+mj-lt"/>
              </a:rPr>
              <a:t>NA </a:t>
            </a:r>
            <a:r>
              <a:rPr lang="pt-BR" sz="3200" b="1" dirty="0" smtClean="0">
                <a:latin typeface="+mj-lt"/>
              </a:rPr>
              <a:t>DIVERSIDADE CULTURAL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Princípio: uma política curricular da identidade e da diferença.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Colocar em seu centro uma teoria que permita não só reconhecer e celebrar a diferença, mas questioná-la, a fim de perceber como ela discursivamente está constituída. </a:t>
            </a:r>
          </a:p>
        </p:txBody>
      </p:sp>
    </p:spTree>
    <p:extLst>
      <p:ext uri="{BB962C8B-B14F-4D97-AF65-F5344CB8AC3E}">
        <p14:creationId xmlns:p14="http://schemas.microsoft.com/office/powerpoint/2010/main" val="95232569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CONSTITUIÇÃO DE UMA</a:t>
            </a:r>
          </a:p>
          <a:p>
            <a:pPr algn="ctr"/>
            <a:r>
              <a:rPr lang="pt-BR" sz="3200" b="1" dirty="0" smtClean="0">
                <a:latin typeface="+mj-lt"/>
              </a:rPr>
              <a:t> DIVERSIDADE CULTURAL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Reconhecer que conceitos de gênero, raça e etnia são construídos e usados para marginalizar o “outro”; 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Contribuir para a constituição de uma diversidade cultural que não seja apenas </a:t>
            </a:r>
            <a:r>
              <a:rPr lang="pt-BR" sz="2400" u="sng" dirty="0" smtClean="0">
                <a:latin typeface="+mn-lt"/>
              </a:rPr>
              <a:t>tolerante</a:t>
            </a:r>
            <a:r>
              <a:rPr lang="pt-BR" sz="2400" dirty="0" smtClean="0">
                <a:latin typeface="+mn-lt"/>
              </a:rPr>
              <a:t>, mas que perceba que “eu” e o “outro” temos os </a:t>
            </a:r>
            <a:r>
              <a:rPr lang="pt-BR" sz="2400" u="sng" dirty="0" smtClean="0">
                <a:latin typeface="+mn-lt"/>
              </a:rPr>
              <a:t>mesmos direitos</a:t>
            </a:r>
            <a:r>
              <a:rPr lang="pt-BR" sz="2400" dirty="0" smtClean="0">
                <a:latin typeface="+mn-lt"/>
              </a:rPr>
              <a:t> e devemos ter a mesma representatividade, tanto nos conteúdos escolares quanto nas instituições sociais. </a:t>
            </a:r>
          </a:p>
        </p:txBody>
      </p:sp>
    </p:spTree>
    <p:extLst>
      <p:ext uri="{BB962C8B-B14F-4D97-AF65-F5344CB8AC3E}">
        <p14:creationId xmlns:p14="http://schemas.microsoft.com/office/powerpoint/2010/main" val="198621414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CONCEITOS TRABALHADOS NA SALA DE AULA EM UMA PERSPECTIVA DA VALORIZAÇÃO DA(s) IDENTIDADES(s)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Posicionamento político, a fim de desconstruir os estereótipos e os estigmas que foram atribuídos historicamente a alguns grupo sociais; </a:t>
            </a:r>
          </a:p>
          <a:p>
            <a:pPr indent="457200" algn="just"/>
            <a:r>
              <a:rPr lang="pt-BR" sz="2400" dirty="0" smtClean="0">
                <a:latin typeface="+mn-lt"/>
              </a:rPr>
              <a:t>Os conceitos devem ser questionados afim de perceber como eles são construídos dentro de uma prática discursiva que se envolve nas relações assimétricas de poder (STUART HALL, 2000).</a:t>
            </a:r>
          </a:p>
        </p:txBody>
      </p:sp>
    </p:spTree>
    <p:extLst>
      <p:ext uri="{BB962C8B-B14F-4D97-AF65-F5344CB8AC3E}">
        <p14:creationId xmlns:p14="http://schemas.microsoft.com/office/powerpoint/2010/main" val="318074659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A QUESTÃO DE GÊNERO: O CONCEITO DE GÊNERO GANHOU CONTORNOS POLÍTICOS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A expressão </a:t>
            </a:r>
            <a:r>
              <a:rPr lang="pt-BR" sz="2400" b="1" dirty="0" smtClean="0">
                <a:latin typeface="+mn-lt"/>
              </a:rPr>
              <a:t>gênero</a:t>
            </a:r>
            <a:r>
              <a:rPr lang="pt-BR" sz="2400" dirty="0" smtClean="0">
                <a:latin typeface="+mn-lt"/>
              </a:rPr>
              <a:t>: marca as diferenças entre homens e mulheres que não são apenas de ordem física e biológica. 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A diferença sexual anatômica não pode mais ser pensada isolada das construções socioculturais em que estão imersas. Diferença biológica: ponto de partida para a construção social do que é ser homem ou ser mulher.  O sexo é atribuído ao </a:t>
            </a:r>
            <a:r>
              <a:rPr lang="pt-BR" sz="2400" dirty="0" smtClean="0">
                <a:latin typeface="+mn-lt"/>
              </a:rPr>
              <a:t>biológico </a:t>
            </a:r>
            <a:r>
              <a:rPr lang="pt-BR" sz="2400" dirty="0" smtClean="0">
                <a:latin typeface="+mn-lt"/>
              </a:rPr>
              <a:t>enquanto gênero é uma construção social e histórica (LOURO, 1997 e BRAGA, 2007)</a:t>
            </a:r>
          </a:p>
        </p:txBody>
      </p:sp>
    </p:spTree>
    <p:extLst>
      <p:ext uri="{BB962C8B-B14F-4D97-AF65-F5344CB8AC3E}">
        <p14:creationId xmlns:p14="http://schemas.microsoft.com/office/powerpoint/2010/main" val="365573998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CONCEITO DE GÊNERO MENINO E MENINA: PRODUZIDOS NO INTERIOR DAS RELAÇÕES</a:t>
            </a:r>
          </a:p>
          <a:p>
            <a:pPr algn="just"/>
            <a:endParaRPr lang="pt-BR" sz="2800" b="1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diferença </a:t>
            </a:r>
            <a:r>
              <a:rPr lang="pt-BR" sz="2400" dirty="0" smtClean="0">
                <a:latin typeface="+mn-lt"/>
              </a:rPr>
              <a:t>não significa desigualdade;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educação </a:t>
            </a:r>
            <a:r>
              <a:rPr lang="pt-BR" sz="2400" dirty="0" smtClean="0">
                <a:latin typeface="+mn-lt"/>
              </a:rPr>
              <a:t>de meninos e meninas: “meninos devem ter mais vantagens (direitos) que as meninas”;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reaprender </a:t>
            </a:r>
            <a:r>
              <a:rPr lang="pt-BR" sz="2400" dirty="0" smtClean="0">
                <a:latin typeface="+mn-lt"/>
              </a:rPr>
              <a:t>a forma igualitária para homens e mulheres;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discriminação </a:t>
            </a:r>
            <a:r>
              <a:rPr lang="pt-BR" sz="2400" dirty="0" smtClean="0">
                <a:latin typeface="+mn-lt"/>
              </a:rPr>
              <a:t>das mulheres e cobrança aos homens. </a:t>
            </a:r>
          </a:p>
        </p:txBody>
      </p:sp>
    </p:spTree>
    <p:extLst>
      <p:ext uri="{BB962C8B-B14F-4D97-AF65-F5344CB8AC3E}">
        <p14:creationId xmlns:p14="http://schemas.microsoft.com/office/powerpoint/2010/main" val="165606066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17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DISCRIMINAÇÃO NO MERCADO DE TRABALHO</a:t>
            </a:r>
          </a:p>
          <a:p>
            <a:pPr algn="just"/>
            <a:endParaRPr lang="pt-BR" sz="2800" b="1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homens ganhando mais do que as mulheres em quase todas as formas de ocupação;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dupla jornada de trabalho;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não é por ser homem ou mulher que um terá mais privilégios e oportunidades que o outro;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mulher: papel </a:t>
            </a:r>
            <a:r>
              <a:rPr lang="pt-BR" sz="2400" dirty="0" smtClean="0">
                <a:latin typeface="+mn-lt"/>
              </a:rPr>
              <a:t>de cuidadora. </a:t>
            </a:r>
          </a:p>
        </p:txBody>
      </p:sp>
    </p:spTree>
    <p:extLst>
      <p:ext uri="{BB962C8B-B14F-4D97-AF65-F5344CB8AC3E}">
        <p14:creationId xmlns:p14="http://schemas.microsoft.com/office/powerpoint/2010/main" val="1487153974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18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RELAÇÕES DE GÊNERO</a:t>
            </a:r>
            <a:endParaRPr lang="pt-BR" sz="4000" b="1" dirty="0" smtClean="0">
              <a:latin typeface="+mj-lt"/>
            </a:endParaRPr>
          </a:p>
          <a:p>
            <a:pPr algn="just"/>
            <a:endParaRPr lang="pt-BR" sz="2800" b="1" dirty="0"/>
          </a:p>
          <a:p>
            <a:pPr indent="457200" algn="just"/>
            <a:endParaRPr lang="pt-BR" sz="2400" dirty="0" smtClean="0">
              <a:latin typeface="+mn-lt"/>
            </a:endParaRP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Construção </a:t>
            </a:r>
            <a:r>
              <a:rPr lang="pt-BR" sz="2400" dirty="0" smtClean="0">
                <a:latin typeface="+mn-lt"/>
              </a:rPr>
              <a:t>cultural do que significa ser homem (masculino) ou mulher (feminino) dentro da sociedade. </a:t>
            </a:r>
            <a:endParaRPr lang="pt-B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04960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CONSTRUÇÃO CULTURAL</a:t>
            </a:r>
          </a:p>
          <a:p>
            <a:pPr algn="just"/>
            <a:endParaRPr lang="pt-BR" sz="2800" b="1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CULTURA: define como deve ser o comportamento de homens e  mulheres.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HOMEM: forte, competitivo, menos emotivo.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>
              <a:latin typeface="+mn-lt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</a:rPr>
              <a:t>MULHER: dócil, meiga, emotiva, frágil.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</a:endParaRPr>
          </a:p>
          <a:p>
            <a:pPr lvl="1" algn="ctr"/>
            <a:r>
              <a:rPr lang="pt-BR" sz="2400" b="1" dirty="0" smtClean="0">
                <a:latin typeface="+mn-lt"/>
              </a:rPr>
              <a:t>DESCONSTRUÇÃO DOS ESTEREÓTIPOS</a:t>
            </a:r>
            <a:endParaRPr lang="pt-B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799137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DIVERSIDADE CULTURAL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Aspectos que representam particularmente as </a:t>
            </a:r>
            <a:r>
              <a:rPr lang="pt-BR" sz="2400" b="1" dirty="0" smtClean="0">
                <a:latin typeface="+mn-lt"/>
              </a:rPr>
              <a:t>diferentes culturas</a:t>
            </a:r>
            <a:r>
              <a:rPr lang="pt-BR" sz="2400" dirty="0" smtClean="0">
                <a:latin typeface="+mn-lt"/>
              </a:rPr>
              <a:t>, a </a:t>
            </a:r>
            <a:r>
              <a:rPr lang="pt-BR" sz="2400" b="1" dirty="0" smtClean="0">
                <a:latin typeface="+mn-lt"/>
              </a:rPr>
              <a:t>linguagem</a:t>
            </a:r>
            <a:r>
              <a:rPr lang="pt-BR" sz="2400" dirty="0" smtClean="0">
                <a:latin typeface="+mn-lt"/>
              </a:rPr>
              <a:t>, as </a:t>
            </a:r>
            <a:r>
              <a:rPr lang="pt-BR" sz="2400" b="1" dirty="0" smtClean="0">
                <a:latin typeface="+mn-lt"/>
              </a:rPr>
              <a:t>tradições</a:t>
            </a:r>
            <a:r>
              <a:rPr lang="pt-BR" sz="2400" dirty="0" smtClean="0">
                <a:latin typeface="+mn-lt"/>
              </a:rPr>
              <a:t>, a </a:t>
            </a:r>
            <a:r>
              <a:rPr lang="pt-BR" sz="2400" b="1" dirty="0" smtClean="0">
                <a:latin typeface="+mn-lt"/>
              </a:rPr>
              <a:t>culinária</a:t>
            </a:r>
            <a:r>
              <a:rPr lang="pt-BR" sz="2400" dirty="0" smtClean="0">
                <a:latin typeface="+mn-lt"/>
              </a:rPr>
              <a:t>, a </a:t>
            </a:r>
            <a:r>
              <a:rPr lang="pt-BR" sz="2400" b="1" dirty="0" smtClean="0">
                <a:latin typeface="+mn-lt"/>
              </a:rPr>
              <a:t>religião</a:t>
            </a:r>
            <a:r>
              <a:rPr lang="pt-BR" sz="2400" dirty="0" smtClean="0">
                <a:latin typeface="+mn-lt"/>
              </a:rPr>
              <a:t>, os </a:t>
            </a:r>
            <a:r>
              <a:rPr lang="pt-BR" sz="2400" b="1" dirty="0" smtClean="0">
                <a:latin typeface="+mn-lt"/>
              </a:rPr>
              <a:t>costumes</a:t>
            </a:r>
            <a:r>
              <a:rPr lang="pt-BR" sz="2400" dirty="0" smtClean="0">
                <a:latin typeface="+mn-lt"/>
              </a:rPr>
              <a:t>, o </a:t>
            </a:r>
            <a:r>
              <a:rPr lang="pt-BR" sz="2400" b="1" dirty="0" smtClean="0">
                <a:latin typeface="+mn-lt"/>
              </a:rPr>
              <a:t>modelo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b="1" dirty="0" smtClean="0">
                <a:latin typeface="+mn-lt"/>
              </a:rPr>
              <a:t>de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b="1" dirty="0" smtClean="0">
                <a:latin typeface="+mn-lt"/>
              </a:rPr>
              <a:t>organização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b="1" dirty="0" smtClean="0">
                <a:latin typeface="+mn-lt"/>
              </a:rPr>
              <a:t>familiar</a:t>
            </a:r>
            <a:r>
              <a:rPr lang="pt-BR" sz="2400" dirty="0" smtClean="0">
                <a:latin typeface="+mn-lt"/>
              </a:rPr>
              <a:t>, a </a:t>
            </a:r>
            <a:r>
              <a:rPr lang="pt-BR" sz="2400" b="1" dirty="0" smtClean="0">
                <a:latin typeface="+mn-lt"/>
              </a:rPr>
              <a:t>política</a:t>
            </a:r>
            <a:r>
              <a:rPr lang="pt-BR" sz="2400" dirty="0" smtClean="0">
                <a:latin typeface="+mn-lt"/>
              </a:rPr>
              <a:t>, entre outras características próprias de um grupo de seres humanos que habitam um determinado território. </a:t>
            </a:r>
          </a:p>
          <a:p>
            <a:pPr indent="457200" algn="just"/>
            <a:endParaRPr lang="pt-BR" sz="2400" dirty="0" smtClean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O que significa </a:t>
            </a:r>
            <a:r>
              <a:rPr lang="pt-BR" sz="2400" b="1" dirty="0" smtClean="0">
                <a:latin typeface="+mn-lt"/>
              </a:rPr>
              <a:t>diversidade cultural </a:t>
            </a:r>
            <a:r>
              <a:rPr lang="pt-BR" sz="2400" dirty="0" smtClean="0">
                <a:latin typeface="+mn-lt"/>
              </a:rPr>
              <a:t>em um país onde os diversos grupos sociais são marginalizados em suas representações? </a:t>
            </a:r>
          </a:p>
        </p:txBody>
      </p:sp>
    </p:spTree>
    <p:extLst>
      <p:ext uri="{BB962C8B-B14F-4D97-AF65-F5344CB8AC3E}">
        <p14:creationId xmlns:p14="http://schemas.microsoft.com/office/powerpoint/2010/main" val="3962230196"/>
      </p:ext>
    </p:extLst>
  </p:cSld>
  <p:clrMapOvr>
    <a:masterClrMapping/>
  </p:clrMapOvr>
  <p:transition>
    <p:blinds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EDUCAÇÃO ESCOLAR: TRABALHAR NA PERSPECTIVA DA DIVERSIDADE CULTURAL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Significa uma ação pedagógica que vai além do reconhecimento de que os alunos sentados nas cadeiras de uma sala de aula são diferentes, por terem suas características individuais e pertencentes a um grupo social.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Necessidade em efetivar uma pedagogia da valorização das diferenças. </a:t>
            </a:r>
          </a:p>
        </p:txBody>
      </p:sp>
    </p:spTree>
    <p:extLst>
      <p:ext uri="{BB962C8B-B14F-4D97-AF65-F5344CB8AC3E}">
        <p14:creationId xmlns:p14="http://schemas.microsoft.com/office/powerpoint/2010/main" val="130928275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ESTRATÉGIAS PEDAGÓGICAS </a:t>
            </a:r>
          </a:p>
          <a:p>
            <a:pPr algn="ctr"/>
            <a:r>
              <a:rPr lang="pt-BR" sz="3200" b="1" dirty="0" smtClean="0">
                <a:latin typeface="+mj-lt"/>
              </a:rPr>
              <a:t>PARA LIDAR COM DIFERENÇAS</a:t>
            </a:r>
          </a:p>
          <a:p>
            <a:pPr algn="just"/>
            <a:endParaRPr lang="pt-BR" sz="2800" b="1" dirty="0"/>
          </a:p>
          <a:p>
            <a:pPr marL="457200" indent="-457200" algn="just">
              <a:buAutoNum type="alphaLcParenR"/>
            </a:pPr>
            <a:r>
              <a:rPr lang="pt-BR" sz="2400" b="1" dirty="0">
                <a:latin typeface="+mn-lt"/>
              </a:rPr>
              <a:t>m</a:t>
            </a:r>
            <a:r>
              <a:rPr lang="pt-BR" sz="2400" b="1" dirty="0" smtClean="0">
                <a:latin typeface="+mn-lt"/>
              </a:rPr>
              <a:t>odos </a:t>
            </a:r>
            <a:r>
              <a:rPr lang="pt-BR" sz="2400" b="1" dirty="0" smtClean="0">
                <a:latin typeface="+mn-lt"/>
              </a:rPr>
              <a:t>de se situar diante das questões relativas às diferenças</a:t>
            </a:r>
            <a:r>
              <a:rPr lang="pt-BR" sz="2400" dirty="0" smtClean="0">
                <a:latin typeface="+mn-lt"/>
              </a:rPr>
              <a:t>: reconhecer que somos diferentes, não partir da igualdade, ter um olhar atencioso às crianças que mostram maiores necessidades; estar sensível ao que acontece, ao que emerge, pesquisar o caminho de aprendizagem de cada criança e usar a intuição; </a:t>
            </a:r>
          </a:p>
        </p:txBody>
      </p:sp>
    </p:spTree>
    <p:extLst>
      <p:ext uri="{BB962C8B-B14F-4D97-AF65-F5344CB8AC3E}">
        <p14:creationId xmlns:p14="http://schemas.microsoft.com/office/powerpoint/2010/main" val="141943675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ESTRATÉGIAS PEDAGÓGICAS </a:t>
            </a:r>
          </a:p>
          <a:p>
            <a:pPr algn="ctr"/>
            <a:r>
              <a:rPr lang="pt-BR" sz="3200" b="1" dirty="0" smtClean="0">
                <a:latin typeface="+mj-lt"/>
              </a:rPr>
              <a:t>PARA LIDAR COM DIFERENÇAS</a:t>
            </a:r>
          </a:p>
          <a:p>
            <a:pPr algn="just"/>
            <a:endParaRPr lang="pt-BR" sz="2800" b="1" dirty="0">
              <a:latin typeface="+mn-lt"/>
            </a:endParaRPr>
          </a:p>
          <a:p>
            <a:pPr marL="457200" indent="-457200" algn="just">
              <a:buFont typeface="+mj-lt"/>
              <a:buAutoNum type="alphaLcParenR" startAt="2"/>
            </a:pPr>
            <a:r>
              <a:rPr lang="pt-BR" sz="2400" b="1" dirty="0" smtClean="0">
                <a:latin typeface="+mn-lt"/>
              </a:rPr>
              <a:t>trabalhar </a:t>
            </a:r>
            <a:r>
              <a:rPr lang="pt-BR" sz="2400" b="1" dirty="0">
                <a:latin typeface="+mn-lt"/>
              </a:rPr>
              <a:t>as relações interpessoais e dinâmica do grupo</a:t>
            </a:r>
            <a:r>
              <a:rPr lang="pt-BR" sz="2400" dirty="0">
                <a:latin typeface="+mn-lt"/>
              </a:rPr>
              <a:t>, tais como: discutir os conflitos do grupo e valorizar o diálogo; </a:t>
            </a:r>
          </a:p>
          <a:p>
            <a:pPr marL="457200" indent="-457200" algn="just">
              <a:buFont typeface="+mj-lt"/>
              <a:buAutoNum type="alphaLcParenR" startAt="2"/>
            </a:pPr>
            <a:endParaRPr lang="pt-BR" sz="2400" dirty="0" smtClean="0">
              <a:latin typeface="+mn-lt"/>
            </a:endParaRPr>
          </a:p>
          <a:p>
            <a:pPr marL="457200" indent="-457200" algn="just">
              <a:buFont typeface="+mj-lt"/>
              <a:buAutoNum type="alphaLcParenR" startAt="2"/>
            </a:pPr>
            <a:r>
              <a:rPr lang="pt-BR" sz="2400" b="1" dirty="0" smtClean="0">
                <a:latin typeface="+mn-lt"/>
              </a:rPr>
              <a:t>estratégias </a:t>
            </a:r>
            <a:r>
              <a:rPr lang="pt-BR" sz="2400" b="1" dirty="0" smtClean="0">
                <a:latin typeface="+mn-lt"/>
              </a:rPr>
              <a:t>pedagógicas </a:t>
            </a:r>
            <a:r>
              <a:rPr lang="pt-BR" sz="2400" dirty="0" smtClean="0">
                <a:latin typeface="+mn-lt"/>
              </a:rPr>
              <a:t>enfatizadas: trabalhar com diferentes linguagens, apostar no estudo/trabalho em grupos, dar visibilidade às produções </a:t>
            </a:r>
            <a:r>
              <a:rPr lang="pt-BR" sz="2400" dirty="0" smtClean="0">
                <a:latin typeface="+mn-lt"/>
              </a:rPr>
              <a:t>dos alunos.  </a:t>
            </a:r>
            <a:endParaRPr lang="pt-BR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673221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EFETIVAR UMA AÇÃO PEDAGÓGICA DA VALORIZAÇÃO DAS DIFERENÇAS</a:t>
            </a:r>
          </a:p>
          <a:p>
            <a:pPr algn="just"/>
            <a:endParaRPr lang="pt-BR" sz="2800" b="1" dirty="0" smtClean="0">
              <a:latin typeface="+mn-lt"/>
            </a:endParaRPr>
          </a:p>
          <a:p>
            <a:pPr algn="just"/>
            <a:endParaRPr lang="pt-BR" sz="2800" b="1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Ação pedagógica realmente pautada na diversidade cultural deve ter como princípio uma política curricular da identidade e da diferença. </a:t>
            </a:r>
          </a:p>
        </p:txBody>
      </p:sp>
    </p:spTree>
    <p:extLst>
      <p:ext uri="{BB962C8B-B14F-4D97-AF65-F5344CB8AC3E}">
        <p14:creationId xmlns:p14="http://schemas.microsoft.com/office/powerpoint/2010/main" val="347832651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n-lt"/>
              </a:rPr>
              <a:t>APESAR DA DIVERSIDADE CULTURAL REGISTRADA NOS DOCUMENTOS OFICIAIS</a:t>
            </a:r>
          </a:p>
          <a:p>
            <a:pPr algn="just"/>
            <a:endParaRPr lang="pt-BR" sz="3200" b="1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Porque, se os bancos escolares são frequentados por alunos de diferentes origens étnico-raciais e gênero, os conteúdos programáticos dos livros didáticos e dos currículos escolares apresentam ainda como padrão o homem, branco e heterossexual? </a:t>
            </a:r>
          </a:p>
        </p:txBody>
      </p:sp>
    </p:spTree>
    <p:extLst>
      <p:ext uri="{BB962C8B-B14F-4D97-AF65-F5344CB8AC3E}">
        <p14:creationId xmlns:p14="http://schemas.microsoft.com/office/powerpoint/2010/main" val="2796371352"/>
      </p:ext>
    </p:extLst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DIVERSIDADE CULTURAL </a:t>
            </a:r>
          </a:p>
          <a:p>
            <a:pPr algn="ctr"/>
            <a:r>
              <a:rPr lang="pt-BR" sz="3200" b="1" dirty="0" smtClean="0">
                <a:latin typeface="+mj-lt"/>
              </a:rPr>
              <a:t>NÃO É UM PONTO DE ORIGEM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É um processo conduzido pelas relações de poderes que constituem a sociedade que estabelece o “outro” diferente do “eu” e o “eu” diferente do “outro”, como uma forma de exclusão e marginalização. (SILVA, 2000). 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Antes de tolerar, respeitar e admitir a diferença: explicar como essa diferença é produzida e quais são os jogos de poder estabelecidos por ela. </a:t>
            </a:r>
          </a:p>
        </p:txBody>
      </p:sp>
    </p:spTree>
    <p:extLst>
      <p:ext uri="{BB962C8B-B14F-4D97-AF65-F5344CB8AC3E}">
        <p14:creationId xmlns:p14="http://schemas.microsoft.com/office/powerpoint/2010/main" val="3580236181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DIVERSIDADE CULTURAL </a:t>
            </a:r>
          </a:p>
          <a:p>
            <a:pPr algn="ctr"/>
            <a:r>
              <a:rPr lang="pt-BR" sz="3200" b="1" dirty="0" smtClean="0">
                <a:latin typeface="+mj-lt"/>
              </a:rPr>
              <a:t>NÃO É UM PONTO DE ORIGEM</a:t>
            </a:r>
          </a:p>
          <a:p>
            <a:pPr indent="457200"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Os </a:t>
            </a:r>
            <a:r>
              <a:rPr lang="pt-BR" sz="2400" dirty="0">
                <a:latin typeface="+mn-lt"/>
              </a:rPr>
              <a:t>processos de negação desses “outros” ocorrem no plano das representações e do imaginário social quando estabelecemos os conceitos do que é ser </a:t>
            </a:r>
            <a:r>
              <a:rPr lang="pt-BR" sz="2400" b="1" dirty="0">
                <a:latin typeface="+mn-lt"/>
              </a:rPr>
              <a:t>belo</a:t>
            </a:r>
            <a:r>
              <a:rPr lang="pt-BR" sz="2400" dirty="0">
                <a:latin typeface="+mn-lt"/>
              </a:rPr>
              <a:t>, ser </a:t>
            </a:r>
            <a:r>
              <a:rPr lang="pt-BR" sz="2400" b="1" dirty="0">
                <a:latin typeface="+mn-lt"/>
              </a:rPr>
              <a:t>mulher</a:t>
            </a:r>
            <a:r>
              <a:rPr lang="pt-BR" sz="2400" dirty="0">
                <a:latin typeface="+mn-lt"/>
              </a:rPr>
              <a:t> ou até mesmo do que é ser </a:t>
            </a:r>
            <a:r>
              <a:rPr lang="pt-BR" sz="2400" b="1" dirty="0">
                <a:latin typeface="+mn-lt"/>
              </a:rPr>
              <a:t>brasileiro</a:t>
            </a:r>
            <a:r>
              <a:rPr lang="pt-BR" sz="2400" dirty="0">
                <a:latin typeface="+mn-lt"/>
              </a:rPr>
              <a:t>. </a:t>
            </a:r>
          </a:p>
          <a:p>
            <a:pPr algn="just"/>
            <a:endParaRPr lang="pt-BR" sz="24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505887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CONTRADIÇÕES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Há o discurso de que nós somos um povo único, fruto de um intenso processo de miscigenação e mestiçagem, que gerou uma nação singular com indivíduos culturalmente diversificados. 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Por outro lado, vivenciamos em nossas relações cotidianas inúmeras práticas preconceituosas, discriminatórias e racistas em relação a alguns segmentos da população, como as mulheres, os indígenas e os </a:t>
            </a:r>
            <a:r>
              <a:rPr lang="pt-BR" sz="2400" dirty="0" smtClean="0">
                <a:latin typeface="+mn-lt"/>
              </a:rPr>
              <a:t>afrodescendentes </a:t>
            </a:r>
            <a:r>
              <a:rPr lang="pt-BR" sz="2400" dirty="0" smtClean="0">
                <a:latin typeface="+mn-lt"/>
              </a:rPr>
              <a:t>(ABRAMOWICZ, 2006).</a:t>
            </a:r>
          </a:p>
        </p:txBody>
      </p:sp>
    </p:spTree>
    <p:extLst>
      <p:ext uri="{BB962C8B-B14F-4D97-AF65-F5344CB8AC3E}">
        <p14:creationId xmlns:p14="http://schemas.microsoft.com/office/powerpoint/2010/main" val="4121083789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6000" y="1188000"/>
            <a:ext cx="8352928" cy="50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COMO TRABALHAR OS CONCEITOS DE GÊNERO, RAÇA E ETNIA NA SALA DE AULA PARA VALORIZAR AS MÚLTIPLAS IDENTIDADES CONSTITUINTES NO AMBIENTE ESCOLAR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Nos currículos escolares e falas dos professores, ainda há uma invisibilidade ou a visibilidade subalterna de diversos grupos sociais, como os negros, os indígenas e as mulheres. O preconceito instituído e manifestado na prática pedagógica pode levar tais grupos a uma </a:t>
            </a:r>
            <a:r>
              <a:rPr lang="pt-BR" sz="2400" dirty="0" smtClean="0">
                <a:latin typeface="+mn-lt"/>
              </a:rPr>
              <a:t>autorrejeição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dirty="0" smtClean="0">
                <a:latin typeface="+mn-lt"/>
              </a:rPr>
              <a:t>e rejeição ao seu grupo social, comprometendo os processos constitutivos de sua identidade.</a:t>
            </a:r>
          </a:p>
        </p:txBody>
      </p:sp>
    </p:spTree>
    <p:extLst>
      <p:ext uri="{BB962C8B-B14F-4D97-AF65-F5344CB8AC3E}">
        <p14:creationId xmlns:p14="http://schemas.microsoft.com/office/powerpoint/2010/main" val="2057800373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213008"/>
            <a:ext cx="8352928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DIVERSIDADE CULTURAL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“DIVERSIDADE pode significar variedade, diferença e multiplicidade. </a:t>
            </a:r>
          </a:p>
          <a:p>
            <a:pPr indent="457200" algn="just"/>
            <a:endParaRPr lang="pt-BR" sz="2400" dirty="0">
              <a:latin typeface="+mn-lt"/>
            </a:endParaRPr>
          </a:p>
          <a:p>
            <a:pPr indent="457200" algn="just"/>
            <a:r>
              <a:rPr lang="pt-BR" sz="2400" dirty="0" smtClean="0">
                <a:latin typeface="+mn-lt"/>
              </a:rPr>
              <a:t>“A diferença é qualidade do que é diferente; o que distingue uma coisa de outra, a falta de igualdade ou de </a:t>
            </a:r>
            <a:r>
              <a:rPr lang="pt-BR" sz="2400" dirty="0" smtClean="0">
                <a:latin typeface="+mn-lt"/>
              </a:rPr>
              <a:t>semelhança.” </a:t>
            </a:r>
            <a:r>
              <a:rPr lang="pt-BR" sz="2400" dirty="0" smtClean="0">
                <a:latin typeface="+mn-lt"/>
              </a:rPr>
              <a:t>(ABRAMOWICZ, 2006)</a:t>
            </a:r>
          </a:p>
        </p:txBody>
      </p:sp>
    </p:spTree>
    <p:extLst>
      <p:ext uri="{BB962C8B-B14F-4D97-AF65-F5344CB8AC3E}">
        <p14:creationId xmlns:p14="http://schemas.microsoft.com/office/powerpoint/2010/main" val="318869618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395536" y="1431935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 smtClean="0">
                <a:latin typeface="+mj-lt"/>
              </a:rPr>
              <a:t>ONDE HÁ DIVERSIDADE EXISTE DIFERENÇA</a:t>
            </a:r>
          </a:p>
          <a:p>
            <a:pPr algn="just"/>
            <a:endParaRPr lang="pt-BR" sz="2800" b="1" dirty="0"/>
          </a:p>
          <a:p>
            <a:pPr indent="457200" algn="just"/>
            <a:r>
              <a:rPr lang="pt-BR" sz="2400" dirty="0" smtClean="0">
                <a:latin typeface="+mn-lt"/>
              </a:rPr>
              <a:t>A diferença não é uma marca do sujeito, mas uma marca que o distingue socialmente e se estabeleceu como uma forma de exclusão, ser diferente na educação ainda significa ser excluído e/ou ser </a:t>
            </a:r>
            <a:r>
              <a:rPr lang="pt-BR" sz="2400" dirty="0" smtClean="0">
                <a:latin typeface="+mn-lt"/>
              </a:rPr>
              <a:t>sub-representado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dirty="0" smtClean="0">
                <a:latin typeface="+mn-lt"/>
              </a:rPr>
              <a:t>nas instâncias sociais. </a:t>
            </a:r>
            <a:r>
              <a:rPr lang="pt-BR" sz="2400" dirty="0">
                <a:latin typeface="+mn-lt"/>
              </a:rPr>
              <a:t>(</a:t>
            </a:r>
            <a:r>
              <a:rPr lang="pt-BR" sz="2400" dirty="0" smtClean="0">
                <a:latin typeface="+mn-lt"/>
              </a:rPr>
              <a:t>Marisa </a:t>
            </a:r>
            <a:r>
              <a:rPr lang="pt-BR" sz="2400" dirty="0" err="1" smtClean="0">
                <a:latin typeface="+mn-lt"/>
              </a:rPr>
              <a:t>Vorraber</a:t>
            </a:r>
            <a:r>
              <a:rPr lang="pt-BR" sz="2400" dirty="0" smtClean="0">
                <a:latin typeface="+mn-lt"/>
              </a:rPr>
              <a:t> </a:t>
            </a:r>
            <a:r>
              <a:rPr lang="pt-BR" sz="2400" dirty="0" smtClean="0">
                <a:latin typeface="+mn-lt"/>
              </a:rPr>
              <a:t>Costa, 2008</a:t>
            </a:r>
            <a:r>
              <a:rPr lang="pt-BR" sz="2400" dirty="0" smtClean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0273315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3923</TotalTime>
  <Words>1238</Words>
  <Application>Microsoft Office PowerPoint</Application>
  <PresentationFormat>Apresentação na tela (4:3)</PresentationFormat>
  <Paragraphs>137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EDUCAR PARA A  DIVERSIDADE ÉTNICO-RACIAL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Ribeiro</dc:creator>
  <cp:lastModifiedBy>Windows 7</cp:lastModifiedBy>
  <cp:revision>268</cp:revision>
  <cp:lastPrinted>2018-07-03T17:49:57Z</cp:lastPrinted>
  <dcterms:created xsi:type="dcterms:W3CDTF">2011-08-18T00:48:29Z</dcterms:created>
  <dcterms:modified xsi:type="dcterms:W3CDTF">2018-08-22T12:30:53Z</dcterms:modified>
</cp:coreProperties>
</file>