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0" r:id="rId2"/>
  </p:sldMasterIdLst>
  <p:notesMasterIdLst>
    <p:notesMasterId r:id="rId43"/>
  </p:notesMasterIdLst>
  <p:sldIdLst>
    <p:sldId id="299" r:id="rId3"/>
    <p:sldId id="258" r:id="rId4"/>
    <p:sldId id="300" r:id="rId5"/>
    <p:sldId id="260" r:id="rId6"/>
    <p:sldId id="261" r:id="rId7"/>
    <p:sldId id="262" r:id="rId8"/>
    <p:sldId id="304" r:id="rId9"/>
    <p:sldId id="305" r:id="rId10"/>
    <p:sldId id="286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64" r:id="rId19"/>
    <p:sldId id="297" r:id="rId20"/>
    <p:sldId id="296" r:id="rId21"/>
    <p:sldId id="265" r:id="rId22"/>
    <p:sldId id="295" r:id="rId23"/>
    <p:sldId id="298" r:id="rId24"/>
    <p:sldId id="266" r:id="rId25"/>
    <p:sldId id="267" r:id="rId26"/>
    <p:sldId id="268" r:id="rId27"/>
    <p:sldId id="269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302" r:id="rId41"/>
    <p:sldId id="303" r:id="rId4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ambria" panose="02040503050406030204" pitchFamily="18" charset="0"/>
      <p:regular r:id="rId48"/>
      <p:bold r:id="rId49"/>
      <p:italic r:id="rId50"/>
      <p:boldItalic r:id="rId51"/>
    </p:embeddedFont>
    <p:embeddedFont>
      <p:font typeface="Roboto" panose="020B0604020202020204" charset="0"/>
      <p:regular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376" autoAdjust="0"/>
    <p:restoredTop sz="97952" autoAdjust="0"/>
  </p:normalViewPr>
  <p:slideViewPr>
    <p:cSldViewPr snapToGrid="0">
      <p:cViewPr>
        <p:scale>
          <a:sx n="100" d="100"/>
          <a:sy n="100" d="100"/>
        </p:scale>
        <p:origin x="-1944" y="-7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2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3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905748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a74a08f1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a74a08f1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a74a08f14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a74a08f14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a74a08f14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a74a08f14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a74a08f14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g3a74a08f14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a74a08f14_8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a74a08f14_8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a7b2bff3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a7b2bff3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a74a08f14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g3a74a08f14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a74a08f14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g3a74a08f14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a74a08f14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g3a74a08f14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e8b3efd1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e8b3efd1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e8e66f982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e8e66f982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e8e66f982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e8e66f982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a74a08f14_8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3a74a08f14_8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a74a08f1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a74a08f1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1133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a74a08f14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a74a08f14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a74a08f14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a74a08f14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a74a08f14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a74a08f14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is" type="vertTitleAndTx">
  <p:cSld name="VERTICAL_TITLE_AND_VERTICAL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92000" y="1980000"/>
            <a:ext cx="7560000" cy="1350000"/>
          </a:xfrm>
          <a:prstGeom prst="rect">
            <a:avLst/>
          </a:prstGeom>
        </p:spPr>
        <p:txBody>
          <a:bodyPr/>
          <a:lstStyle>
            <a:lvl1pPr>
              <a:defRPr sz="4000" b="1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32360" y="3600000"/>
            <a:ext cx="6480000" cy="172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480000" y="6300000"/>
            <a:ext cx="540000" cy="360000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C335D3A-CEA3-419E-AA5A-23A902C4AC8F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44375127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32000" y="1080000"/>
            <a:ext cx="8280000" cy="1350001"/>
          </a:xfrm>
          <a:prstGeom prst="rect">
            <a:avLst/>
          </a:prstGeom>
        </p:spPr>
        <p:txBody>
          <a:bodyPr/>
          <a:lstStyle>
            <a:lvl1pPr>
              <a:defRPr sz="4000" b="1"/>
            </a:lvl1pPr>
          </a:lstStyle>
          <a:p>
            <a:r>
              <a:rPr lang="pt-BR" dirty="0"/>
              <a:t>Clique para editar o título </a:t>
            </a:r>
            <a:r>
              <a:rPr lang="pt-BR" dirty="0" smtClean="0"/>
              <a:t>mestre e segunda linha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432000" y="1800000"/>
            <a:ext cx="8280000" cy="4500000"/>
          </a:xfrm>
          <a:prstGeom prst="rect">
            <a:avLst/>
          </a:prstGeom>
        </p:spPr>
        <p:txBody>
          <a:bodyPr/>
          <a:lstStyle>
            <a:lvl1pPr marL="0" indent="457200">
              <a:buNone/>
              <a:defRPr sz="2800"/>
            </a:lvl1pPr>
            <a:lvl2pPr marL="742950" indent="-285750">
              <a:buFont typeface="Arial" panose="020B0604020202020204" pitchFamily="34" charset="0"/>
              <a:buChar char="•"/>
              <a:defRPr sz="2400"/>
            </a:lvl2pPr>
            <a:lvl3pPr>
              <a:defRPr/>
            </a:lvl3pPr>
            <a:lvl4pPr>
              <a:defRPr sz="1800"/>
            </a:lvl4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</a:t>
            </a:r>
            <a:r>
              <a:rPr lang="pt-BR" dirty="0" smtClean="0"/>
              <a:t>nível</a:t>
            </a:r>
          </a:p>
          <a:p>
            <a:pPr lvl="3"/>
            <a:r>
              <a:rPr lang="pt-BR" dirty="0" smtClean="0"/>
              <a:t>Quarto nível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480000" y="6300000"/>
            <a:ext cx="540000" cy="360000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A8AACA4-6491-4331-A634-04D6C49D9670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54814317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6480000" y="6300000"/>
            <a:ext cx="540000" cy="360000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D5915F4-2D97-45E3-B8BF-2F086E320349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5" name="Retângulo 4"/>
          <p:cNvSpPr/>
          <p:nvPr userDrawn="1"/>
        </p:nvSpPr>
        <p:spPr>
          <a:xfrm>
            <a:off x="432000" y="1080000"/>
            <a:ext cx="8280000" cy="522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pt-BR" dirty="0" smtClean="0"/>
              <a:t>	</a:t>
            </a:r>
            <a:endParaRPr lang="pt-BR" dirty="0"/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32000" y="1080000"/>
            <a:ext cx="8280000" cy="1350001"/>
          </a:xfrm>
          <a:prstGeom prst="rect">
            <a:avLst/>
          </a:prstGeom>
        </p:spPr>
        <p:txBody>
          <a:bodyPr/>
          <a:lstStyle>
            <a:lvl1pPr>
              <a:defRPr sz="4000" b="1"/>
            </a:lvl1pPr>
          </a:lstStyle>
          <a:p>
            <a:endParaRPr lang="pt-BR" dirty="0"/>
          </a:p>
        </p:txBody>
      </p:sp>
      <p:sp>
        <p:nvSpPr>
          <p:cNvPr id="8" name="Espaço Reservado para Conteúdo 2"/>
          <p:cNvSpPr>
            <a:spLocks noGrp="1"/>
          </p:cNvSpPr>
          <p:nvPr>
            <p:ph idx="1"/>
          </p:nvPr>
        </p:nvSpPr>
        <p:spPr>
          <a:xfrm>
            <a:off x="432000" y="1800000"/>
            <a:ext cx="8280000" cy="4500000"/>
          </a:xfrm>
          <a:prstGeom prst="rect">
            <a:avLst/>
          </a:prstGeom>
        </p:spPr>
        <p:txBody>
          <a:bodyPr/>
          <a:lstStyle>
            <a:lvl1pPr marL="0" indent="457200">
              <a:buNone/>
              <a:defRPr sz="2800"/>
            </a:lvl1pPr>
            <a:lvl2pPr>
              <a:defRPr sz="2400"/>
            </a:lvl2pPr>
            <a:lvl3pPr>
              <a:defRPr/>
            </a:lvl3pPr>
            <a:lvl4pPr>
              <a:defRPr sz="1800"/>
            </a:lvl4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27679052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2000" y="1080000"/>
            <a:ext cx="8280000" cy="1350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pt-BR" dirty="0"/>
              <a:t>Clique para editar o título </a:t>
            </a:r>
            <a:r>
              <a:rPr lang="pt-BR" dirty="0" smtClean="0"/>
              <a:t>mestre</a:t>
            </a: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480000" y="6300000"/>
            <a:ext cx="540000" cy="360000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29D7191-76EA-46F8-B46D-15E217B6210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09421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 descr="C:\Users\cassio.ribeiro\Desktop\Desktop\TailorMade\sinpeem_topo.jpg"/>
          <p:cNvPicPr preferRelativeResize="0"/>
          <p:nvPr/>
        </p:nvPicPr>
        <p:blipFill rotWithShape="1">
          <a:blip r:embed="rId1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700"/>
            <a:ext cx="9144000" cy="89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1" descr="C:\Users\cassio.ribeiro\Desktop\Desktop\TailorMade\sinpeem_footer.jpg"/>
          <p:cNvPicPr preferRelativeResize="0"/>
          <p:nvPr/>
        </p:nvPicPr>
        <p:blipFill rotWithShape="1">
          <a:blip r:embed="rId1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21438"/>
            <a:ext cx="9144000" cy="43656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ssio.ribeiro\Desktop\Desktop\TailorMade\sinpeem_topo.jp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2" descr="C:\Users\cassio.ribeiro\Desktop\Desktop\TailorMade\sinpeem_footer.jp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421438"/>
            <a:ext cx="9144000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2825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>
    <p:blinds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peoindio@gmail.com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aminoapps.com/c/ciencias-geografia-hist/page/blog/conceito-de-pre-historia/GVmn_0EFnuVnmjaXj60WbzkZ52m4YpZdn" TargetMode="External"/><Relationship Id="rId3" Type="http://schemas.openxmlformats.org/officeDocument/2006/relationships/hyperlink" Target="http://www.ver.pt/ciencia-cognitiva-ajuda-a-solucionar-problemas-sociais-complexos/" TargetMode="External"/><Relationship Id="rId7" Type="http://schemas.openxmlformats.org/officeDocument/2006/relationships/hyperlink" Target="http://informarcomtic.canalblog.com/archives/2007/11/30/7071248.html" TargetMode="External"/><Relationship Id="rId2" Type="http://schemas.openxmlformats.org/officeDocument/2006/relationships/hyperlink" Target="http://www.vidtudo.com.br/2015/04/charge-sobre-intolerancia-dos-que.html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neointel.com.br/blog/wp-content/uploads/2015/03/diaspora.jpg" TargetMode="External"/><Relationship Id="rId5" Type="http://schemas.openxmlformats.org/officeDocument/2006/relationships/hyperlink" Target="https://pt.wikipedia.org/wiki/Humano#/media/File:World_map_of_prehistoric_human_migrations.jpg" TargetMode="External"/><Relationship Id="rId4" Type="http://schemas.openxmlformats.org/officeDocument/2006/relationships/hyperlink" Target="https://pt.wikipedia.org/wiki/%C3%81frica_Oriental#/media/File:LocationEasternAfrica.png" TargetMode="External"/><Relationship Id="rId9" Type="http://schemas.openxmlformats.org/officeDocument/2006/relationships/hyperlink" Target="http://www.geocities.ws/ceciliano_claro/grandnaveg.ht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SPwVRS81fI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ualmedia.pt/wp-content/uploads/2018/06/artigo-identidades.png" TargetMode="External"/><Relationship Id="rId3" Type="http://schemas.openxmlformats.org/officeDocument/2006/relationships/hyperlink" Target="https://www.coladaweb.com/wp-content/uploads/colonialismo.JPG" TargetMode="External"/><Relationship Id="rId7" Type="http://schemas.openxmlformats.org/officeDocument/2006/relationships/hyperlink" Target="https://homofobiamata.wordpress.com/estatisticas/assassinatos-2012/" TargetMode="External"/><Relationship Id="rId2" Type="http://schemas.openxmlformats.org/officeDocument/2006/relationships/hyperlink" Target="https://nyc3.digitaloceanspaces.com/institutoliberal/2015/03/image13-600x408.png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agenciajovem.org/wp/brasil-e-o-pais-que-mais-mata-lgbt-no-mundo-e-os-numeros-assustam/" TargetMode="External"/><Relationship Id="rId5" Type="http://schemas.openxmlformats.org/officeDocument/2006/relationships/hyperlink" Target="https://slideplayer.com.br/slide/3080404/" TargetMode="External"/><Relationship Id="rId4" Type="http://schemas.openxmlformats.org/officeDocument/2006/relationships/hyperlink" Target="http://oridesmjr.blogspot.com/2011/11/o-colonialismo-no-seculo-xix.html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1</a:t>
            </a:fld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539552" y="2060848"/>
            <a:ext cx="820891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dirty="0" smtClean="0">
                <a:latin typeface="Calibri" panose="020F0502020204030204" pitchFamily="34" charset="0"/>
              </a:rPr>
              <a:t>AÇÃO PEDAGÓGICA </a:t>
            </a:r>
          </a:p>
          <a:p>
            <a:pPr algn="ctr"/>
            <a:r>
              <a:rPr lang="pt-BR" sz="4000" b="1" dirty="0" smtClean="0">
                <a:latin typeface="Calibri" panose="020F0502020204030204" pitchFamily="34" charset="0"/>
              </a:rPr>
              <a:t>DIANTE DA DIVERSIDADE</a:t>
            </a:r>
          </a:p>
          <a:p>
            <a:pPr algn="ctr"/>
            <a:endParaRPr lang="pt-BR" sz="4000" b="1" dirty="0">
              <a:latin typeface="Calibri" panose="020F0502020204030204" pitchFamily="34" charset="0"/>
            </a:endParaRPr>
          </a:p>
          <a:p>
            <a:pPr algn="r"/>
            <a:endParaRPr lang="pt-BR" sz="3200" b="1" dirty="0" smtClean="0">
              <a:latin typeface="Calibri" panose="020F0502020204030204" pitchFamily="34" charset="0"/>
            </a:endParaRPr>
          </a:p>
          <a:p>
            <a:pPr algn="r"/>
            <a:r>
              <a:rPr lang="pt-BR" sz="3200" b="1" dirty="0" smtClean="0">
                <a:latin typeface="Calibri" panose="020F0502020204030204" pitchFamily="34" charset="0"/>
              </a:rPr>
              <a:t>Paulo Edison de Oliveira</a:t>
            </a:r>
          </a:p>
          <a:p>
            <a:pPr algn="r"/>
            <a:r>
              <a:rPr lang="pt-BR" sz="2400" dirty="0" smtClean="0">
                <a:latin typeface="Calibri" panose="020F0502020204030204" pitchFamily="34" charset="0"/>
              </a:rPr>
              <a:t>Professor, antropólogo e ativista do antirracismo</a:t>
            </a:r>
          </a:p>
          <a:p>
            <a:pPr algn="r"/>
            <a:r>
              <a:rPr lang="pt-BR" sz="2400" dirty="0" smtClean="0">
                <a:latin typeface="Calibri" panose="020F0502020204030204" pitchFamily="34" charset="0"/>
                <a:hlinkClick r:id="rId2"/>
              </a:rPr>
              <a:t>peoindio@gmail.com</a:t>
            </a:r>
            <a:endParaRPr lang="pt-BR" sz="2400" dirty="0" smtClean="0">
              <a:latin typeface="Calibri" panose="020F0502020204030204" pitchFamily="34" charset="0"/>
            </a:endParaRPr>
          </a:p>
          <a:p>
            <a:pPr algn="r"/>
            <a:r>
              <a:rPr lang="pt-BR" sz="2400" dirty="0" smtClean="0">
                <a:latin typeface="Calibri" panose="020F0502020204030204" pitchFamily="34" charset="0"/>
              </a:rPr>
              <a:t>(11) 973006152</a:t>
            </a:r>
          </a:p>
        </p:txBody>
      </p:sp>
    </p:spTree>
    <p:extLst>
      <p:ext uri="{BB962C8B-B14F-4D97-AF65-F5344CB8AC3E}">
        <p14:creationId xmlns:p14="http://schemas.microsoft.com/office/powerpoint/2010/main" val="1150302768"/>
      </p:ext>
    </p:extLst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orld_map_of_prehistoric_human_migratio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3980" y="1464060"/>
            <a:ext cx="6836664" cy="4883332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C2D0EF46-1B03-B34D-97D8-8D1115309508}"/>
              </a:ext>
            </a:extLst>
          </p:cNvPr>
          <p:cNvSpPr/>
          <p:nvPr/>
        </p:nvSpPr>
        <p:spPr>
          <a:xfrm>
            <a:off x="649224" y="984723"/>
            <a:ext cx="82661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dirty="0" smtClean="0">
                <a:latin typeface="Calibri" panose="020F0502020204030204" pitchFamily="34" charset="0"/>
              </a:rPr>
              <a:t>DIÁSPORA HUMANA</a:t>
            </a:r>
            <a:endParaRPr lang="pt-BR" sz="4000" b="1" dirty="0">
              <a:latin typeface="Calibri" panose="020F0502020204030204" pitchFamily="34" charset="0"/>
            </a:endParaRPr>
          </a:p>
        </p:txBody>
      </p:sp>
      <p:sp>
        <p:nvSpPr>
          <p:cNvPr id="7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10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58386685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025074"/>
            <a:ext cx="8517772" cy="4787594"/>
          </a:xfrm>
          <a:prstGeom prst="rect">
            <a:avLst/>
          </a:prstGeom>
        </p:spPr>
      </p:pic>
      <p:sp>
        <p:nvSpPr>
          <p:cNvPr id="4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11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415471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287" y="3949397"/>
            <a:ext cx="4045299" cy="23590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797" y="1622447"/>
            <a:ext cx="3109383" cy="2311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7833" y="3860695"/>
            <a:ext cx="2423423" cy="970108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r>
              <a:rPr lang="pt-BR" sz="2800" b="1" dirty="0" smtClean="0">
                <a:latin typeface="Calibri" panose="020F0502020204030204" pitchFamily="34" charset="0"/>
              </a:rPr>
              <a:t>Caçadores e coletores </a:t>
            </a:r>
            <a:endParaRPr lang="pt-BR" sz="2800" b="1" dirty="0"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34617" y="4179461"/>
            <a:ext cx="3109383" cy="539221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 algn="ctr"/>
            <a:r>
              <a:rPr lang="pt-BR" sz="2800" b="1" dirty="0" smtClean="0">
                <a:latin typeface="Calibri" panose="020F0502020204030204" pitchFamily="34" charset="0"/>
              </a:rPr>
              <a:t>Agricultores </a:t>
            </a:r>
            <a:endParaRPr lang="pt-BR" sz="2800" b="1" dirty="0">
              <a:latin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36"/>
          <a:stretch/>
        </p:blipFill>
        <p:spPr>
          <a:xfrm>
            <a:off x="5013710" y="1622447"/>
            <a:ext cx="3684792" cy="2354006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xmlns="" id="{C2D0EF46-1B03-B34D-97D8-8D1115309508}"/>
              </a:ext>
            </a:extLst>
          </p:cNvPr>
          <p:cNvSpPr/>
          <p:nvPr/>
        </p:nvSpPr>
        <p:spPr>
          <a:xfrm>
            <a:off x="649224" y="984723"/>
            <a:ext cx="82661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4000" b="1" dirty="0" smtClean="0">
                <a:latin typeface="Calibri" panose="020F0502020204030204" pitchFamily="34" charset="0"/>
              </a:rPr>
              <a:t>DO NOMADISMO AO SEDENTARISMO</a:t>
            </a:r>
            <a:endParaRPr lang="pt-BR" sz="4000" b="1" dirty="0">
              <a:latin typeface="Calibri" panose="020F0502020204030204" pitchFamily="34" charset="0"/>
            </a:endParaRPr>
          </a:p>
        </p:txBody>
      </p:sp>
      <p:sp>
        <p:nvSpPr>
          <p:cNvPr id="13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12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009816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actd.iict.pt/eserv/actd:AHUD11935/preview_n104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1242" y="0"/>
            <a:ext cx="2612758" cy="2267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http://media.escola.britannica.com.br/eb-media/86/132486-050-3768DA6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8" y="10756"/>
            <a:ext cx="3464977" cy="211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33478" y="4637857"/>
            <a:ext cx="9144000" cy="2625155"/>
          </a:xfrm>
          <a:prstGeom prst="rect">
            <a:avLst/>
          </a:prstGeom>
        </p:spPr>
        <p:txBody>
          <a:bodyPr lIns="107287" tIns="53643" rIns="107287" bIns="53643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Arial" charset="0"/>
              <a:buNone/>
            </a:pPr>
            <a:r>
              <a:rPr lang="pt-BR" sz="2800" dirty="0">
                <a:solidFill>
                  <a:schemeClr val="tx1"/>
                </a:solidFill>
                <a:latin typeface="Calibri" charset="0"/>
              </a:rPr>
              <a:t>	</a:t>
            </a:r>
            <a:r>
              <a:rPr lang="pt-BR" dirty="0" smtClean="0">
                <a:solidFill>
                  <a:schemeClr val="tx1"/>
                </a:solidFill>
                <a:latin typeface="Calibri" charset="0"/>
              </a:rPr>
              <a:t>A espécie </a:t>
            </a:r>
            <a:r>
              <a:rPr lang="pt-BR" dirty="0">
                <a:solidFill>
                  <a:schemeClr val="tx1"/>
                </a:solidFill>
                <a:latin typeface="Calibri" charset="0"/>
              </a:rPr>
              <a:t>i</a:t>
            </a:r>
            <a:r>
              <a:rPr lang="pt-BR" dirty="0" smtClean="0">
                <a:solidFill>
                  <a:schemeClr val="tx1"/>
                </a:solidFill>
                <a:latin typeface="Calibri" charset="0"/>
              </a:rPr>
              <a:t>nstalou</a:t>
            </a:r>
            <a:r>
              <a:rPr lang="pt-BR" dirty="0">
                <a:solidFill>
                  <a:schemeClr val="tx1"/>
                </a:solidFill>
                <a:latin typeface="Calibri" charset="0"/>
              </a:rPr>
              <a:t>-</a:t>
            </a:r>
            <a:r>
              <a:rPr lang="pt-BR" dirty="0" smtClean="0">
                <a:solidFill>
                  <a:schemeClr val="tx1"/>
                </a:solidFill>
                <a:latin typeface="Calibri" charset="0"/>
              </a:rPr>
              <a:t>se nos </a:t>
            </a:r>
            <a:r>
              <a:rPr lang="pt-BR" dirty="0">
                <a:solidFill>
                  <a:schemeClr val="tx1"/>
                </a:solidFill>
                <a:latin typeface="Calibri" charset="0"/>
              </a:rPr>
              <a:t>ecossistemas "difíceis" do ponto de vista do clima ou dos recursos, ou, pelo menos, naqueles que eram muito diferentes de seu ambiente inicial: </a:t>
            </a:r>
            <a:r>
              <a:rPr lang="pt-BR" b="1" dirty="0">
                <a:solidFill>
                  <a:schemeClr val="tx1"/>
                </a:solidFill>
                <a:latin typeface="Calibri" charset="0"/>
              </a:rPr>
              <a:t>estepes, desertos, vales, florestas tropicais ou temperadas, tundras, litorais árticos</a:t>
            </a:r>
            <a:r>
              <a:rPr lang="pt-BR" dirty="0">
                <a:solidFill>
                  <a:schemeClr val="tx1"/>
                </a:solidFill>
                <a:latin typeface="Calibri" charset="0"/>
              </a:rPr>
              <a:t>. </a:t>
            </a:r>
          </a:p>
        </p:txBody>
      </p:sp>
      <p:pic>
        <p:nvPicPr>
          <p:cNvPr id="6" name="Picture 8" descr="http://esquenta.com.br/wp-content/uploads/2012/10/montanhas-e-val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7792" y="0"/>
            <a:ext cx="3082287" cy="21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478" y="2475305"/>
            <a:ext cx="5200690" cy="1954993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 algn="ctr"/>
            <a:r>
              <a:rPr lang="pt-BR" sz="2400" dirty="0" smtClean="0">
                <a:latin typeface="Calibri" charset="0"/>
              </a:rPr>
              <a:t>Na diáspora a espécie </a:t>
            </a:r>
            <a:r>
              <a:rPr lang="pt-BR" sz="2400" dirty="0">
                <a:latin typeface="Calibri" charset="0"/>
              </a:rPr>
              <a:t>se </a:t>
            </a:r>
            <a:endParaRPr lang="pt-BR" sz="2400" dirty="0" smtClean="0">
              <a:latin typeface="Calibri" charset="0"/>
            </a:endParaRPr>
          </a:p>
          <a:p>
            <a:pPr algn="ctr"/>
            <a:r>
              <a:rPr lang="pt-BR" sz="2400" dirty="0" smtClean="0">
                <a:latin typeface="Calibri" charset="0"/>
              </a:rPr>
              <a:t>fragmentou e as  </a:t>
            </a:r>
            <a:r>
              <a:rPr lang="pt-BR" sz="2400" dirty="0">
                <a:latin typeface="Calibri" charset="0"/>
              </a:rPr>
              <a:t/>
            </a:r>
            <a:br>
              <a:rPr lang="pt-BR" sz="2400" dirty="0">
                <a:latin typeface="Calibri" charset="0"/>
              </a:rPr>
            </a:br>
            <a:r>
              <a:rPr lang="pt-BR" sz="2400" b="1" u="sng" dirty="0">
                <a:solidFill>
                  <a:srgbClr val="0000FF"/>
                </a:solidFill>
                <a:latin typeface="Calibri" charset="0"/>
              </a:rPr>
              <a:t>Culturas </a:t>
            </a:r>
            <a:r>
              <a:rPr lang="pt-BR" sz="2400" b="1" u="sng" dirty="0" smtClean="0">
                <a:solidFill>
                  <a:srgbClr val="0000FF"/>
                </a:solidFill>
                <a:latin typeface="Calibri" charset="0"/>
              </a:rPr>
              <a:t>diversificaram</a:t>
            </a:r>
            <a:r>
              <a:rPr lang="pt-BR" sz="2400" dirty="0" smtClean="0">
                <a:solidFill>
                  <a:schemeClr val="tx1"/>
                </a:solidFill>
                <a:latin typeface="Calibri" charset="0"/>
              </a:rPr>
              <a:t> </a:t>
            </a:r>
          </a:p>
          <a:p>
            <a:pPr algn="ctr"/>
            <a:r>
              <a:rPr lang="pt-BR" sz="2400" dirty="0" smtClean="0">
                <a:solidFill>
                  <a:srgbClr val="FF0000"/>
                </a:solidFill>
                <a:latin typeface="Calibri" charset="0"/>
              </a:rPr>
              <a:t>(</a:t>
            </a:r>
            <a:r>
              <a:rPr lang="pt-BR" sz="2400" i="1" dirty="0" smtClean="0">
                <a:solidFill>
                  <a:srgbClr val="FF0000"/>
                </a:solidFill>
                <a:latin typeface="Calibri" charset="0"/>
              </a:rPr>
              <a:t>hábitos, costumes, </a:t>
            </a:r>
          </a:p>
          <a:p>
            <a:pPr algn="ctr"/>
            <a:r>
              <a:rPr lang="pt-BR" sz="2400" i="1" dirty="0" smtClean="0">
                <a:solidFill>
                  <a:srgbClr val="FF0000"/>
                </a:solidFill>
                <a:latin typeface="Calibri" charset="0"/>
              </a:rPr>
              <a:t>valores e crenças</a:t>
            </a:r>
            <a:r>
              <a:rPr lang="pt-BR" sz="2400" dirty="0" smtClean="0">
                <a:solidFill>
                  <a:srgbClr val="FF0000"/>
                </a:solidFill>
                <a:latin typeface="Calibri" charset="0"/>
              </a:rPr>
              <a:t>)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8" name="Picture 6" descr="http://www.brasilescola.com/upload/e/esquim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9095" y="2123487"/>
            <a:ext cx="4094905" cy="2414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13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85977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546924"/>
            <a:ext cx="6821424" cy="4809426"/>
          </a:xfrm>
          <a:prstGeom prst="rect">
            <a:avLst/>
          </a:prstGeom>
        </p:spPr>
      </p:pic>
      <p:sp>
        <p:nvSpPr>
          <p:cNvPr id="5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14</a:t>
            </a:fld>
            <a:endParaRPr lang="pt-BR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C2D0EF46-1B03-B34D-97D8-8D1115309508}"/>
              </a:ext>
            </a:extLst>
          </p:cNvPr>
          <p:cNvSpPr/>
          <p:nvPr/>
        </p:nvSpPr>
        <p:spPr>
          <a:xfrm>
            <a:off x="649224" y="984723"/>
            <a:ext cx="82661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dirty="0" smtClean="0">
                <a:latin typeface="Calibri" panose="020F0502020204030204" pitchFamily="34" charset="0"/>
              </a:rPr>
              <a:t>GRANDES NAVEGAÇÕES</a:t>
            </a:r>
            <a:endParaRPr lang="pt-BR" sz="40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818243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224" y="3691181"/>
            <a:ext cx="3919365" cy="2665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224" y="1692609"/>
            <a:ext cx="4403897" cy="19957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3121" y="1692609"/>
            <a:ext cx="3426729" cy="4607367"/>
          </a:xfrm>
          <a:prstGeom prst="rect">
            <a:avLst/>
          </a:prstGeom>
        </p:spPr>
      </p:pic>
      <p:sp>
        <p:nvSpPr>
          <p:cNvPr id="7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15</a:t>
            </a:fld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C2D0EF46-1B03-B34D-97D8-8D1115309508}"/>
              </a:ext>
            </a:extLst>
          </p:cNvPr>
          <p:cNvSpPr/>
          <p:nvPr/>
        </p:nvSpPr>
        <p:spPr>
          <a:xfrm>
            <a:off x="649224" y="984723"/>
            <a:ext cx="82661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dirty="0" smtClean="0">
                <a:latin typeface="Calibri" panose="020F0502020204030204" pitchFamily="34" charset="0"/>
              </a:rPr>
              <a:t>COLONIALISMO</a:t>
            </a:r>
            <a:endParaRPr lang="pt-BR" sz="40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59704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71"/>
          <a:stretch/>
        </p:blipFill>
        <p:spPr>
          <a:xfrm>
            <a:off x="512064" y="1692609"/>
            <a:ext cx="8330184" cy="4443436"/>
          </a:xfrm>
          <a:prstGeom prst="rect">
            <a:avLst/>
          </a:prstGeom>
        </p:spPr>
      </p:pic>
      <p:sp>
        <p:nvSpPr>
          <p:cNvPr id="6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16</a:t>
            </a:fld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C2D0EF46-1B03-B34D-97D8-8D1115309508}"/>
              </a:ext>
            </a:extLst>
          </p:cNvPr>
          <p:cNvSpPr/>
          <p:nvPr/>
        </p:nvSpPr>
        <p:spPr>
          <a:xfrm>
            <a:off x="649224" y="984723"/>
            <a:ext cx="82661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dirty="0" smtClean="0">
                <a:latin typeface="Calibri" panose="020F0502020204030204" pitchFamily="34" charset="0"/>
              </a:rPr>
              <a:t>ANTROPOLOGIA E ETNOCENTRISMO</a:t>
            </a:r>
            <a:endParaRPr lang="pt-BR" sz="40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4790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1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784" y="1475313"/>
            <a:ext cx="3398754" cy="4881037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1"/>
          <p:cNvSpPr txBox="1"/>
          <p:nvPr/>
        </p:nvSpPr>
        <p:spPr>
          <a:xfrm>
            <a:off x="4063665" y="5487417"/>
            <a:ext cx="4739118" cy="868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  <a:buClr>
                <a:schemeClr val="dk1"/>
              </a:buClr>
              <a:buSzPts val="1100"/>
            </a:pPr>
            <a:r>
              <a:rPr lang="pt-BR" sz="1600" dirty="0" smtClean="0">
                <a:latin typeface="Calibri"/>
                <a:cs typeface="Calibri"/>
              </a:rPr>
              <a:t>[Fig</a:t>
            </a:r>
            <a:r>
              <a:rPr lang="pt-BR" sz="1600" dirty="0">
                <a:latin typeface="Calibri"/>
                <a:cs typeface="Calibri"/>
              </a:rPr>
              <a:t>.3 N. </a:t>
            </a:r>
            <a:r>
              <a:rPr lang="pt-BR" sz="1600" dirty="0" err="1">
                <a:latin typeface="Calibri"/>
                <a:cs typeface="Calibri"/>
              </a:rPr>
              <a:t>Andry</a:t>
            </a:r>
            <a:r>
              <a:rPr lang="pt-BR" sz="1600" dirty="0">
                <a:latin typeface="Calibri"/>
                <a:cs typeface="Calibri"/>
              </a:rPr>
              <a:t>, </a:t>
            </a:r>
            <a:r>
              <a:rPr lang="pt-BR" sz="1600" i="1" dirty="0" smtClean="0">
                <a:latin typeface="Calibri"/>
                <a:ea typeface="Roboto"/>
                <a:cs typeface="Calibri"/>
                <a:sym typeface="Roboto"/>
              </a:rPr>
              <a:t>Ortopedia </a:t>
            </a:r>
            <a:r>
              <a:rPr lang="pt-BR" sz="1600" i="1" dirty="0">
                <a:latin typeface="Calibri"/>
                <a:ea typeface="Roboto"/>
                <a:cs typeface="Calibri"/>
                <a:sym typeface="Roboto"/>
              </a:rPr>
              <a:t>ou a arte de prevenir e corrigir em crianças as deformidades do corpo</a:t>
            </a:r>
            <a:r>
              <a:rPr lang="pt-BR" sz="1600" i="1" dirty="0" smtClean="0">
                <a:latin typeface="Calibri"/>
                <a:ea typeface="Roboto"/>
                <a:cs typeface="Calibri"/>
                <a:sym typeface="Roboto"/>
              </a:rPr>
              <a:t>, 1749.]</a:t>
            </a:r>
            <a:endParaRPr sz="1600" i="1" dirty="0">
              <a:latin typeface="Calibri"/>
              <a:cs typeface="Calibri"/>
            </a:endParaRPr>
          </a:p>
        </p:txBody>
      </p:sp>
      <p:sp>
        <p:nvSpPr>
          <p:cNvPr id="131" name="Google Shape;131;p21"/>
          <p:cNvSpPr txBox="1"/>
          <p:nvPr/>
        </p:nvSpPr>
        <p:spPr>
          <a:xfrm>
            <a:off x="4069155" y="1857945"/>
            <a:ext cx="4733628" cy="32757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</a:rPr>
              <a:t>Nos séculos XVII e XVIII os processos disciplinares assumiram a fórmula geral de dominação exercida em diversos espaços, como nas </a:t>
            </a:r>
            <a:r>
              <a:rPr lang="pt-BR" sz="2000" i="1" dirty="0">
                <a:solidFill>
                  <a:srgbClr val="FF0000"/>
                </a:solidFill>
                <a:highlight>
                  <a:srgbClr val="FFFFFF"/>
                </a:highlight>
                <a:latin typeface="Calibri"/>
                <a:cs typeface="Calibri"/>
              </a:rPr>
              <a:t>escolas, nos hospitais, nas organizações militares, na família</a:t>
            </a:r>
            <a:r>
              <a:rPr lang="pt-BR" sz="20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</a:rPr>
              <a:t>, entre outras </a:t>
            </a:r>
            <a:r>
              <a:rPr lang="pt-BR" sz="2000" b="1" dirty="0">
                <a:solidFill>
                  <a:srgbClr val="0000FF"/>
                </a:solidFill>
                <a:highlight>
                  <a:srgbClr val="FFFFFF"/>
                </a:highlight>
                <a:latin typeface="Calibri"/>
                <a:cs typeface="Calibri"/>
              </a:rPr>
              <a:t>instituições</a:t>
            </a:r>
            <a:r>
              <a:rPr lang="pt-BR" sz="20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</a:rPr>
              <a:t>. Assim, o controle do espaço, do tempo e dos movimentos foi submetido ao olhar vigilante que </a:t>
            </a:r>
            <a:r>
              <a:rPr lang="pt-BR" sz="2000" dirty="0" err="1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</a:rPr>
              <a:t>introjetou-se</a:t>
            </a:r>
            <a:r>
              <a:rPr lang="pt-BR" sz="20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</a:rPr>
              <a:t> no próprio indivíduo do século XIX – da sociedade moderna, industrial e </a:t>
            </a:r>
            <a:r>
              <a:rPr lang="pt-BR" sz="2000" dirty="0" smtClean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</a:rPr>
              <a:t>capitalista</a:t>
            </a:r>
            <a:r>
              <a:rPr lang="pt-BR" sz="20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cs typeface="Calibri"/>
              </a:rPr>
              <a:t>.</a:t>
            </a:r>
            <a:endParaRPr sz="2000" dirty="0">
              <a:solidFill>
                <a:schemeClr val="dk1"/>
              </a:solidFill>
              <a:highlight>
                <a:srgbClr val="FFFFFF"/>
              </a:highlight>
              <a:latin typeface="Calibri"/>
              <a:cs typeface="Calibri"/>
            </a:endParaRPr>
          </a:p>
        </p:txBody>
      </p:sp>
      <p:sp>
        <p:nvSpPr>
          <p:cNvPr id="6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17</a:t>
            </a:fld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C2D0EF46-1B03-B34D-97D8-8D1115309508}"/>
              </a:ext>
            </a:extLst>
          </p:cNvPr>
          <p:cNvSpPr/>
          <p:nvPr/>
        </p:nvSpPr>
        <p:spPr>
          <a:xfrm>
            <a:off x="557784" y="984723"/>
            <a:ext cx="8357616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700" b="1" dirty="0" smtClean="0">
                <a:latin typeface="Calibri" panose="020F0502020204030204" pitchFamily="34" charset="0"/>
              </a:rPr>
              <a:t>MODERNIDADE - CONTROLE E DISCIPLINA</a:t>
            </a:r>
            <a:endParaRPr lang="pt-BR" sz="3700" b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1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eclaration_of_the_Rights_of_Man_and_of_the_Citizen_in_178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7098" y="2739049"/>
            <a:ext cx="2697162" cy="35491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23958" y="2625787"/>
            <a:ext cx="493757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 smtClean="0">
                <a:latin typeface="Calibri" panose="020F0502020204030204" pitchFamily="34" charset="0"/>
              </a:rPr>
              <a:t>Art.1º </a:t>
            </a:r>
            <a:r>
              <a:rPr lang="pt-BR" sz="2400" dirty="0">
                <a:latin typeface="Calibri" panose="020F0502020204030204" pitchFamily="34" charset="0"/>
              </a:rPr>
              <a:t>Os Homens nascem e são </a:t>
            </a:r>
            <a:r>
              <a:rPr lang="pt-BR" sz="2400" dirty="0">
                <a:solidFill>
                  <a:srgbClr val="FF0000"/>
                </a:solidFill>
                <a:latin typeface="Calibri" panose="020F0502020204030204" pitchFamily="34" charset="0"/>
              </a:rPr>
              <a:t>livres e iguais em direitos</a:t>
            </a:r>
            <a:r>
              <a:rPr lang="pt-BR" sz="2400" dirty="0">
                <a:latin typeface="Calibri" panose="020F0502020204030204" pitchFamily="34" charset="0"/>
              </a:rPr>
              <a:t>. As distinções sociais só podem fundamentar-se na utilidade comum;</a:t>
            </a:r>
          </a:p>
          <a:p>
            <a:pPr algn="ctr"/>
            <a:r>
              <a:rPr lang="pt-BR" sz="2400" b="1" dirty="0" smtClean="0">
                <a:latin typeface="Calibri" panose="020F0502020204030204" pitchFamily="34" charset="0"/>
              </a:rPr>
              <a:t>Art</a:t>
            </a:r>
            <a:r>
              <a:rPr lang="pt-BR" sz="2400" b="1" dirty="0">
                <a:latin typeface="Calibri" panose="020F0502020204030204" pitchFamily="34" charset="0"/>
              </a:rPr>
              <a:t>. </a:t>
            </a:r>
            <a:r>
              <a:rPr lang="pt-BR" sz="2400" b="1" dirty="0" smtClean="0">
                <a:latin typeface="Calibri" panose="020F0502020204030204" pitchFamily="34" charset="0"/>
              </a:rPr>
              <a:t>2º </a:t>
            </a:r>
            <a:r>
              <a:rPr lang="pt-BR" sz="2400" dirty="0">
                <a:latin typeface="Calibri" panose="020F0502020204030204" pitchFamily="34" charset="0"/>
              </a:rPr>
              <a:t>A finalidade de toda associação política é a conservação dos </a:t>
            </a:r>
            <a:r>
              <a:rPr lang="pt-BR" sz="2400" dirty="0">
                <a:solidFill>
                  <a:srgbClr val="FF0000"/>
                </a:solidFill>
                <a:latin typeface="Calibri" panose="020F0502020204030204" pitchFamily="34" charset="0"/>
              </a:rPr>
              <a:t>direitos naturais</a:t>
            </a:r>
            <a:r>
              <a:rPr lang="pt-BR" sz="2400" dirty="0">
                <a:latin typeface="Calibri" panose="020F0502020204030204" pitchFamily="34" charset="0"/>
              </a:rPr>
              <a:t> e imprescritíveis do Homem. Esses direitos são a </a:t>
            </a:r>
            <a:r>
              <a:rPr lang="pt-BR" sz="2400" dirty="0">
                <a:solidFill>
                  <a:srgbClr val="FF0000"/>
                </a:solidFill>
                <a:latin typeface="Calibri" panose="020F0502020204030204" pitchFamily="34" charset="0"/>
              </a:rPr>
              <a:t>liberdade, a propriedade, a segurança e a resistência à opressão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18</a:t>
            </a:fld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C2D0EF46-1B03-B34D-97D8-8D1115309508}"/>
              </a:ext>
            </a:extLst>
          </p:cNvPr>
          <p:cNvSpPr/>
          <p:nvPr/>
        </p:nvSpPr>
        <p:spPr>
          <a:xfrm>
            <a:off x="538388" y="984723"/>
            <a:ext cx="83770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 smtClean="0">
                <a:latin typeface="Calibri" panose="020F0502020204030204" pitchFamily="34" charset="0"/>
              </a:rPr>
              <a:t>DECLARAÇÃO DOS DIREITOS HUMANOS E DO CIDADÃO </a:t>
            </a:r>
          </a:p>
          <a:p>
            <a:pPr algn="ctr"/>
            <a:r>
              <a:rPr lang="pt-BR" sz="3600" b="1" dirty="0" smtClean="0">
                <a:latin typeface="Calibri" panose="020F0502020204030204" pitchFamily="34" charset="0"/>
              </a:rPr>
              <a:t>da Assembleia Nacional Constituinte</a:t>
            </a:r>
            <a:endParaRPr lang="pt-BR" sz="36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15880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ugène_Delacroix_-_Le_28_Juillet._La_Liberté_guidant_le_peupl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2488" y="1692609"/>
            <a:ext cx="5716848" cy="45871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551821" y="5071237"/>
            <a:ext cx="13635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 smtClean="0">
                <a:latin typeface="Calibri" panose="020F0502020204030204" pitchFamily="34" charset="0"/>
              </a:rPr>
              <a:t> </a:t>
            </a:r>
            <a:r>
              <a:rPr lang="pt-BR" sz="2400" dirty="0" err="1">
                <a:latin typeface="Calibri" panose="020F0502020204030204" pitchFamily="34" charset="0"/>
              </a:rPr>
              <a:t>Eugène</a:t>
            </a:r>
            <a:r>
              <a:rPr lang="pt-BR" sz="2400" dirty="0">
                <a:latin typeface="Calibri" panose="020F0502020204030204" pitchFamily="34" charset="0"/>
              </a:rPr>
              <a:t> </a:t>
            </a:r>
            <a:endParaRPr lang="pt-BR" sz="2400" dirty="0" smtClean="0">
              <a:latin typeface="Calibri" panose="020F0502020204030204" pitchFamily="34" charset="0"/>
            </a:endParaRPr>
          </a:p>
          <a:p>
            <a:pPr algn="ctr"/>
            <a:r>
              <a:rPr lang="pt-BR" sz="2400" dirty="0" err="1" smtClean="0">
                <a:latin typeface="Calibri" panose="020F0502020204030204" pitchFamily="34" charset="0"/>
              </a:rPr>
              <a:t>Delacroix</a:t>
            </a:r>
            <a:endParaRPr lang="pt-BR" sz="2400" dirty="0" smtClean="0">
              <a:latin typeface="Calibri" panose="020F0502020204030204" pitchFamily="34" charset="0"/>
            </a:endParaRPr>
          </a:p>
          <a:p>
            <a:pPr algn="ctr"/>
            <a:r>
              <a:rPr lang="pt-BR" sz="2400" dirty="0" smtClean="0">
                <a:latin typeface="Calibri" panose="020F0502020204030204" pitchFamily="34" charset="0"/>
              </a:rPr>
              <a:t>1830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5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19</a:t>
            </a:fld>
            <a:endParaRPr lang="pt-BR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C2D0EF46-1B03-B34D-97D8-8D1115309508}"/>
              </a:ext>
            </a:extLst>
          </p:cNvPr>
          <p:cNvSpPr/>
          <p:nvPr/>
        </p:nvSpPr>
        <p:spPr>
          <a:xfrm>
            <a:off x="649224" y="984723"/>
            <a:ext cx="82661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dirty="0" smtClean="0">
                <a:latin typeface="Calibri" panose="020F0502020204030204" pitchFamily="34" charset="0"/>
              </a:rPr>
              <a:t>A LIBERDADE GUIANDO O POVO</a:t>
            </a:r>
            <a:endParaRPr lang="pt-BR" sz="40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05786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440" y="929639"/>
            <a:ext cx="8092440" cy="5465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2"/>
          <p:cNvSpPr txBox="1">
            <a:spLocks noGrp="1"/>
          </p:cNvSpPr>
          <p:nvPr>
            <p:ph type="title"/>
          </p:nvPr>
        </p:nvSpPr>
        <p:spPr>
          <a:xfrm>
            <a:off x="612270" y="1874519"/>
            <a:ext cx="8229600" cy="4173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ea typeface="Cambria"/>
              <a:sym typeface="Cambria"/>
            </a:endParaRPr>
          </a:p>
          <a:p>
            <a:pPr marL="457200" lvl="0" indent="-317500" algn="l">
              <a:spcBef>
                <a:spcPts val="0"/>
              </a:spcBef>
              <a:spcAft>
                <a:spcPts val="0"/>
              </a:spcAft>
              <a:buSzPts val="1400"/>
              <a:buFont typeface="Cambria"/>
              <a:buChar char="●"/>
            </a:pPr>
            <a:r>
              <a:rPr lang="pt-BR" sz="2400" dirty="0">
                <a:ea typeface="Cambria"/>
                <a:sym typeface="Cambria"/>
              </a:rPr>
              <a:t>Intolerância Religiosa</a:t>
            </a:r>
            <a:endParaRPr sz="2400" dirty="0">
              <a:ea typeface="Cambria"/>
              <a:sym typeface="Cambria"/>
            </a:endParaRPr>
          </a:p>
          <a:p>
            <a:pPr marL="457200" lvl="0" indent="-317500" algn="l">
              <a:spcBef>
                <a:spcPts val="0"/>
              </a:spcBef>
              <a:spcAft>
                <a:spcPts val="0"/>
              </a:spcAft>
              <a:buSzPts val="1400"/>
              <a:buFont typeface="Cambria"/>
              <a:buChar char="●"/>
            </a:pPr>
            <a:r>
              <a:rPr lang="pt-BR" sz="2400" dirty="0">
                <a:ea typeface="Cambria"/>
                <a:sym typeface="Cambria"/>
              </a:rPr>
              <a:t>Xenofobia</a:t>
            </a:r>
            <a:endParaRPr sz="2400" dirty="0">
              <a:ea typeface="Cambria"/>
              <a:sym typeface="Cambria"/>
            </a:endParaRPr>
          </a:p>
          <a:p>
            <a:pPr marL="457200" lvl="0" indent="-317500" algn="l">
              <a:spcBef>
                <a:spcPts val="0"/>
              </a:spcBef>
              <a:spcAft>
                <a:spcPts val="0"/>
              </a:spcAft>
              <a:buSzPts val="1400"/>
              <a:buFont typeface="Cambria"/>
              <a:buChar char="●"/>
            </a:pPr>
            <a:r>
              <a:rPr lang="pt-BR" sz="2400" dirty="0">
                <a:ea typeface="Cambria"/>
                <a:sym typeface="Cambria"/>
              </a:rPr>
              <a:t>Racismo</a:t>
            </a:r>
            <a:endParaRPr sz="2400" dirty="0">
              <a:ea typeface="Cambria"/>
              <a:sym typeface="Cambria"/>
            </a:endParaRPr>
          </a:p>
          <a:p>
            <a:pPr marL="457200" lvl="0" indent="-317500" algn="l">
              <a:spcBef>
                <a:spcPts val="0"/>
              </a:spcBef>
              <a:spcAft>
                <a:spcPts val="0"/>
              </a:spcAft>
              <a:buSzPts val="1400"/>
              <a:buFont typeface="Cambria"/>
              <a:buChar char="●"/>
            </a:pPr>
            <a:r>
              <a:rPr lang="pt-BR" sz="2400" dirty="0">
                <a:ea typeface="Cambria"/>
                <a:sym typeface="Cambria"/>
              </a:rPr>
              <a:t>Machismo</a:t>
            </a:r>
            <a:endParaRPr sz="2400" dirty="0">
              <a:ea typeface="Cambria"/>
              <a:sym typeface="Cambria"/>
            </a:endParaRPr>
          </a:p>
          <a:p>
            <a:pPr marL="457200" lvl="0" indent="-317500" algn="l">
              <a:spcBef>
                <a:spcPts val="0"/>
              </a:spcBef>
              <a:spcAft>
                <a:spcPts val="0"/>
              </a:spcAft>
              <a:buSzPts val="1400"/>
              <a:buFont typeface="Cambria"/>
              <a:buChar char="●"/>
            </a:pPr>
            <a:r>
              <a:rPr lang="pt-BR" sz="2400" dirty="0">
                <a:ea typeface="Cambria"/>
                <a:sym typeface="Cambria"/>
              </a:rPr>
              <a:t>Homofobia</a:t>
            </a:r>
            <a:endParaRPr sz="2400" dirty="0">
              <a:ea typeface="Cambria"/>
              <a:sym typeface="Cambria"/>
            </a:endParaRPr>
          </a:p>
          <a:p>
            <a:pPr marL="457200" lvl="0" indent="-317500" algn="l">
              <a:spcBef>
                <a:spcPts val="0"/>
              </a:spcBef>
              <a:spcAft>
                <a:spcPts val="0"/>
              </a:spcAft>
              <a:buSzPts val="1400"/>
              <a:buFont typeface="Cambria"/>
              <a:buChar char="●"/>
            </a:pPr>
            <a:r>
              <a:rPr lang="pt-BR" sz="2400" dirty="0" err="1">
                <a:ea typeface="Cambria"/>
                <a:sym typeface="Cambria"/>
              </a:rPr>
              <a:t>Transfobia</a:t>
            </a:r>
            <a:endParaRPr sz="2400" dirty="0">
              <a:ea typeface="Cambria"/>
              <a:sym typeface="Cambria"/>
            </a:endParaRPr>
          </a:p>
          <a:p>
            <a:pPr marL="457200" lvl="0" indent="-317500" algn="l">
              <a:spcBef>
                <a:spcPts val="0"/>
              </a:spcBef>
              <a:spcAft>
                <a:spcPts val="0"/>
              </a:spcAft>
              <a:buSzPts val="1400"/>
              <a:buFont typeface="Cambria"/>
              <a:buChar char="●"/>
            </a:pPr>
            <a:r>
              <a:rPr lang="pt-BR" sz="2400" dirty="0">
                <a:ea typeface="Cambria"/>
                <a:sym typeface="Cambria"/>
              </a:rPr>
              <a:t>Intimidação Sistemática (</a:t>
            </a:r>
            <a:r>
              <a:rPr lang="pt-BR" sz="2400" i="1" dirty="0" err="1">
                <a:ea typeface="Cambria"/>
                <a:sym typeface="Cambria"/>
              </a:rPr>
              <a:t>Bullying</a:t>
            </a:r>
            <a:r>
              <a:rPr lang="pt-BR" sz="2400" dirty="0">
                <a:ea typeface="Cambria"/>
                <a:sym typeface="Cambria"/>
              </a:rPr>
              <a:t>) </a:t>
            </a:r>
            <a:endParaRPr sz="2400" dirty="0">
              <a:ea typeface="Cambria"/>
              <a:sym typeface="Cambria"/>
            </a:endParaRPr>
          </a:p>
          <a:p>
            <a:pPr marL="457200" lvl="0" indent="-317500" algn="l">
              <a:spcBef>
                <a:spcPts val="0"/>
              </a:spcBef>
              <a:spcAft>
                <a:spcPts val="0"/>
              </a:spcAft>
              <a:buSzPts val="1400"/>
              <a:buFont typeface="Cambria"/>
              <a:buChar char="●"/>
            </a:pPr>
            <a:r>
              <a:rPr lang="pt-BR" sz="2400" dirty="0" err="1">
                <a:ea typeface="Cambria"/>
                <a:sym typeface="Cambria"/>
              </a:rPr>
              <a:t>Gordofobia</a:t>
            </a:r>
            <a:endParaRPr sz="2400" dirty="0">
              <a:ea typeface="Cambria"/>
              <a:sym typeface="Cambria"/>
            </a:endParaRPr>
          </a:p>
          <a:p>
            <a:pPr marL="457200" lvl="0" indent="-317500" algn="l">
              <a:spcBef>
                <a:spcPts val="0"/>
              </a:spcBef>
              <a:spcAft>
                <a:spcPts val="0"/>
              </a:spcAft>
              <a:buSzPts val="1400"/>
              <a:buFont typeface="Cambria"/>
              <a:buChar char="●"/>
            </a:pPr>
            <a:r>
              <a:rPr lang="pt-BR" sz="2400" dirty="0">
                <a:ea typeface="Cambria"/>
                <a:sym typeface="Cambria"/>
              </a:rPr>
              <a:t>Outras formas de discriminação e preconceito</a:t>
            </a:r>
            <a:endParaRPr sz="2400" dirty="0">
              <a:solidFill>
                <a:srgbClr val="000000"/>
              </a:solidFill>
              <a:ea typeface="Cambria"/>
              <a:sym typeface="Cambria"/>
            </a:endParaRPr>
          </a:p>
        </p:txBody>
      </p:sp>
      <p:sp>
        <p:nvSpPr>
          <p:cNvPr id="3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20</a:t>
            </a:fld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C2D0EF46-1B03-B34D-97D8-8D1115309508}"/>
              </a:ext>
            </a:extLst>
          </p:cNvPr>
          <p:cNvSpPr/>
          <p:nvPr/>
        </p:nvSpPr>
        <p:spPr>
          <a:xfrm>
            <a:off x="649224" y="984723"/>
            <a:ext cx="82661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4000" b="1" dirty="0" smtClean="0">
                <a:latin typeface="Calibri" panose="020F0502020204030204" pitchFamily="34" charset="0"/>
              </a:rPr>
              <a:t>O mundo moderno não reconhece a diversidade mas cria</a:t>
            </a:r>
            <a:endParaRPr lang="pt-BR" sz="4000" b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860" y="1692609"/>
            <a:ext cx="8070904" cy="4663741"/>
          </a:xfrm>
          <a:prstGeom prst="rect">
            <a:avLst/>
          </a:prstGeom>
        </p:spPr>
      </p:pic>
      <p:sp>
        <p:nvSpPr>
          <p:cNvPr id="5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21</a:t>
            </a:fld>
            <a:endParaRPr lang="pt-BR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C2D0EF46-1B03-B34D-97D8-8D1115309508}"/>
              </a:ext>
            </a:extLst>
          </p:cNvPr>
          <p:cNvSpPr/>
          <p:nvPr/>
        </p:nvSpPr>
        <p:spPr>
          <a:xfrm>
            <a:off x="649224" y="984723"/>
            <a:ext cx="82661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dirty="0" smtClean="0">
                <a:latin typeface="Calibri" panose="020F0502020204030204" pitchFamily="34" charset="0"/>
              </a:rPr>
              <a:t>QUAIS OS CONFLITOS?</a:t>
            </a:r>
            <a:endParaRPr lang="pt-BR" sz="40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430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144" y="1636971"/>
            <a:ext cx="4178808" cy="27858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33872" y="1494485"/>
            <a:ext cx="235628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b="1" dirty="0" smtClean="0">
                <a:latin typeface="Calibri" panose="020F0502020204030204" pitchFamily="34" charset="0"/>
              </a:rPr>
              <a:t>Direitos:</a:t>
            </a:r>
          </a:p>
          <a:p>
            <a:pPr algn="ctr">
              <a:lnSpc>
                <a:spcPct val="150000"/>
              </a:lnSpc>
            </a:pPr>
            <a:r>
              <a:rPr lang="pt-BR" sz="2400" b="1" dirty="0" smtClean="0">
                <a:latin typeface="Calibri" panose="020F0502020204030204" pitchFamily="34" charset="0"/>
              </a:rPr>
              <a:t>Individuais </a:t>
            </a:r>
          </a:p>
          <a:p>
            <a:pPr algn="ctr">
              <a:lnSpc>
                <a:spcPct val="150000"/>
              </a:lnSpc>
            </a:pPr>
            <a:r>
              <a:rPr lang="pt-BR" sz="2400" b="1" dirty="0" smtClean="0">
                <a:latin typeface="Calibri" panose="020F0502020204030204" pitchFamily="34" charset="0"/>
              </a:rPr>
              <a:t>Coletivos</a:t>
            </a:r>
          </a:p>
          <a:p>
            <a:pPr algn="ctr">
              <a:lnSpc>
                <a:spcPct val="150000"/>
              </a:lnSpc>
            </a:pPr>
            <a:r>
              <a:rPr lang="pt-BR" sz="2400" b="1" dirty="0" smtClean="0">
                <a:latin typeface="Calibri" panose="020F0502020204030204" pitchFamily="34" charset="0"/>
              </a:rPr>
              <a:t>Sociais</a:t>
            </a:r>
          </a:p>
          <a:p>
            <a:pPr algn="ctr">
              <a:lnSpc>
                <a:spcPct val="150000"/>
              </a:lnSpc>
            </a:pPr>
            <a:r>
              <a:rPr lang="pt-BR" sz="2400" b="1" dirty="0" smtClean="0">
                <a:latin typeface="Calibri" panose="020F0502020204030204" pitchFamily="34" charset="0"/>
              </a:rPr>
              <a:t>Políticos </a:t>
            </a:r>
            <a:endParaRPr lang="pt-BR" sz="2400" b="1" dirty="0">
              <a:latin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3524" y="4657509"/>
            <a:ext cx="80375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i="1" dirty="0" smtClean="0">
                <a:latin typeface="Calibri" panose="020F0502020204030204" pitchFamily="34" charset="0"/>
              </a:rPr>
              <a:t>“Art</a:t>
            </a:r>
            <a:r>
              <a:rPr lang="pt-BR" sz="2400" i="1" dirty="0">
                <a:latin typeface="Calibri" panose="020F0502020204030204" pitchFamily="34" charset="0"/>
              </a:rPr>
              <a:t>. 5º </a:t>
            </a:r>
            <a:r>
              <a:rPr lang="pt-BR" sz="2400" i="1" u="sng" dirty="0">
                <a:latin typeface="Calibri" panose="020F0502020204030204" pitchFamily="34" charset="0"/>
              </a:rPr>
              <a:t>Todos são iguais perante a lei</a:t>
            </a:r>
            <a:r>
              <a:rPr lang="pt-BR" sz="2400" i="1" dirty="0">
                <a:latin typeface="Calibri" panose="020F0502020204030204" pitchFamily="34" charset="0"/>
              </a:rPr>
              <a:t>, </a:t>
            </a:r>
            <a:r>
              <a:rPr lang="pt-BR" sz="2400" i="1" u="sng" dirty="0">
                <a:latin typeface="Calibri" panose="020F0502020204030204" pitchFamily="34" charset="0"/>
              </a:rPr>
              <a:t>sem distinção de qualquer natureza</a:t>
            </a:r>
            <a:r>
              <a:rPr lang="pt-BR" sz="2400" i="1" dirty="0">
                <a:latin typeface="Calibri" panose="020F0502020204030204" pitchFamily="34" charset="0"/>
              </a:rPr>
              <a:t>, garantindo-se aos brasileiros e aos estrangeiros residentes no País a inviolabilidade do direito à vida, à liberdade, à igualdade, à segurança e à </a:t>
            </a:r>
            <a:r>
              <a:rPr lang="pt-BR" sz="2400" i="1" dirty="0" smtClean="0">
                <a:latin typeface="Calibri" panose="020F0502020204030204" pitchFamily="34" charset="0"/>
              </a:rPr>
              <a:t>propriedade...”</a:t>
            </a:r>
            <a:endParaRPr lang="en-US" sz="2400" i="1" dirty="0">
              <a:latin typeface="Calibri" panose="020F0502020204030204" pitchFamily="34" charset="0"/>
            </a:endParaRPr>
          </a:p>
        </p:txBody>
      </p:sp>
      <p:sp>
        <p:nvSpPr>
          <p:cNvPr id="9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22</a:t>
            </a:fld>
            <a:endParaRPr lang="pt-BR" dirty="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C2D0EF46-1B03-B34D-97D8-8D1115309508}"/>
              </a:ext>
            </a:extLst>
          </p:cNvPr>
          <p:cNvSpPr/>
          <p:nvPr/>
        </p:nvSpPr>
        <p:spPr>
          <a:xfrm>
            <a:off x="649224" y="984723"/>
            <a:ext cx="82661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dirty="0" smtClean="0">
                <a:latin typeface="Calibri" panose="020F0502020204030204" pitchFamily="34" charset="0"/>
              </a:rPr>
              <a:t>BRASIL</a:t>
            </a:r>
            <a:endParaRPr lang="pt-BR" sz="40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1406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3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480" y="1609344"/>
            <a:ext cx="8430768" cy="427939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23</a:t>
            </a:fld>
            <a:endParaRPr lang="pt-BR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6793" y="1081087"/>
            <a:ext cx="5800725" cy="54578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24</a:t>
            </a:fld>
            <a:endParaRPr lang="pt-BR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5"/>
          <p:cNvSpPr txBox="1">
            <a:spLocks noGrp="1"/>
          </p:cNvSpPr>
          <p:nvPr>
            <p:ph type="title"/>
          </p:nvPr>
        </p:nvSpPr>
        <p:spPr>
          <a:xfrm>
            <a:off x="0" y="945718"/>
            <a:ext cx="9061800" cy="165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dirty="0"/>
              <a:t>Qual o desafio da comunidade escolar diante do direito à diferença ? </a:t>
            </a:r>
            <a:endParaRPr sz="4000" dirty="0"/>
          </a:p>
        </p:txBody>
      </p:sp>
      <p:pic>
        <p:nvPicPr>
          <p:cNvPr id="153" name="Google Shape;15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1606" y="2267712"/>
            <a:ext cx="6798588" cy="415264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25</a:t>
            </a:fld>
            <a:endParaRPr lang="pt-BR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6"/>
          <p:cNvSpPr txBox="1">
            <a:spLocks noGrp="1"/>
          </p:cNvSpPr>
          <p:nvPr>
            <p:ph type="title"/>
          </p:nvPr>
        </p:nvSpPr>
        <p:spPr>
          <a:xfrm>
            <a:off x="2195736" y="0"/>
            <a:ext cx="6912768" cy="764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6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9" name="Google Shape;159;p26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5820"/>
          <a:stretch/>
        </p:blipFill>
        <p:spPr>
          <a:xfrm>
            <a:off x="521804" y="1147056"/>
            <a:ext cx="3347864" cy="2608232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6"/>
          <p:cNvSpPr txBox="1"/>
          <p:nvPr/>
        </p:nvSpPr>
        <p:spPr>
          <a:xfrm>
            <a:off x="3779900" y="1013350"/>
            <a:ext cx="4968600" cy="3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2400" b="0" i="0" u="none" strike="noStrike" cap="none" dirty="0" err="1">
                <a:solidFill>
                  <a:schemeClr val="dk1"/>
                </a:solidFill>
                <a:latin typeface="Calibri"/>
                <a:cs typeface="Calibri"/>
                <a:sym typeface="Arial"/>
              </a:rPr>
              <a:t>Tiê</a:t>
            </a:r>
            <a:r>
              <a:rPr lang="pt-BR" sz="2400" b="0" i="0" u="none" strike="noStrike" cap="none" dirty="0">
                <a:solidFill>
                  <a:schemeClr val="dk1"/>
                </a:solidFill>
                <a:latin typeface="Calibri"/>
                <a:cs typeface="Calibri"/>
                <a:sym typeface="Arial"/>
              </a:rPr>
              <a:t> nasceu com a genitália masculina;</a:t>
            </a:r>
            <a:endParaRPr sz="2400" dirty="0">
              <a:latin typeface="Calibri"/>
              <a:cs typeface="Calibri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2400" b="0" i="0" u="none" strike="noStrike" cap="none" dirty="0">
                <a:solidFill>
                  <a:schemeClr val="dk1"/>
                </a:solidFill>
                <a:latin typeface="Calibri"/>
                <a:cs typeface="Calibri"/>
                <a:sym typeface="Arial"/>
              </a:rPr>
              <a:t>Na construção da sua identidade percebeu que seu gênero é feminino;</a:t>
            </a:r>
            <a:endParaRPr sz="2400" dirty="0">
              <a:latin typeface="Calibri"/>
              <a:cs typeface="Calibri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2400" b="0" i="0" u="none" strike="noStrike" cap="none" dirty="0">
                <a:solidFill>
                  <a:schemeClr val="dk1"/>
                </a:solidFill>
                <a:latin typeface="Calibri"/>
                <a:cs typeface="Calibri"/>
                <a:sym typeface="Arial"/>
              </a:rPr>
              <a:t>Ao tentar compreender seus desejos, percebeu que na sua sexualidade </a:t>
            </a:r>
            <a:r>
              <a:rPr lang="pt-BR" sz="2400" dirty="0">
                <a:solidFill>
                  <a:schemeClr val="dk1"/>
                </a:solidFill>
                <a:latin typeface="Calibri"/>
                <a:cs typeface="Calibri"/>
              </a:rPr>
              <a:t>sentia atração por pessoas do mesmo gênero, ou seja, por mulher.</a:t>
            </a:r>
            <a:r>
              <a:rPr lang="pt-BR" sz="2400" b="0" i="0" u="none" strike="noStrike" cap="none" dirty="0">
                <a:solidFill>
                  <a:schemeClr val="dk1"/>
                </a:solidFill>
                <a:latin typeface="Calibri"/>
                <a:cs typeface="Calibri"/>
                <a:sym typeface="Arial"/>
              </a:rPr>
              <a:t>  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cs typeface="Calibri"/>
              <a:sym typeface="Arial"/>
            </a:endParaRPr>
          </a:p>
        </p:txBody>
      </p:sp>
      <p:sp>
        <p:nvSpPr>
          <p:cNvPr id="161" name="Google Shape;161;p26"/>
          <p:cNvSpPr txBox="1"/>
          <p:nvPr/>
        </p:nvSpPr>
        <p:spPr>
          <a:xfrm>
            <a:off x="425900" y="4886726"/>
            <a:ext cx="8322600" cy="15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PORQUE NO CONTEMPORÂNEO É POSSÍVEL COMPREENDER ESTA DIVERSIDADE DE IDENTIDADE DE GÊNERO, ORIENTAÇÃO SEXUAL, IDENTIDADE ROMÂNTICA E EXPRESSÃO DE GÊNERO? </a:t>
            </a:r>
            <a:endParaRPr sz="24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3567" y="3803879"/>
            <a:ext cx="29963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>
                <a:latin typeface="Calibri"/>
                <a:cs typeface="Calibri"/>
              </a:rPr>
              <a:t>Personagem fictício e real  </a:t>
            </a:r>
            <a:endParaRPr lang="pt-BR" sz="2000" dirty="0">
              <a:latin typeface="Calibri"/>
              <a:cs typeface="Calibri"/>
            </a:endParaRPr>
          </a:p>
        </p:txBody>
      </p:sp>
      <p:sp>
        <p:nvSpPr>
          <p:cNvPr id="7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26</a:t>
            </a:fld>
            <a:endParaRPr lang="pt-BR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0"/>
          <p:cNvSpPr txBox="1"/>
          <p:nvPr/>
        </p:nvSpPr>
        <p:spPr>
          <a:xfrm>
            <a:off x="576071" y="903450"/>
            <a:ext cx="8339329" cy="48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371600" lvl="0" indent="457200" algn="just" rtl="0">
              <a:lnSpc>
                <a:spcPct val="98181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98181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pt-BR" sz="2800" i="1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98181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pt-BR" sz="28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98181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800" i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"</a:t>
            </a:r>
            <a:r>
              <a:rPr lang="pt-BR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BNCC e os currículos se identificam na comunhão de princípios e valores que, como já mencionado</a:t>
            </a:r>
            <a:r>
              <a:rPr lang="pt-BR" sz="2800" i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orientam </a:t>
            </a:r>
            <a:r>
              <a:rPr lang="pt-BR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LDB e as DCN. Dessa maneira</a:t>
            </a:r>
            <a:r>
              <a:rPr lang="pt-BR" sz="2800" i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reconhecem </a:t>
            </a:r>
            <a:r>
              <a:rPr lang="pt-BR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 a educação tem um compromisso com a formação e o desenvolvimento humano global, em suas dimensões intelectual, física, afetiva, social, ética, moral e simbólica.” </a:t>
            </a:r>
            <a:endParaRPr sz="28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29200" lvl="0" indent="45720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BNCC</a:t>
            </a:r>
            <a:r>
              <a:rPr lang="pt-BR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pt-BR" sz="28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pág</a:t>
            </a:r>
            <a:r>
              <a:rPr lang="pt-BR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 </a:t>
            </a:r>
            <a:endParaRPr sz="2800" dirty="0"/>
          </a:p>
        </p:txBody>
      </p:sp>
      <p:sp>
        <p:nvSpPr>
          <p:cNvPr id="3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27</a:t>
            </a:fld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C2D0EF46-1B03-B34D-97D8-8D1115309508}"/>
              </a:ext>
            </a:extLst>
          </p:cNvPr>
          <p:cNvSpPr/>
          <p:nvPr/>
        </p:nvSpPr>
        <p:spPr>
          <a:xfrm>
            <a:off x="448056" y="984723"/>
            <a:ext cx="84673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dirty="0" smtClean="0">
                <a:latin typeface="Calibri" panose="020F0502020204030204" pitchFamily="34" charset="0"/>
              </a:rPr>
              <a:t>BASE NACIONAL COMUM CURRICULAR (BNCC) </a:t>
            </a:r>
            <a:endParaRPr lang="pt-BR" sz="4000" b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1"/>
          <p:cNvSpPr txBox="1">
            <a:spLocks noGrp="1"/>
          </p:cNvSpPr>
          <p:nvPr>
            <p:ph type="body" idx="1"/>
          </p:nvPr>
        </p:nvSpPr>
        <p:spPr>
          <a:xfrm>
            <a:off x="0" y="830997"/>
            <a:ext cx="9144000" cy="5838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endParaRPr sz="6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7" name="Google Shape;18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640" y="993947"/>
            <a:ext cx="8202168" cy="536240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28</a:t>
            </a:fld>
            <a:endParaRPr lang="pt-BR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2"/>
          <p:cNvSpPr txBox="1">
            <a:spLocks noGrp="1"/>
          </p:cNvSpPr>
          <p:nvPr>
            <p:ph type="ctrTitle"/>
          </p:nvPr>
        </p:nvSpPr>
        <p:spPr>
          <a:xfrm>
            <a:off x="685800" y="1"/>
            <a:ext cx="7772400" cy="8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6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32"/>
          <p:cNvSpPr txBox="1"/>
          <p:nvPr/>
        </p:nvSpPr>
        <p:spPr>
          <a:xfrm>
            <a:off x="4364875" y="1679315"/>
            <a:ext cx="4779125" cy="1917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0" lvl="0" indent="45720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 smtClean="0">
                <a:latin typeface="Calibri" panose="020F0502020204030204" pitchFamily="34" charset="0"/>
              </a:rPr>
              <a:t>indivíduo </a:t>
            </a:r>
            <a:endParaRPr sz="2800" b="1" dirty="0">
              <a:latin typeface="Calibri" panose="020F0502020204030204" pitchFamily="34" charset="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latin typeface="Calibri" panose="020F0502020204030204" pitchFamily="34" charset="0"/>
            </a:endParaRPr>
          </a:p>
          <a:p>
            <a:pPr marL="2286000" lvl="0" indent="45720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latin typeface="Calibri" panose="020F0502020204030204" pitchFamily="34" charset="0"/>
              </a:rPr>
              <a:t>(in)</a:t>
            </a:r>
            <a:r>
              <a:rPr lang="pt-BR" sz="2800" b="1" dirty="0" err="1">
                <a:latin typeface="Calibri" panose="020F0502020204030204" pitchFamily="34" charset="0"/>
              </a:rPr>
              <a:t>dividual</a:t>
            </a:r>
            <a:r>
              <a:rPr lang="pt-BR" sz="2800" b="1" dirty="0">
                <a:latin typeface="Calibri" panose="020F0502020204030204" pitchFamily="34" charset="0"/>
              </a:rPr>
              <a:t>  </a:t>
            </a:r>
            <a:endParaRPr sz="2800" b="1" dirty="0">
              <a:latin typeface="Calibri" panose="020F0502020204030204" pitchFamily="34" charset="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latin typeface="Calibri" panose="020F0502020204030204" pitchFamily="34" charset="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68" y="1240345"/>
            <a:ext cx="6640366" cy="4876991"/>
          </a:xfrm>
          <a:prstGeom prst="rect">
            <a:avLst/>
          </a:prstGeom>
        </p:spPr>
      </p:pic>
      <p:sp>
        <p:nvSpPr>
          <p:cNvPr id="6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29</a:t>
            </a:fld>
            <a:endParaRPr lang="pt-BR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6553200" y="6365494"/>
            <a:ext cx="2133600" cy="365125"/>
          </a:xfrm>
        </p:spPr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3</a:t>
            </a:fld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536271" y="1916832"/>
            <a:ext cx="8284201" cy="2910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Bef>
                <a:spcPts val="700"/>
              </a:spcBef>
              <a:buClr>
                <a:schemeClr val="dk1"/>
              </a:buClr>
              <a:buSzPts val="1100"/>
            </a:pPr>
            <a:r>
              <a:rPr lang="pt-BR" sz="2400" dirty="0">
                <a:latin typeface="Calibri" panose="020F0502020204030204" pitchFamily="34" charset="0"/>
                <a:ea typeface="Cambria"/>
                <a:sym typeface="Cambria"/>
              </a:rPr>
              <a:t>"</a:t>
            </a:r>
            <a:r>
              <a:rPr lang="pt-BR" sz="2400" i="1" dirty="0">
                <a:latin typeface="Calibri" panose="020F0502020204030204" pitchFamily="34" charset="0"/>
                <a:ea typeface="Cambria"/>
                <a:sym typeface="Cambria"/>
              </a:rPr>
              <a:t>Educar significa introduzir a cunha da diferença em um mundo que sem ela se limitaria a reproduzir o igual e o idêntico, um mundo parado, um mundo morto“ .</a:t>
            </a:r>
          </a:p>
          <a:p>
            <a:pPr lvl="0" algn="just">
              <a:lnSpc>
                <a:spcPct val="115000"/>
              </a:lnSpc>
              <a:spcBef>
                <a:spcPts val="700"/>
              </a:spcBef>
              <a:buClr>
                <a:schemeClr val="dk1"/>
              </a:buClr>
              <a:buSzPts val="1100"/>
            </a:pPr>
            <a:endParaRPr lang="pt-BR" sz="2400" i="1" dirty="0" smtClean="0">
              <a:latin typeface="Calibri" panose="020F0502020204030204" pitchFamily="34" charset="0"/>
              <a:ea typeface="Cambria"/>
              <a:sym typeface="Cambria"/>
            </a:endParaRPr>
          </a:p>
          <a:p>
            <a:pPr lvl="0" algn="just">
              <a:lnSpc>
                <a:spcPct val="115000"/>
              </a:lnSpc>
              <a:spcBef>
                <a:spcPts val="700"/>
              </a:spcBef>
              <a:buClr>
                <a:schemeClr val="dk1"/>
              </a:buClr>
              <a:buSzPts val="1100"/>
            </a:pPr>
            <a:endParaRPr lang="pt-BR" sz="2400" i="1" dirty="0">
              <a:latin typeface="Calibri" panose="020F0502020204030204" pitchFamily="34" charset="0"/>
              <a:ea typeface="Cambria"/>
              <a:sym typeface="Cambria"/>
            </a:endParaRPr>
          </a:p>
          <a:p>
            <a:pPr marL="4572000" lvl="0" indent="457200" algn="just">
              <a:lnSpc>
                <a:spcPct val="115000"/>
              </a:lnSpc>
              <a:spcBef>
                <a:spcPts val="700"/>
              </a:spcBef>
              <a:buClr>
                <a:schemeClr val="dk1"/>
              </a:buClr>
              <a:buSzPts val="1100"/>
            </a:pPr>
            <a:r>
              <a:rPr lang="pt-BR" sz="2400" dirty="0">
                <a:latin typeface="Calibri" panose="020F0502020204030204" pitchFamily="34" charset="0"/>
                <a:ea typeface="Cambria"/>
                <a:sym typeface="Cambria"/>
              </a:rPr>
              <a:t>Tomaz Tadeu da </a:t>
            </a:r>
            <a:r>
              <a:rPr lang="pt-BR" sz="2400" dirty="0" smtClean="0">
                <a:latin typeface="Calibri" panose="020F0502020204030204" pitchFamily="34" charset="0"/>
                <a:ea typeface="Cambria"/>
                <a:sym typeface="Cambria"/>
              </a:rPr>
              <a:t>Silva</a:t>
            </a:r>
            <a:endParaRPr lang="pt-BR" sz="2400" dirty="0">
              <a:latin typeface="Calibri" panose="020F0502020204030204" pitchFamily="34" charset="0"/>
              <a:ea typeface="Cambria"/>
              <a:sym typeface="Cambria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C2D0EF46-1B03-B34D-97D8-8D1115309508}"/>
              </a:ext>
            </a:extLst>
          </p:cNvPr>
          <p:cNvSpPr/>
          <p:nvPr/>
        </p:nvSpPr>
        <p:spPr>
          <a:xfrm>
            <a:off x="1118207" y="984723"/>
            <a:ext cx="71203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4000" b="1" dirty="0" smtClean="0">
                <a:latin typeface="Calibri" panose="020F0502020204030204" pitchFamily="34" charset="0"/>
              </a:rPr>
              <a:t>DIVERSIDADE COMO DIFERENÇA</a:t>
            </a:r>
            <a:endParaRPr lang="pt-BR" sz="40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616674"/>
      </p:ext>
    </p:extLst>
  </p:cSld>
  <p:clrMapOvr>
    <a:masterClrMapping/>
  </p:clrMapOvr>
  <p:transition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3"/>
          <p:cNvSpPr txBox="1">
            <a:spLocks noGrp="1"/>
          </p:cNvSpPr>
          <p:nvPr>
            <p:ph type="subTitle" idx="1"/>
          </p:nvPr>
        </p:nvSpPr>
        <p:spPr>
          <a:xfrm>
            <a:off x="6365354" y="822570"/>
            <a:ext cx="2509291" cy="3711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endParaRPr sz="2800" dirty="0">
              <a:solidFill>
                <a:schemeClr val="tx1"/>
              </a:solidFill>
            </a:endParaRPr>
          </a:p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chemeClr val="tx1"/>
                </a:solidFill>
              </a:rPr>
              <a:t>nunca fomos </a:t>
            </a:r>
            <a:r>
              <a:rPr lang="pt-BR" sz="2800" dirty="0" smtClean="0">
                <a:solidFill>
                  <a:schemeClr val="tx1"/>
                </a:solidFill>
              </a:rPr>
              <a:t>um</a:t>
            </a:r>
          </a:p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pt-BR" sz="2800" dirty="0" smtClean="0">
                <a:solidFill>
                  <a:schemeClr val="tx1"/>
                </a:solidFill>
              </a:rPr>
              <a:t> </a:t>
            </a:r>
            <a:endParaRPr sz="2800" dirty="0">
              <a:solidFill>
                <a:schemeClr val="tx1"/>
              </a:solidFill>
            </a:endParaRPr>
          </a:p>
          <a:p>
            <a:pPr marL="0" lvl="0" indent="0">
              <a:spcBef>
                <a:spcPts val="64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chemeClr val="tx1"/>
                </a:solidFill>
              </a:rPr>
              <a:t>somos diversos (</a:t>
            </a:r>
            <a:r>
              <a:rPr lang="pt-BR" sz="2800" dirty="0" err="1">
                <a:solidFill>
                  <a:schemeClr val="tx1"/>
                </a:solidFill>
              </a:rPr>
              <a:t>eus</a:t>
            </a:r>
            <a:r>
              <a:rPr lang="pt-BR" sz="2800" dirty="0" smtClean="0">
                <a:solidFill>
                  <a:schemeClr val="tx1"/>
                </a:solidFill>
              </a:rPr>
              <a:t>)</a:t>
            </a:r>
          </a:p>
          <a:p>
            <a:pPr marL="0" lvl="0" indent="0">
              <a:spcBef>
                <a:spcPts val="640"/>
              </a:spcBef>
              <a:spcAft>
                <a:spcPts val="0"/>
              </a:spcAft>
              <a:buNone/>
            </a:pPr>
            <a:endParaRPr sz="2800" dirty="0">
              <a:solidFill>
                <a:schemeClr val="tx1"/>
              </a:solidFill>
            </a:endParaRPr>
          </a:p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chemeClr val="tx1"/>
                </a:solidFill>
              </a:rPr>
              <a:t>possibilidades  </a:t>
            </a:r>
            <a:endParaRPr sz="2800" dirty="0">
              <a:solidFill>
                <a:schemeClr val="tx1"/>
              </a:solidFill>
            </a:endParaRPr>
          </a:p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chemeClr val="tx1"/>
                </a:solidFill>
              </a:rPr>
              <a:t>devir </a:t>
            </a:r>
            <a:endParaRPr sz="2800" dirty="0">
              <a:solidFill>
                <a:schemeClr val="tx1"/>
              </a:solidFill>
            </a:endParaRPr>
          </a:p>
          <a:p>
            <a:pPr marL="0" lvl="0" indent="0">
              <a:spcBef>
                <a:spcPts val="64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chemeClr val="tx1"/>
                </a:solidFill>
              </a:rPr>
              <a:t>devires </a:t>
            </a:r>
            <a:endParaRPr sz="2800" dirty="0">
              <a:solidFill>
                <a:schemeClr val="tx1"/>
              </a:solidFill>
            </a:endParaRPr>
          </a:p>
        </p:txBody>
      </p:sp>
      <p:pic>
        <p:nvPicPr>
          <p:cNvPr id="199" name="Google Shape;19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191" y="1210756"/>
            <a:ext cx="5925313" cy="514559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30</a:t>
            </a:fld>
            <a:endParaRPr lang="pt-BR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073" y="1692608"/>
            <a:ext cx="8110728" cy="479048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31</a:t>
            </a:fld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C2D0EF46-1B03-B34D-97D8-8D1115309508}"/>
              </a:ext>
            </a:extLst>
          </p:cNvPr>
          <p:cNvSpPr/>
          <p:nvPr/>
        </p:nvSpPr>
        <p:spPr>
          <a:xfrm>
            <a:off x="649224" y="984723"/>
            <a:ext cx="82661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dirty="0" smtClean="0">
                <a:latin typeface="Calibri" panose="020F0502020204030204" pitchFamily="34" charset="0"/>
              </a:rPr>
              <a:t>56 GÊNEROS NO FACEBOOK</a:t>
            </a:r>
            <a:endParaRPr lang="pt-BR" sz="4000" b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5"/>
          <p:cNvSpPr txBox="1">
            <a:spLocks noGrp="1"/>
          </p:cNvSpPr>
          <p:nvPr>
            <p:ph type="ctrTitle"/>
          </p:nvPr>
        </p:nvSpPr>
        <p:spPr>
          <a:xfrm>
            <a:off x="685800" y="1"/>
            <a:ext cx="7772400" cy="8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6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1" name="Google Shape;21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0" y="1115568"/>
            <a:ext cx="8001000" cy="524078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32</a:t>
            </a:fld>
            <a:endParaRPr lang="pt-BR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0" y="1115568"/>
            <a:ext cx="8001000" cy="524078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33</a:t>
            </a:fld>
            <a:endParaRPr lang="pt-BR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7"/>
          <p:cNvSpPr txBox="1">
            <a:spLocks noGrp="1"/>
          </p:cNvSpPr>
          <p:nvPr>
            <p:ph type="ctrTitle"/>
          </p:nvPr>
        </p:nvSpPr>
        <p:spPr>
          <a:xfrm>
            <a:off x="685800" y="1"/>
            <a:ext cx="7772400" cy="8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6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2" name="Google Shape;22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1" y="1115568"/>
            <a:ext cx="8001000" cy="524078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34</a:t>
            </a:fld>
            <a:endParaRPr lang="pt-BR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8"/>
          <p:cNvSpPr txBox="1">
            <a:spLocks noGrp="1"/>
          </p:cNvSpPr>
          <p:nvPr>
            <p:ph type="subTitle" idx="1"/>
          </p:nvPr>
        </p:nvSpPr>
        <p:spPr>
          <a:xfrm>
            <a:off x="811728" y="1867024"/>
            <a:ext cx="7717500" cy="4608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just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endParaRPr lang="pt-BR" sz="2800" dirty="0" smtClean="0">
              <a:solidFill>
                <a:schemeClr val="dk1"/>
              </a:solidFill>
            </a:endParaRPr>
          </a:p>
          <a:p>
            <a:pPr lvl="0" algn="just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pt-BR" sz="2800" dirty="0" smtClean="0">
                <a:solidFill>
                  <a:schemeClr val="dk1"/>
                </a:solidFill>
              </a:rPr>
              <a:t>A </a:t>
            </a:r>
            <a:r>
              <a:rPr lang="pt-BR" sz="2800" dirty="0">
                <a:solidFill>
                  <a:schemeClr val="dk1"/>
                </a:solidFill>
              </a:rPr>
              <a:t>moralidade é um sistema que permite às pessoas formar um grupo e se relacionar entre si: o “nós”.</a:t>
            </a:r>
            <a:endParaRPr sz="2800" dirty="0">
              <a:solidFill>
                <a:schemeClr val="dk1"/>
              </a:solidFill>
            </a:endParaRPr>
          </a:p>
          <a:p>
            <a:pPr lvl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sz="2800" dirty="0">
              <a:solidFill>
                <a:schemeClr val="dk1"/>
              </a:solidFill>
            </a:endParaRPr>
          </a:p>
          <a:p>
            <a:pPr lvl="0" algn="just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pt-BR" sz="2800" dirty="0" smtClean="0">
                <a:solidFill>
                  <a:schemeClr val="dk1"/>
                </a:solidFill>
              </a:rPr>
              <a:t>Nosso </a:t>
            </a:r>
            <a:r>
              <a:rPr lang="pt-BR" sz="2800" dirty="0">
                <a:solidFill>
                  <a:schemeClr val="dk1"/>
                </a:solidFill>
              </a:rPr>
              <a:t>desafio é desenvolver um sistema que viabilize o convívio entre grupos diferentes : “nós e eles “ </a:t>
            </a:r>
            <a:r>
              <a:rPr lang="pt-BR" sz="2800" dirty="0" smtClean="0">
                <a:solidFill>
                  <a:schemeClr val="dk1"/>
                </a:solidFill>
              </a:rPr>
              <a:t>!</a:t>
            </a:r>
            <a:endParaRPr sz="2800" dirty="0">
              <a:solidFill>
                <a:schemeClr val="dk1"/>
              </a:solidFill>
            </a:endParaRPr>
          </a:p>
        </p:txBody>
      </p:sp>
      <p:sp>
        <p:nvSpPr>
          <p:cNvPr id="4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35</a:t>
            </a:fld>
            <a:endParaRPr lang="pt-BR" dirty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xmlns="" id="{C2D0EF46-1B03-B34D-97D8-8D11153095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6450" y="1179449"/>
            <a:ext cx="7772400" cy="707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dirty="0" smtClean="0">
                <a:latin typeface="Calibri" panose="020F0502020204030204" pitchFamily="34" charset="0"/>
              </a:rPr>
              <a:t>POR UMA ÉTICA MAIS TRIBAL</a:t>
            </a:r>
            <a:endParaRPr lang="pt-BR" sz="4000" b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0" y="1115568"/>
            <a:ext cx="8000999" cy="535838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36</a:t>
            </a:fld>
            <a:endParaRPr lang="pt-BR" dirty="0"/>
          </a:p>
        </p:txBody>
      </p:sp>
    </p:spTree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40"/>
          <p:cNvPicPr preferRelativeResize="0"/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800" y="1115568"/>
            <a:ext cx="8001000" cy="524078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37</a:t>
            </a:fld>
            <a:endParaRPr lang="pt-BR" dirty="0"/>
          </a:p>
        </p:txBody>
      </p:sp>
    </p:spTree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1"/>
          <p:cNvSpPr txBox="1">
            <a:spLocks noGrp="1"/>
          </p:cNvSpPr>
          <p:nvPr>
            <p:ph type="subTitle" idx="1"/>
          </p:nvPr>
        </p:nvSpPr>
        <p:spPr>
          <a:xfrm>
            <a:off x="1508760" y="2112215"/>
            <a:ext cx="6400800" cy="2932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i="1" dirty="0">
                <a:solidFill>
                  <a:srgbClr val="000000"/>
                </a:solidFill>
                <a:ea typeface="Cambria"/>
                <a:sym typeface="Cambria"/>
              </a:rPr>
              <a:t>“Simplesmente</a:t>
            </a:r>
            <a:r>
              <a:rPr lang="pt-BR" i="1" dirty="0" smtClean="0">
                <a:solidFill>
                  <a:srgbClr val="000000"/>
                </a:solidFill>
                <a:ea typeface="Cambria"/>
                <a:sym typeface="Cambria"/>
              </a:rPr>
              <a:t>, não </a:t>
            </a:r>
            <a:r>
              <a:rPr lang="pt-BR" i="1" dirty="0">
                <a:solidFill>
                  <a:srgbClr val="000000"/>
                </a:solidFill>
                <a:ea typeface="Cambria"/>
                <a:sym typeface="Cambria"/>
              </a:rPr>
              <a:t>posso pensar pelos outros, nem para os outros, nem sem os outros.”                              </a:t>
            </a:r>
            <a:endParaRPr i="1" dirty="0">
              <a:solidFill>
                <a:srgbClr val="000000"/>
              </a:solidFill>
              <a:ea typeface="Cambria"/>
              <a:sym typeface="Cambria"/>
            </a:endParaRPr>
          </a:p>
          <a:p>
            <a:pPr marL="0" lvl="0" indent="0" algn="r">
              <a:spcBef>
                <a:spcPts val="640"/>
              </a:spcBef>
              <a:spcAft>
                <a:spcPts val="0"/>
              </a:spcAft>
              <a:buNone/>
            </a:pPr>
            <a:r>
              <a:rPr lang="pt-BR" i="1" dirty="0" smtClean="0">
                <a:solidFill>
                  <a:srgbClr val="000000"/>
                </a:solidFill>
                <a:ea typeface="Cambria"/>
                <a:sym typeface="Cambria"/>
              </a:rPr>
              <a:t>Paulo Freire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3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38</a:t>
            </a:fld>
            <a:endParaRPr lang="pt-BR" dirty="0"/>
          </a:p>
        </p:txBody>
      </p:sp>
    </p:spTree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/>
              <a:t>FONTES DAS IMAGENS</a:t>
            </a:r>
            <a:endParaRPr lang="pt-BR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indent="0" eaLnBrk="1" hangingPunct="1"/>
            <a:r>
              <a:rPr lang="pt-BR" sz="1800" dirty="0" smtClean="0">
                <a:solidFill>
                  <a:schemeClr val="dk1"/>
                </a:solidFill>
              </a:rPr>
              <a:t>02 </a:t>
            </a:r>
            <a:r>
              <a:rPr lang="pt-BR" sz="1800" dirty="0" smtClean="0">
                <a:solidFill>
                  <a:schemeClr val="dk1"/>
                </a:solidFill>
                <a:hlinkClick r:id="rId2"/>
              </a:rPr>
              <a:t>http</a:t>
            </a:r>
            <a:r>
              <a:rPr lang="pt-BR" sz="1800" dirty="0">
                <a:solidFill>
                  <a:schemeClr val="dk1"/>
                </a:solidFill>
                <a:hlinkClick r:id="rId2"/>
              </a:rPr>
              <a:t>://</a:t>
            </a:r>
            <a:r>
              <a:rPr lang="pt-BR" sz="1800" dirty="0" smtClean="0">
                <a:solidFill>
                  <a:schemeClr val="dk1"/>
                </a:solidFill>
                <a:hlinkClick r:id="rId2"/>
              </a:rPr>
              <a:t>www.vidtudo.com.br/2015/04/charge-sobre-intolerancia-dos-que.html</a:t>
            </a:r>
            <a:endParaRPr lang="pt-BR" sz="1800" dirty="0" smtClean="0">
              <a:solidFill>
                <a:schemeClr val="dk1"/>
              </a:solidFill>
            </a:endParaRPr>
          </a:p>
          <a:p>
            <a:pPr indent="0" eaLnBrk="1" hangingPunct="1"/>
            <a:r>
              <a:rPr lang="pt-BR" sz="1800" dirty="0" smtClean="0">
                <a:solidFill>
                  <a:schemeClr val="dk1"/>
                </a:solidFill>
              </a:rPr>
              <a:t>06 </a:t>
            </a:r>
            <a:r>
              <a:rPr lang="pt-BR" sz="1800" dirty="0">
                <a:solidFill>
                  <a:schemeClr val="dk1"/>
                </a:solidFill>
                <a:hlinkClick r:id="rId3"/>
              </a:rPr>
              <a:t>http://www.ver.pt/ciencia-cognitiva-ajuda-a-solucionar-problemas-sociais-complexos</a:t>
            </a:r>
            <a:r>
              <a:rPr lang="pt-BR" sz="1800" dirty="0" smtClean="0">
                <a:solidFill>
                  <a:schemeClr val="dk1"/>
                </a:solidFill>
                <a:hlinkClick r:id="rId3"/>
              </a:rPr>
              <a:t>/</a:t>
            </a:r>
            <a:endParaRPr lang="pt-BR" sz="1800" dirty="0" smtClean="0">
              <a:solidFill>
                <a:schemeClr val="dk1"/>
              </a:solidFill>
            </a:endParaRPr>
          </a:p>
          <a:p>
            <a:pPr indent="0" eaLnBrk="1" hangingPunct="1"/>
            <a:r>
              <a:rPr lang="pt-BR" sz="1800" dirty="0" smtClean="0"/>
              <a:t>09 </a:t>
            </a:r>
            <a:r>
              <a:rPr lang="en-US" sz="1800" dirty="0" smtClean="0">
                <a:hlinkClick r:id="rId4"/>
              </a:rPr>
              <a:t>https</a:t>
            </a:r>
            <a:r>
              <a:rPr lang="en-US" sz="1800" dirty="0">
                <a:hlinkClick r:id="rId4"/>
              </a:rPr>
              <a:t>://pt.wikipedia.org/wiki/%C3%81frica_Oriental#/media/File:LocationEasternAfrica.png</a:t>
            </a:r>
            <a:r>
              <a:rPr lang="en-US" sz="1800" dirty="0"/>
              <a:t> </a:t>
            </a:r>
            <a:endParaRPr lang="pt-BR" sz="1800" dirty="0"/>
          </a:p>
          <a:p>
            <a:pPr indent="0" eaLnBrk="1" hangingPunct="1"/>
            <a:r>
              <a:rPr lang="pt-BR" sz="1800" dirty="0" smtClean="0">
                <a:solidFill>
                  <a:schemeClr val="dk1"/>
                </a:solidFill>
              </a:rPr>
              <a:t>10 </a:t>
            </a:r>
            <a:r>
              <a:rPr lang="en-US" sz="1800" dirty="0">
                <a:hlinkClick r:id="rId5"/>
              </a:rPr>
              <a:t>https://pt.wikipedia.org/wiki/Humano#/media/File:World_map_of_prehistoric_human_migrations.jpg</a:t>
            </a:r>
            <a:endParaRPr lang="pt-BR" sz="1800" dirty="0" smtClean="0">
              <a:solidFill>
                <a:schemeClr val="dk1"/>
              </a:solidFill>
            </a:endParaRPr>
          </a:p>
          <a:p>
            <a:pPr indent="0" eaLnBrk="1" hangingPunct="1"/>
            <a:r>
              <a:rPr lang="pt-BR" sz="1800" dirty="0" smtClean="0">
                <a:solidFill>
                  <a:schemeClr val="dk1"/>
                </a:solidFill>
              </a:rPr>
              <a:t>11 </a:t>
            </a:r>
            <a:r>
              <a:rPr lang="en-US" sz="1800" dirty="0">
                <a:hlinkClick r:id="rId6"/>
              </a:rPr>
              <a:t>http://</a:t>
            </a:r>
            <a:r>
              <a:rPr lang="en-US" sz="1800" dirty="0" smtClean="0">
                <a:hlinkClick r:id="rId6"/>
              </a:rPr>
              <a:t>neointel.com.br/blog/wp-content/uploads/2015/03/diaspora.jpg</a:t>
            </a:r>
            <a:endParaRPr lang="en-US" sz="1800" dirty="0" smtClean="0"/>
          </a:p>
          <a:p>
            <a:pPr indent="0" eaLnBrk="1" hangingPunct="1"/>
            <a:r>
              <a:rPr lang="en-US" sz="1800" dirty="0" smtClean="0"/>
              <a:t>12a </a:t>
            </a:r>
            <a:r>
              <a:rPr lang="en-US" sz="1800" dirty="0">
                <a:hlinkClick r:id="rId7"/>
              </a:rPr>
              <a:t>http://informarcomtic.canalblog.com/archives/2007/11/30/7071248.html</a:t>
            </a:r>
            <a:endParaRPr lang="en-US" sz="1800" dirty="0"/>
          </a:p>
          <a:p>
            <a:pPr indent="0" eaLnBrk="1" hangingPunct="1"/>
            <a:r>
              <a:rPr lang="en-US" sz="1800" dirty="0" smtClean="0"/>
              <a:t>12b </a:t>
            </a:r>
            <a:r>
              <a:rPr lang="pt-BR" sz="1800" dirty="0">
                <a:hlinkClick r:id="rId8"/>
              </a:rPr>
              <a:t>https://aminoapps.com/c/ciencias-geografia-hist/page/blog/conceito-de-pre-historia/GVmn_0EFnuVnmjaXj60WbzkZ52m4YpZdn</a:t>
            </a:r>
            <a:r>
              <a:rPr lang="pt-BR" sz="1800" dirty="0"/>
              <a:t> </a:t>
            </a:r>
          </a:p>
          <a:p>
            <a:pPr indent="0" eaLnBrk="1" hangingPunct="1"/>
            <a:r>
              <a:rPr lang="en-US" sz="1800" dirty="0" smtClean="0"/>
              <a:t>14 </a:t>
            </a:r>
            <a:r>
              <a:rPr lang="pt-BR" sz="1800" dirty="0">
                <a:hlinkClick r:id="rId9"/>
              </a:rPr>
              <a:t>http://</a:t>
            </a:r>
            <a:r>
              <a:rPr lang="pt-BR" sz="1800" dirty="0" smtClean="0">
                <a:hlinkClick r:id="rId9"/>
              </a:rPr>
              <a:t>www.geocities.ws/ceciliano_claro/grandnaveg.htm</a:t>
            </a:r>
            <a:endParaRPr lang="en-US" sz="1800" dirty="0" smtClean="0"/>
          </a:p>
          <a:p>
            <a:pPr indent="0" eaLnBrk="1" hangingPunct="1"/>
            <a:endParaRPr lang="pt-BR" sz="1800" dirty="0" smtClean="0">
              <a:solidFill>
                <a:schemeClr val="dk1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AACA4-6491-4331-A634-04D6C49D9670}" type="slidenum">
              <a:rPr kumimoji="0" lang="pt-B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524568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7"/>
          <p:cNvSpPr txBox="1">
            <a:spLocks noGrp="1"/>
          </p:cNvSpPr>
          <p:nvPr>
            <p:ph type="body" idx="1"/>
          </p:nvPr>
        </p:nvSpPr>
        <p:spPr>
          <a:xfrm>
            <a:off x="1615440" y="5494101"/>
            <a:ext cx="6522720" cy="449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pt-BR" sz="2400" b="0" i="0" u="sng" strike="noStrike" cap="none" dirty="0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VÍDEO DISPONÍVEL EM: 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pt-BR" sz="2400" b="0" i="0" u="sng" strike="noStrike" cap="none" dirty="0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</a:t>
            </a:r>
            <a:r>
              <a:rPr lang="pt-BR" sz="24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://www.youtube.com/watch?v=9SPwVRS81fI</a:t>
            </a:r>
            <a:r>
              <a:rPr lang="pt-B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4</a:t>
            </a:fld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7796" y="971550"/>
            <a:ext cx="5682204" cy="4536521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 rot="19564833">
            <a:off x="2392884" y="2813635"/>
            <a:ext cx="52116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chemeClr val="dk1"/>
              </a:buClr>
              <a:buSzPts val="3200"/>
            </a:pPr>
            <a:r>
              <a:rPr lang="pt-BR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/>
                <a:cs typeface="Calibri"/>
                <a:sym typeface="Calibri"/>
              </a:rPr>
              <a:t>IMAGEM (NÃO É LINK) </a:t>
            </a:r>
            <a:endParaRPr lang="pt-BR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Calibri"/>
              <a:cs typeface="Calibri"/>
              <a:sym typeface="Calibri"/>
              <a:hlinkClick r:id="rId3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/>
              <a:t>FONTES DAS IMAGENS</a:t>
            </a:r>
            <a:endParaRPr lang="pt-BR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indent="0" eaLnBrk="1" hangingPunct="1"/>
            <a:r>
              <a:rPr lang="pt-BR" sz="1800" dirty="0" smtClean="0">
                <a:solidFill>
                  <a:schemeClr val="dk1"/>
                </a:solidFill>
              </a:rPr>
              <a:t>13a </a:t>
            </a:r>
            <a:r>
              <a:rPr lang="it-IT" sz="1800" dirty="0" smtClean="0">
                <a:hlinkClick r:id="rId2"/>
              </a:rPr>
              <a:t>https</a:t>
            </a:r>
            <a:r>
              <a:rPr lang="it-IT" sz="1800" dirty="0">
                <a:hlinkClick r:id="rId2"/>
              </a:rPr>
              <a:t>://</a:t>
            </a:r>
            <a:r>
              <a:rPr lang="it-IT" sz="1800" dirty="0" smtClean="0">
                <a:hlinkClick r:id="rId2"/>
              </a:rPr>
              <a:t>nyc3.digitaloceanspaces.com/institutoliberal/2015/03/image13-600x408.png</a:t>
            </a:r>
            <a:endParaRPr lang="pt-BR" sz="1800" dirty="0" smtClean="0">
              <a:solidFill>
                <a:schemeClr val="dk1"/>
              </a:solidFill>
            </a:endParaRPr>
          </a:p>
          <a:p>
            <a:pPr indent="0" eaLnBrk="1" hangingPunct="1"/>
            <a:r>
              <a:rPr lang="pt-BR" sz="1800" dirty="0" smtClean="0">
                <a:solidFill>
                  <a:schemeClr val="dk1"/>
                </a:solidFill>
              </a:rPr>
              <a:t>13b </a:t>
            </a:r>
            <a:r>
              <a:rPr lang="en-US" sz="1800" dirty="0">
                <a:hlinkClick r:id="rId3"/>
              </a:rPr>
              <a:t>https://</a:t>
            </a:r>
            <a:r>
              <a:rPr lang="en-US" sz="1800" dirty="0" smtClean="0">
                <a:hlinkClick r:id="rId3"/>
              </a:rPr>
              <a:t>www.coladaweb.com/wp-content/uploads/colonialismo.JPG</a:t>
            </a:r>
            <a:endParaRPr lang="pt-BR" sz="1800" dirty="0" smtClean="0">
              <a:solidFill>
                <a:schemeClr val="dk1"/>
              </a:solidFill>
            </a:endParaRPr>
          </a:p>
          <a:p>
            <a:pPr indent="0" eaLnBrk="1" hangingPunct="1"/>
            <a:r>
              <a:rPr lang="pt-BR" sz="1800" dirty="0" smtClean="0">
                <a:solidFill>
                  <a:schemeClr val="dk1"/>
                </a:solidFill>
              </a:rPr>
              <a:t>13c </a:t>
            </a:r>
            <a:r>
              <a:rPr lang="es-ES_tradnl" sz="1800" dirty="0">
                <a:hlinkClick r:id="rId4"/>
              </a:rPr>
              <a:t>http://</a:t>
            </a:r>
            <a:r>
              <a:rPr lang="es-ES_tradnl" sz="1800" dirty="0" smtClean="0">
                <a:hlinkClick r:id="rId4"/>
              </a:rPr>
              <a:t>oridesmjr.blogspot.com/2011/11/o-colonialismo-no-seculo-xix.html</a:t>
            </a:r>
            <a:endParaRPr lang="es-ES_tradnl" sz="1800" dirty="0" smtClean="0"/>
          </a:p>
          <a:p>
            <a:pPr indent="0" eaLnBrk="1" hangingPunct="1"/>
            <a:r>
              <a:rPr lang="es-ES_tradnl" sz="1800" dirty="0" smtClean="0">
                <a:solidFill>
                  <a:schemeClr val="dk1"/>
                </a:solidFill>
              </a:rPr>
              <a:t>16 </a:t>
            </a:r>
            <a:r>
              <a:rPr lang="en-US" sz="1800" dirty="0">
                <a:hlinkClick r:id="rId5"/>
              </a:rPr>
              <a:t>https://slideplayer.com.br/slide/3080404/</a:t>
            </a:r>
            <a:endParaRPr lang="en-US" sz="1800" dirty="0"/>
          </a:p>
          <a:p>
            <a:pPr indent="0" eaLnBrk="1" hangingPunct="1"/>
            <a:r>
              <a:rPr lang="pt-BR" sz="1800" dirty="0" smtClean="0">
                <a:solidFill>
                  <a:schemeClr val="dk1"/>
                </a:solidFill>
              </a:rPr>
              <a:t>23 </a:t>
            </a:r>
            <a:r>
              <a:rPr lang="pt-BR" sz="1800" dirty="0">
                <a:hlinkClick r:id="rId6"/>
              </a:rPr>
              <a:t>https://www.agenciajovem.org/wp/brasil-e-o-pais-que-mais-mata-lgbt-no-mundo-e-os-numeros-assustam/</a:t>
            </a:r>
            <a:endParaRPr lang="en-US" sz="1800" dirty="0"/>
          </a:p>
          <a:p>
            <a:pPr indent="0" eaLnBrk="1" hangingPunct="1"/>
            <a:r>
              <a:rPr lang="pt-BR" sz="1800" dirty="0" smtClean="0">
                <a:solidFill>
                  <a:schemeClr val="dk1"/>
                </a:solidFill>
              </a:rPr>
              <a:t>24 </a:t>
            </a:r>
            <a:r>
              <a:rPr lang="pt-BR" sz="1800" dirty="0">
                <a:solidFill>
                  <a:schemeClr val="dk1"/>
                </a:solidFill>
                <a:ea typeface="Calibri"/>
                <a:cs typeface="Calibri"/>
                <a:sym typeface="Calibri"/>
                <a:hlinkClick r:id="rId7"/>
              </a:rPr>
              <a:t>https://homofobiamata.wordpress.com/estatisticas/assassinatos-2012/</a:t>
            </a:r>
            <a:endParaRPr lang="pt-BR" sz="1400" dirty="0"/>
          </a:p>
          <a:p>
            <a:pPr indent="0" eaLnBrk="1" hangingPunct="1"/>
            <a:r>
              <a:rPr lang="pt-BR" sz="1800" dirty="0" smtClean="0">
                <a:solidFill>
                  <a:schemeClr val="dk1"/>
                </a:solidFill>
              </a:rPr>
              <a:t>29 </a:t>
            </a:r>
            <a:r>
              <a:rPr lang="pt-BR" sz="1800" dirty="0">
                <a:hlinkClick r:id="rId8"/>
              </a:rPr>
              <a:t>https://ualmedia.pt/wp-content/uploads//2018/06/artigo-identidades.png</a:t>
            </a:r>
            <a:r>
              <a:rPr lang="pt-BR" sz="1800" dirty="0"/>
              <a:t> </a:t>
            </a:r>
            <a:endParaRPr lang="pt-BR" sz="1800" dirty="0" smtClean="0">
              <a:solidFill>
                <a:schemeClr val="dk1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AACA4-6491-4331-A634-04D6C49D9670}" type="slidenum">
              <a:rPr kumimoji="0" lang="pt-B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266479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        </a:t>
            </a:r>
            <a:endParaRPr sz="4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5</a:t>
            </a:fld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C2D0EF46-1B03-B34D-97D8-8D1115309508}"/>
              </a:ext>
            </a:extLst>
          </p:cNvPr>
          <p:cNvSpPr/>
          <p:nvPr/>
        </p:nvSpPr>
        <p:spPr>
          <a:xfrm>
            <a:off x="536270" y="2630643"/>
            <a:ext cx="81505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dirty="0" smtClean="0">
                <a:latin typeface="Calibri" panose="020F0502020204030204" pitchFamily="34" charset="0"/>
              </a:rPr>
              <a:t>QUAIS AS REPRESENTAÇÕES DE GÊNERO PRESENTES NO VÍDEO?</a:t>
            </a:r>
            <a:endParaRPr lang="pt-BR" sz="4000" b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9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840" b="3840"/>
          <a:stretch/>
        </p:blipFill>
        <p:spPr>
          <a:xfrm>
            <a:off x="236219" y="2256975"/>
            <a:ext cx="8671560" cy="406292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9"/>
          <p:cNvSpPr txBox="1"/>
          <p:nvPr/>
        </p:nvSpPr>
        <p:spPr>
          <a:xfrm>
            <a:off x="716279" y="5918950"/>
            <a:ext cx="7711441" cy="801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6</a:t>
            </a:fld>
            <a:endParaRPr lang="pt-BR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C2D0EF46-1B03-B34D-97D8-8D1115309508}"/>
              </a:ext>
            </a:extLst>
          </p:cNvPr>
          <p:cNvSpPr/>
          <p:nvPr/>
        </p:nvSpPr>
        <p:spPr>
          <a:xfrm>
            <a:off x="536270" y="984723"/>
            <a:ext cx="81505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dirty="0" smtClean="0">
                <a:latin typeface="Calibri" panose="020F0502020204030204" pitchFamily="34" charset="0"/>
              </a:rPr>
              <a:t>O LOGOCENTRISMO É A MATRIZ DO PENSAMENTO OCIDENTAL</a:t>
            </a:r>
            <a:endParaRPr lang="pt-BR" sz="4000" b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7</a:t>
            </a:fld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536271" y="1916832"/>
            <a:ext cx="8284201" cy="3531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81000">
              <a:lnSpc>
                <a:spcPct val="115000"/>
              </a:lnSpc>
              <a:buSzPts val="2400"/>
              <a:buChar char="●"/>
            </a:pPr>
            <a:r>
              <a:rPr lang="pt-BR" sz="2800" dirty="0">
                <a:latin typeface="Calibri" panose="020F0502020204030204" pitchFamily="34" charset="0"/>
              </a:rPr>
              <a:t>mente-corpo, </a:t>
            </a:r>
          </a:p>
          <a:p>
            <a:pPr marL="457200" lvl="0" indent="-381000">
              <a:lnSpc>
                <a:spcPct val="115000"/>
              </a:lnSpc>
              <a:buSzPts val="2400"/>
              <a:buChar char="●"/>
            </a:pPr>
            <a:r>
              <a:rPr lang="pt-BR" sz="2800" dirty="0">
                <a:latin typeface="Calibri" panose="020F0502020204030204" pitchFamily="34" charset="0"/>
              </a:rPr>
              <a:t>razão-emoção, </a:t>
            </a:r>
          </a:p>
          <a:p>
            <a:pPr marL="457200" lvl="0" indent="-381000">
              <a:lnSpc>
                <a:spcPct val="115000"/>
              </a:lnSpc>
              <a:buSzPts val="2400"/>
              <a:buChar char="●"/>
            </a:pPr>
            <a:r>
              <a:rPr lang="pt-BR" sz="2800" dirty="0">
                <a:latin typeface="Calibri" panose="020F0502020204030204" pitchFamily="34" charset="0"/>
              </a:rPr>
              <a:t>cultura-natureza, </a:t>
            </a:r>
          </a:p>
          <a:p>
            <a:pPr marL="457200" lvl="0" indent="-381000">
              <a:lnSpc>
                <a:spcPct val="115000"/>
              </a:lnSpc>
              <a:buSzPts val="2400"/>
              <a:buChar char="●"/>
            </a:pPr>
            <a:r>
              <a:rPr lang="pt-BR" sz="2800" dirty="0">
                <a:latin typeface="Calibri" panose="020F0502020204030204" pitchFamily="34" charset="0"/>
              </a:rPr>
              <a:t>indivíduo-sociedade, </a:t>
            </a:r>
          </a:p>
          <a:p>
            <a:pPr marL="457200" lvl="0" indent="-381000">
              <a:lnSpc>
                <a:spcPct val="115000"/>
              </a:lnSpc>
              <a:buSzPts val="2400"/>
              <a:buChar char="●"/>
            </a:pPr>
            <a:r>
              <a:rPr lang="pt-BR" sz="2800" dirty="0">
                <a:latin typeface="Calibri" panose="020F0502020204030204" pitchFamily="34" charset="0"/>
              </a:rPr>
              <a:t>aprendizagem-instinto, </a:t>
            </a:r>
          </a:p>
          <a:p>
            <a:pPr marL="457200" lvl="0" indent="-381000">
              <a:lnSpc>
                <a:spcPct val="115000"/>
              </a:lnSpc>
              <a:buSzPts val="2400"/>
              <a:buChar char="●"/>
            </a:pPr>
            <a:r>
              <a:rPr lang="pt-BR" sz="2800" dirty="0">
                <a:latin typeface="Calibri" panose="020F0502020204030204" pitchFamily="34" charset="0"/>
              </a:rPr>
              <a:t>pensamento-sensação, </a:t>
            </a:r>
          </a:p>
          <a:p>
            <a:pPr marL="457200" lvl="0" indent="-381000">
              <a:lnSpc>
                <a:spcPct val="115000"/>
              </a:lnSpc>
              <a:buSzPts val="2400"/>
              <a:buChar char="●"/>
            </a:pPr>
            <a:r>
              <a:rPr lang="pt-BR" sz="2800" dirty="0">
                <a:latin typeface="Calibri" panose="020F0502020204030204" pitchFamily="34" charset="0"/>
              </a:rPr>
              <a:t>sujeito-objeto.</a:t>
            </a:r>
            <a:endParaRPr lang="pt-BR" sz="2800" dirty="0">
              <a:latin typeface="Calibri" panose="020F0502020204030204" pitchFamily="34" charset="0"/>
              <a:ea typeface="Cambria"/>
              <a:sym typeface="Cambria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C2D0EF46-1B03-B34D-97D8-8D1115309508}"/>
              </a:ext>
            </a:extLst>
          </p:cNvPr>
          <p:cNvSpPr/>
          <p:nvPr/>
        </p:nvSpPr>
        <p:spPr>
          <a:xfrm>
            <a:off x="536270" y="984723"/>
            <a:ext cx="81505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dirty="0" smtClean="0">
                <a:latin typeface="Calibri" panose="020F0502020204030204" pitchFamily="34" charset="0"/>
              </a:rPr>
              <a:t>QUAIS AS DICOTOMIAS OCIDENTAIS</a:t>
            </a:r>
            <a:endParaRPr lang="pt-BR" sz="40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89321"/>
      </p:ext>
    </p:extLst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        </a:t>
            </a:r>
            <a:endParaRPr sz="4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8"/>
          <p:cNvSpPr txBox="1">
            <a:spLocks noGrp="1"/>
          </p:cNvSpPr>
          <p:nvPr>
            <p:ph type="body" idx="1"/>
          </p:nvPr>
        </p:nvSpPr>
        <p:spPr>
          <a:xfrm>
            <a:off x="716720" y="1578015"/>
            <a:ext cx="7787100" cy="38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0"/>
              <a:buFont typeface="Arial"/>
              <a:buNone/>
            </a:pPr>
            <a:r>
              <a:rPr lang="pt-BR" sz="4800" b="1" i="0" u="none" strike="noStrike" cap="none" dirty="0" smtClean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A DIVERSIDADE CULTURAL </a:t>
            </a: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0"/>
              <a:buFont typeface="Arial"/>
              <a:buNone/>
            </a:pPr>
            <a:r>
              <a:rPr lang="pt-BR" sz="4800" b="1" i="0" u="none" strike="noStrike" cap="none" dirty="0" smtClean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NA PERSPECTIVA ANTROPOLÓGICA</a:t>
            </a:r>
            <a:endParaRPr sz="4800" b="1" i="0" u="none" strike="noStrike" cap="none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9348843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73040" y="3633625"/>
            <a:ext cx="366182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latin typeface="Calibri" panose="020F0502020204030204" pitchFamily="34" charset="0"/>
              </a:rPr>
              <a:t>Homo sapiens surgiu na África Oriental por volta de 300 000 anos atrás</a:t>
            </a:r>
            <a:endParaRPr lang="en-US" sz="2800" dirty="0"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940" y="1173141"/>
            <a:ext cx="4759100" cy="5180620"/>
          </a:xfrm>
          <a:prstGeom prst="rect">
            <a:avLst/>
          </a:prstGeom>
        </p:spPr>
      </p:pic>
      <p:sp>
        <p:nvSpPr>
          <p:cNvPr id="5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FD5915F4-2D97-45E3-B8BF-2F086E320349}" type="slidenum">
              <a:rPr lang="pt-BR" smtClean="0"/>
              <a:pPr>
                <a:defRPr/>
              </a:pPr>
              <a:t>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63316095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776</Words>
  <Application>Microsoft Office PowerPoint</Application>
  <PresentationFormat>Apresentação na tela (4:3)</PresentationFormat>
  <Paragraphs>164</Paragraphs>
  <Slides>40</Slides>
  <Notes>23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40</vt:i4>
      </vt:variant>
    </vt:vector>
  </HeadingPairs>
  <TitlesOfParts>
    <vt:vector size="46" baseType="lpstr">
      <vt:lpstr>Arial</vt:lpstr>
      <vt:lpstr>Calibri</vt:lpstr>
      <vt:lpstr>Cambria</vt:lpstr>
      <vt:lpstr>Roboto</vt:lpstr>
      <vt:lpstr>Tema do Office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          </vt:lpstr>
      <vt:lpstr>Apresentação do PowerPoint</vt:lpstr>
      <vt:lpstr>Apresentação do PowerPoint</vt:lpstr>
      <vt:lpstr>        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Intolerância Religiosa Xenofobia Racismo Machismo Homofobia Transfobia Intimidação Sistemática (Bullying)  Gordofobia Outras formas de discriminação e preconceito</vt:lpstr>
      <vt:lpstr>Apresentação do PowerPoint</vt:lpstr>
      <vt:lpstr>Apresentação do PowerPoint</vt:lpstr>
      <vt:lpstr>Apresentação do PowerPoint</vt:lpstr>
      <vt:lpstr>Apresentação do PowerPoint</vt:lpstr>
      <vt:lpstr>Qual o desafio da comunidade escolar diante do direito à diferença ? </vt:lpstr>
      <vt:lpstr> </vt:lpstr>
      <vt:lpstr>Apresentação do PowerPoint</vt:lpstr>
      <vt:lpstr>Apresentação do PowerPoint</vt:lpstr>
      <vt:lpstr> </vt:lpstr>
      <vt:lpstr>Apresentação do PowerPoint</vt:lpstr>
      <vt:lpstr>Apresentação do PowerPoint</vt:lpstr>
      <vt:lpstr> </vt:lpstr>
      <vt:lpstr>Apresentação do PowerPoint</vt:lpstr>
      <vt:lpstr> </vt:lpstr>
      <vt:lpstr>POR UMA ÉTICA MAIS TRIBAL</vt:lpstr>
      <vt:lpstr>Apresentação do PowerPoint</vt:lpstr>
      <vt:lpstr>Apresentação do PowerPoint</vt:lpstr>
      <vt:lpstr>Apresentação do PowerPoint</vt:lpstr>
      <vt:lpstr>FONTES DAS IMAGENS</vt:lpstr>
      <vt:lpstr>FONTES DAS IMAGENS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BERARDI .</dc:creator>
  <cp:lastModifiedBy>Windows 7</cp:lastModifiedBy>
  <cp:revision>37</cp:revision>
  <dcterms:modified xsi:type="dcterms:W3CDTF">2019-06-04T14:09:56Z</dcterms:modified>
</cp:coreProperties>
</file>