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450" r:id="rId2"/>
    <p:sldId id="460" r:id="rId3"/>
    <p:sldId id="461" r:id="rId4"/>
    <p:sldId id="462" r:id="rId5"/>
    <p:sldId id="464" r:id="rId6"/>
    <p:sldId id="452" r:id="rId7"/>
    <p:sldId id="466" r:id="rId8"/>
    <p:sldId id="467" r:id="rId9"/>
    <p:sldId id="468" r:id="rId10"/>
    <p:sldId id="469" r:id="rId11"/>
    <p:sldId id="470" r:id="rId12"/>
    <p:sldId id="471" r:id="rId13"/>
    <p:sldId id="472" r:id="rId14"/>
    <p:sldId id="473" r:id="rId15"/>
    <p:sldId id="474" r:id="rId16"/>
    <p:sldId id="465" r:id="rId17"/>
    <p:sldId id="477" r:id="rId18"/>
  </p:sldIdLst>
  <p:sldSz cx="9144000" cy="6858000" type="screen4x3"/>
  <p:notesSz cx="6797675" cy="9874250"/>
  <p:defaultTextStyle>
    <a:defPPr>
      <a:defRPr lang="pt-BR"/>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232" autoAdjust="0"/>
    <p:restoredTop sz="94671" autoAdjust="0"/>
  </p:normalViewPr>
  <p:slideViewPr>
    <p:cSldViewPr>
      <p:cViewPr>
        <p:scale>
          <a:sx n="125" d="100"/>
          <a:sy n="125" d="100"/>
        </p:scale>
        <p:origin x="-1224" y="-1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74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0946A048-0F2B-487A-8B60-9CD13A298A95}" type="datetimeFigureOut">
              <a:rPr lang="pt-BR" smtClean="0"/>
              <a:t>04/06/2019</a:t>
            </a:fld>
            <a:endParaRPr lang="pt-BR"/>
          </a:p>
        </p:txBody>
      </p:sp>
      <p:sp>
        <p:nvSpPr>
          <p:cNvPr id="4" name="Espaço Reservado para Imagem de Slide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8431840A-C07E-4F08-9313-6DFCC635E927}" type="slidenum">
              <a:rPr lang="pt-BR" smtClean="0"/>
              <a:t>‹nº›</a:t>
            </a:fld>
            <a:endParaRPr lang="pt-BR"/>
          </a:p>
        </p:txBody>
      </p:sp>
    </p:spTree>
    <p:extLst>
      <p:ext uri="{BB962C8B-B14F-4D97-AF65-F5344CB8AC3E}">
        <p14:creationId xmlns:p14="http://schemas.microsoft.com/office/powerpoint/2010/main" val="672416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92000" y="1980000"/>
            <a:ext cx="7560000" cy="1350000"/>
          </a:xfrm>
          <a:prstGeom prst="rect">
            <a:avLst/>
          </a:prstGeom>
        </p:spPr>
        <p:txBody>
          <a:bodyPr/>
          <a:lstStyle>
            <a:lvl1pPr>
              <a:defRPr sz="4000" b="1"/>
            </a:lvl1pPr>
          </a:lstStyle>
          <a:p>
            <a:r>
              <a:rPr lang="pt-BR" dirty="0"/>
              <a:t>Clique para editar o título mestre</a:t>
            </a:r>
          </a:p>
        </p:txBody>
      </p:sp>
      <p:sp>
        <p:nvSpPr>
          <p:cNvPr id="3" name="Subtítulo 2"/>
          <p:cNvSpPr>
            <a:spLocks noGrp="1"/>
          </p:cNvSpPr>
          <p:nvPr>
            <p:ph type="subTitle" idx="1"/>
          </p:nvPr>
        </p:nvSpPr>
        <p:spPr>
          <a:xfrm>
            <a:off x="1332360" y="3600000"/>
            <a:ext cx="6480000" cy="1728000"/>
          </a:xfrm>
          <a:prstGeom prst="rect">
            <a:avLst/>
          </a:prstGeom>
        </p:spPr>
        <p:txBody>
          <a:bodyPr/>
          <a:lstStyle>
            <a:lvl1pPr marL="0" indent="0" algn="ctr">
              <a:buNone/>
              <a:defRPr sz="36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dirty="0"/>
              <a:t>Clique para editar o estilo do subtítulo mestre</a:t>
            </a:r>
          </a:p>
        </p:txBody>
      </p:sp>
      <p:sp>
        <p:nvSpPr>
          <p:cNvPr id="6" name="Espaço Reservado para Número de Slide 5"/>
          <p:cNvSpPr>
            <a:spLocks noGrp="1"/>
          </p:cNvSpPr>
          <p:nvPr>
            <p:ph type="sldNum" sz="quarter" idx="12"/>
          </p:nvPr>
        </p:nvSpPr>
        <p:spPr>
          <a:xfrm>
            <a:off x="6480000" y="6300000"/>
            <a:ext cx="540000" cy="360000"/>
          </a:xfrm>
          <a:prstGeom prst="rect">
            <a:avLst/>
          </a:prstGeom>
        </p:spPr>
        <p:txBody>
          <a:bodyPr/>
          <a:lstStyle>
            <a:lvl1pPr algn="l" fontAlgn="auto">
              <a:spcBef>
                <a:spcPts val="0"/>
              </a:spcBef>
              <a:spcAft>
                <a:spcPts val="0"/>
              </a:spcAft>
              <a:defRPr>
                <a:latin typeface="+mn-lt"/>
              </a:defRPr>
            </a:lvl1pPr>
          </a:lstStyle>
          <a:p>
            <a:pPr>
              <a:defRPr/>
            </a:pPr>
            <a:fld id="{EC335D3A-CEA3-419E-AA5A-23A902C4AC8F}" type="slidenum">
              <a:rPr lang="pt-BR"/>
              <a:pPr>
                <a:defRPr/>
              </a:pPr>
              <a:t>‹nº›</a:t>
            </a:fld>
            <a:endParaRPr lang="pt-BR" dirty="0"/>
          </a:p>
        </p:txBody>
      </p:sp>
    </p:spTree>
  </p:cSld>
  <p:clrMapOvr>
    <a:masterClrMapping/>
  </p:clrMapOvr>
  <p:transition>
    <p:blinds/>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32000" y="1080000"/>
            <a:ext cx="8280000" cy="1350001"/>
          </a:xfrm>
          <a:prstGeom prst="rect">
            <a:avLst/>
          </a:prstGeom>
        </p:spPr>
        <p:txBody>
          <a:bodyPr/>
          <a:lstStyle>
            <a:lvl1pPr>
              <a:defRPr sz="4000" b="1"/>
            </a:lvl1pPr>
          </a:lstStyle>
          <a:p>
            <a:r>
              <a:rPr lang="pt-BR" dirty="0"/>
              <a:t>Clique para editar o título </a:t>
            </a:r>
            <a:r>
              <a:rPr lang="pt-BR" dirty="0" smtClean="0"/>
              <a:t>mestre e segunda linha</a:t>
            </a:r>
            <a:endParaRPr lang="pt-BR" dirty="0"/>
          </a:p>
        </p:txBody>
      </p:sp>
      <p:sp>
        <p:nvSpPr>
          <p:cNvPr id="3" name="Espaço Reservado para Conteúdo 2"/>
          <p:cNvSpPr>
            <a:spLocks noGrp="1"/>
          </p:cNvSpPr>
          <p:nvPr>
            <p:ph idx="1" hasCustomPrompt="1"/>
          </p:nvPr>
        </p:nvSpPr>
        <p:spPr>
          <a:xfrm>
            <a:off x="432000" y="1800000"/>
            <a:ext cx="8280000" cy="4500000"/>
          </a:xfrm>
          <a:prstGeom prst="rect">
            <a:avLst/>
          </a:prstGeom>
        </p:spPr>
        <p:txBody>
          <a:bodyPr/>
          <a:lstStyle>
            <a:lvl1pPr marL="0" indent="457200">
              <a:buNone/>
              <a:defRPr sz="2800"/>
            </a:lvl1pPr>
            <a:lvl2pPr marL="742950" indent="-285750">
              <a:buFont typeface="Arial" panose="020B0604020202020204" pitchFamily="34" charset="0"/>
              <a:buChar char="•"/>
              <a:defRPr sz="2400"/>
            </a:lvl2pPr>
            <a:lvl3pPr>
              <a:defRPr/>
            </a:lvl3pPr>
            <a:lvl4pPr>
              <a:defRPr sz="1800"/>
            </a:lvl4pPr>
          </a:lstStyle>
          <a:p>
            <a:pPr lvl="0"/>
            <a:r>
              <a:rPr lang="pt-BR" dirty="0"/>
              <a:t>Clique para editar o texto mestre</a:t>
            </a:r>
          </a:p>
          <a:p>
            <a:pPr lvl="1"/>
            <a:r>
              <a:rPr lang="pt-BR" dirty="0"/>
              <a:t>Segundo nível</a:t>
            </a:r>
          </a:p>
          <a:p>
            <a:pPr lvl="2"/>
            <a:r>
              <a:rPr lang="pt-BR" dirty="0"/>
              <a:t>Terceiro </a:t>
            </a:r>
            <a:r>
              <a:rPr lang="pt-BR" dirty="0" smtClean="0"/>
              <a:t>nível</a:t>
            </a:r>
          </a:p>
          <a:p>
            <a:pPr lvl="3"/>
            <a:r>
              <a:rPr lang="pt-BR" dirty="0" smtClean="0"/>
              <a:t>Quarto nível</a:t>
            </a:r>
            <a:endParaRPr lang="pt-BR" dirty="0"/>
          </a:p>
        </p:txBody>
      </p:sp>
      <p:sp>
        <p:nvSpPr>
          <p:cNvPr id="6" name="Espaço Reservado para Número de Slide 5"/>
          <p:cNvSpPr>
            <a:spLocks noGrp="1"/>
          </p:cNvSpPr>
          <p:nvPr>
            <p:ph type="sldNum" sz="quarter" idx="12"/>
          </p:nvPr>
        </p:nvSpPr>
        <p:spPr>
          <a:xfrm>
            <a:off x="6480000" y="6300000"/>
            <a:ext cx="540000" cy="360000"/>
          </a:xfrm>
          <a:prstGeom prst="rect">
            <a:avLst/>
          </a:prstGeom>
        </p:spPr>
        <p:txBody>
          <a:bodyPr/>
          <a:lstStyle>
            <a:lvl1pPr algn="l" fontAlgn="auto">
              <a:spcBef>
                <a:spcPts val="0"/>
              </a:spcBef>
              <a:spcAft>
                <a:spcPts val="0"/>
              </a:spcAft>
              <a:defRPr>
                <a:latin typeface="+mn-lt"/>
              </a:defRPr>
            </a:lvl1pPr>
          </a:lstStyle>
          <a:p>
            <a:pPr>
              <a:defRPr/>
            </a:pPr>
            <a:fld id="{EA8AACA4-6491-4331-A634-04D6C49D9670}" type="slidenum">
              <a:rPr lang="pt-BR"/>
              <a:pPr>
                <a:defRPr/>
              </a:pPr>
              <a:t>‹nº›</a:t>
            </a:fld>
            <a:endParaRPr lang="pt-BR" dirty="0"/>
          </a:p>
        </p:txBody>
      </p:sp>
    </p:spTree>
  </p:cSld>
  <p:clrMapOvr>
    <a:masterClrMapping/>
  </p:clrMapOvr>
  <p:transition>
    <p:blinds/>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m branco">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6480000" y="6300000"/>
            <a:ext cx="540000" cy="360000"/>
          </a:xfrm>
          <a:prstGeom prst="rect">
            <a:avLst/>
          </a:prstGeom>
        </p:spPr>
        <p:txBody>
          <a:bodyPr/>
          <a:lstStyle>
            <a:lvl1pPr algn="l" fontAlgn="auto">
              <a:spcBef>
                <a:spcPts val="0"/>
              </a:spcBef>
              <a:spcAft>
                <a:spcPts val="0"/>
              </a:spcAft>
              <a:defRPr>
                <a:latin typeface="+mn-lt"/>
              </a:defRPr>
            </a:lvl1pPr>
          </a:lstStyle>
          <a:p>
            <a:pPr>
              <a:defRPr/>
            </a:pPr>
            <a:fld id="{FD5915F4-2D97-45E3-B8BF-2F086E320349}" type="slidenum">
              <a:rPr lang="pt-BR"/>
              <a:pPr>
                <a:defRPr/>
              </a:pPr>
              <a:t>‹nº›</a:t>
            </a:fld>
            <a:endParaRPr lang="pt-BR" dirty="0"/>
          </a:p>
        </p:txBody>
      </p:sp>
      <p:sp>
        <p:nvSpPr>
          <p:cNvPr id="5" name="Retângulo 4"/>
          <p:cNvSpPr/>
          <p:nvPr userDrawn="1"/>
        </p:nvSpPr>
        <p:spPr>
          <a:xfrm>
            <a:off x="432000" y="1080000"/>
            <a:ext cx="8280000" cy="5220000"/>
          </a:xfrm>
          <a:prstGeom prst="rect">
            <a:avLst/>
          </a:prstGeom>
        </p:spPr>
        <p:txBody>
          <a:bodyPr>
            <a:noAutofit/>
          </a:bodyPr>
          <a:lstStyle/>
          <a:p>
            <a:r>
              <a:rPr lang="pt-BR" dirty="0" smtClean="0"/>
              <a:t>	</a:t>
            </a:r>
            <a:endParaRPr lang="pt-BR" dirty="0"/>
          </a:p>
        </p:txBody>
      </p:sp>
      <p:sp>
        <p:nvSpPr>
          <p:cNvPr id="7" name="Título 1"/>
          <p:cNvSpPr>
            <a:spLocks noGrp="1"/>
          </p:cNvSpPr>
          <p:nvPr>
            <p:ph type="title"/>
          </p:nvPr>
        </p:nvSpPr>
        <p:spPr>
          <a:xfrm>
            <a:off x="432000" y="1080000"/>
            <a:ext cx="8280000" cy="1350001"/>
          </a:xfrm>
          <a:prstGeom prst="rect">
            <a:avLst/>
          </a:prstGeom>
        </p:spPr>
        <p:txBody>
          <a:bodyPr/>
          <a:lstStyle>
            <a:lvl1pPr>
              <a:defRPr sz="4000" b="1"/>
            </a:lvl1pPr>
          </a:lstStyle>
          <a:p>
            <a:endParaRPr lang="pt-BR" dirty="0"/>
          </a:p>
        </p:txBody>
      </p:sp>
      <p:sp>
        <p:nvSpPr>
          <p:cNvPr id="8" name="Espaço Reservado para Conteúdo 2"/>
          <p:cNvSpPr>
            <a:spLocks noGrp="1"/>
          </p:cNvSpPr>
          <p:nvPr>
            <p:ph idx="1"/>
          </p:nvPr>
        </p:nvSpPr>
        <p:spPr>
          <a:xfrm>
            <a:off x="432000" y="1800000"/>
            <a:ext cx="8280000" cy="4500000"/>
          </a:xfrm>
          <a:prstGeom prst="rect">
            <a:avLst/>
          </a:prstGeom>
        </p:spPr>
        <p:txBody>
          <a:bodyPr/>
          <a:lstStyle>
            <a:lvl1pPr marL="0" indent="457200">
              <a:buNone/>
              <a:defRPr sz="2800"/>
            </a:lvl1pPr>
            <a:lvl2pPr>
              <a:defRPr sz="2400"/>
            </a:lvl2pPr>
            <a:lvl3pPr>
              <a:defRPr/>
            </a:lvl3pPr>
            <a:lvl4pPr>
              <a:defRPr sz="1800"/>
            </a:lvl4pPr>
          </a:lstStyle>
          <a:p>
            <a:pPr lvl="0"/>
            <a:endParaRPr lang="pt-BR" dirty="0"/>
          </a:p>
        </p:txBody>
      </p:sp>
    </p:spTree>
  </p:cSld>
  <p:clrMapOvr>
    <a:masterClrMapping/>
  </p:clrMapOvr>
  <p:transition>
    <p:blinds/>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32000" y="1080000"/>
            <a:ext cx="8280000" cy="1350000"/>
          </a:xfrm>
          <a:prstGeom prst="rect">
            <a:avLst/>
          </a:prstGeom>
        </p:spPr>
        <p:txBody>
          <a:bodyPr/>
          <a:lstStyle>
            <a:lvl1pPr>
              <a:defRPr b="1"/>
            </a:lvl1pPr>
          </a:lstStyle>
          <a:p>
            <a:r>
              <a:rPr lang="pt-BR" dirty="0"/>
              <a:t>Clique para editar o título </a:t>
            </a:r>
            <a:r>
              <a:rPr lang="pt-BR" dirty="0" smtClean="0"/>
              <a:t>mestre</a:t>
            </a:r>
            <a:endParaRPr lang="pt-BR" dirty="0"/>
          </a:p>
        </p:txBody>
      </p:sp>
      <p:sp>
        <p:nvSpPr>
          <p:cNvPr id="5" name="Espaço Reservado para Número de Slide 4"/>
          <p:cNvSpPr>
            <a:spLocks noGrp="1"/>
          </p:cNvSpPr>
          <p:nvPr>
            <p:ph type="sldNum" sz="quarter" idx="12"/>
          </p:nvPr>
        </p:nvSpPr>
        <p:spPr>
          <a:xfrm>
            <a:off x="6480000" y="6300000"/>
            <a:ext cx="540000" cy="360000"/>
          </a:xfrm>
          <a:prstGeom prst="rect">
            <a:avLst/>
          </a:prstGeom>
        </p:spPr>
        <p:txBody>
          <a:bodyPr/>
          <a:lstStyle>
            <a:lvl1pPr algn="l" fontAlgn="auto">
              <a:spcBef>
                <a:spcPts val="0"/>
              </a:spcBef>
              <a:spcAft>
                <a:spcPts val="0"/>
              </a:spcAft>
              <a:defRPr>
                <a:latin typeface="+mn-lt"/>
              </a:defRPr>
            </a:lvl1pPr>
          </a:lstStyle>
          <a:p>
            <a:pPr>
              <a:defRPr/>
            </a:pPr>
            <a:fld id="{429D7191-76EA-46F8-B46D-15E217B62102}" type="slidenum">
              <a:rPr lang="pt-BR"/>
              <a:pPr>
                <a:defRPr/>
              </a:pPr>
              <a:t>‹nº›</a:t>
            </a:fld>
            <a:endParaRPr lang="pt-BR" dirty="0"/>
          </a:p>
        </p:txBody>
      </p:sp>
    </p:spTree>
  </p:cSld>
  <p:clrMapOvr>
    <a:masterClrMapping/>
  </p:clrMapOvr>
  <p:transition>
    <p:blinds/>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Users\cassio.ribeiro\Desktop\Desktop\TailorMade\sinpeem_topo.jpg"/>
          <p:cNvPicPr>
            <a:picLocks noChangeAspect="1" noChangeArrowheads="1"/>
          </p:cNvPicPr>
          <p:nvPr userDrawn="1"/>
        </p:nvPicPr>
        <p:blipFill>
          <a:blip r:embed="rId6"/>
          <a:srcRect r="2733"/>
          <a:stretch>
            <a:fillRect/>
          </a:stretch>
        </p:blipFill>
        <p:spPr bwMode="auto">
          <a:xfrm>
            <a:off x="0" y="12700"/>
            <a:ext cx="9144000" cy="895350"/>
          </a:xfrm>
          <a:prstGeom prst="rect">
            <a:avLst/>
          </a:prstGeom>
          <a:noFill/>
          <a:ln w="9525">
            <a:noFill/>
            <a:miter lim="800000"/>
            <a:headEnd/>
            <a:tailEnd/>
          </a:ln>
        </p:spPr>
      </p:pic>
      <p:pic>
        <p:nvPicPr>
          <p:cNvPr id="1027" name="Picture 2" descr="C:\Users\cassio.ribeiro\Desktop\Desktop\TailorMade\sinpeem_footer.jpg"/>
          <p:cNvPicPr>
            <a:picLocks noChangeAspect="1" noChangeArrowheads="1"/>
          </p:cNvPicPr>
          <p:nvPr userDrawn="1"/>
        </p:nvPicPr>
        <p:blipFill>
          <a:blip r:embed="rId7"/>
          <a:srcRect l="19800"/>
          <a:stretch>
            <a:fillRect/>
          </a:stretch>
        </p:blipFill>
        <p:spPr bwMode="auto">
          <a:xfrm>
            <a:off x="0" y="6421438"/>
            <a:ext cx="9144000" cy="436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6" r:id="rId3"/>
    <p:sldLayoutId id="2147483665" r:id="rId4"/>
  </p:sldLayoutIdLst>
  <p:transition>
    <p:blinds/>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MEIO AMBIENTE E DESENVOLVIMENTO SUSTENTÁVL</a:t>
            </a:r>
            <a:endParaRPr lang="pt-BR" dirty="0"/>
          </a:p>
        </p:txBody>
      </p:sp>
      <p:sp>
        <p:nvSpPr>
          <p:cNvPr id="3" name="Subtítulo 2"/>
          <p:cNvSpPr>
            <a:spLocks noGrp="1"/>
          </p:cNvSpPr>
          <p:nvPr>
            <p:ph type="subTitle" idx="1"/>
          </p:nvPr>
        </p:nvSpPr>
        <p:spPr/>
        <p:txBody>
          <a:bodyPr/>
          <a:lstStyle/>
          <a:p>
            <a:r>
              <a:rPr lang="pt-BR" dirty="0" smtClean="0">
                <a:solidFill>
                  <a:schemeClr val="tx1"/>
                </a:solidFill>
              </a:rPr>
              <a:t>Profa. </a:t>
            </a:r>
            <a:r>
              <a:rPr lang="pt-BR" dirty="0" err="1" smtClean="0">
                <a:solidFill>
                  <a:schemeClr val="tx1"/>
                </a:solidFill>
              </a:rPr>
              <a:t>Doroty</a:t>
            </a:r>
            <a:r>
              <a:rPr lang="pt-BR" dirty="0" smtClean="0">
                <a:solidFill>
                  <a:schemeClr val="tx1"/>
                </a:solidFill>
              </a:rPr>
              <a:t> </a:t>
            </a:r>
            <a:r>
              <a:rPr lang="pt-BR" dirty="0" err="1" smtClean="0">
                <a:solidFill>
                  <a:schemeClr val="tx1"/>
                </a:solidFill>
              </a:rPr>
              <a:t>Martos</a:t>
            </a:r>
            <a:endParaRPr lang="pt-BR" dirty="0">
              <a:solidFill>
                <a:schemeClr val="tx1"/>
              </a:solidFill>
            </a:endParaRPr>
          </a:p>
        </p:txBody>
      </p:sp>
      <p:sp>
        <p:nvSpPr>
          <p:cNvPr id="4" name="Espaço Reservado para Número de Slide 3"/>
          <p:cNvSpPr>
            <a:spLocks noGrp="1"/>
          </p:cNvSpPr>
          <p:nvPr>
            <p:ph type="sldNum" sz="quarter" idx="12"/>
          </p:nvPr>
        </p:nvSpPr>
        <p:spPr/>
        <p:txBody>
          <a:bodyPr/>
          <a:lstStyle/>
          <a:p>
            <a:pPr>
              <a:defRPr/>
            </a:pPr>
            <a:fld id="{EC335D3A-CEA3-419E-AA5A-23A902C4AC8F}" type="slidenum">
              <a:rPr lang="pt-BR" smtClean="0"/>
              <a:pPr>
                <a:defRPr/>
              </a:pPr>
              <a:t>1</a:t>
            </a:fld>
            <a:endParaRPr lang="pt-BR" dirty="0"/>
          </a:p>
        </p:txBody>
      </p:sp>
    </p:spTree>
    <p:extLst>
      <p:ext uri="{BB962C8B-B14F-4D97-AF65-F5344CB8AC3E}">
        <p14:creationId xmlns:p14="http://schemas.microsoft.com/office/powerpoint/2010/main" val="3962063205"/>
      </p:ext>
    </p:extLst>
  </p:cSld>
  <p:clrMapOvr>
    <a:masterClrMapping/>
  </p:clrMapOvr>
  <p:transition>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233256"/>
            <a:ext cx="8280000" cy="4500000"/>
          </a:xfrm>
        </p:spPr>
        <p:txBody>
          <a:bodyPr/>
          <a:lstStyle/>
          <a:p>
            <a:pPr algn="just">
              <a:lnSpc>
                <a:spcPct val="150000"/>
              </a:lnSpc>
            </a:pPr>
            <a:r>
              <a:rPr lang="pt-BR" sz="2400" dirty="0" smtClean="0"/>
              <a:t>“</a:t>
            </a:r>
            <a:r>
              <a:rPr lang="pt-BR" sz="2400" b="1" dirty="0" smtClean="0">
                <a:solidFill>
                  <a:srgbClr val="00B050"/>
                </a:solidFill>
              </a:rPr>
              <a:t>Sustentabilidade </a:t>
            </a:r>
            <a:r>
              <a:rPr lang="pt-BR" sz="2400" dirty="0" smtClean="0"/>
              <a:t>é a consequência de um complexo padrão de organização que apresenta cinco características básicas: interdependência, reciclagem, parceria, flexibilidade e diversidade. Se estas características, encontradas em ecossistemas, forem ‘aplicadas’ às sociedades humanas, essas sociedades também poderão alcançar a sustentabilidade”. </a:t>
            </a:r>
          </a:p>
          <a:p>
            <a:pPr algn="r">
              <a:lnSpc>
                <a:spcPct val="150000"/>
              </a:lnSpc>
            </a:pPr>
            <a:r>
              <a:rPr lang="pt-BR" sz="2400" dirty="0" err="1" smtClean="0"/>
              <a:t>Fritjof</a:t>
            </a:r>
            <a:r>
              <a:rPr lang="pt-BR" sz="2400" dirty="0" smtClean="0"/>
              <a:t> Capra - Físico</a:t>
            </a:r>
          </a:p>
          <a:p>
            <a:pPr algn="r">
              <a:lnSpc>
                <a:spcPct val="150000"/>
              </a:lnSpc>
            </a:pPr>
            <a:r>
              <a:rPr lang="pt-BR" sz="2400" dirty="0" smtClean="0"/>
              <a:t>Alfabetização Ecológica</a:t>
            </a:r>
            <a:endParaRPr lang="pt-BR"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10</a:t>
            </a:fld>
            <a:endParaRPr lang="pt-BR" dirty="0"/>
          </a:p>
        </p:txBody>
      </p:sp>
    </p:spTree>
    <p:extLst>
      <p:ext uri="{BB962C8B-B14F-4D97-AF65-F5344CB8AC3E}">
        <p14:creationId xmlns:p14="http://schemas.microsoft.com/office/powerpoint/2010/main" val="3516838717"/>
      </p:ext>
    </p:extLst>
  </p:cSld>
  <p:clrMapOvr>
    <a:masterClrMapping/>
  </p:clrMapOvr>
  <p:transition>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233256"/>
            <a:ext cx="8280000" cy="5066744"/>
          </a:xfrm>
        </p:spPr>
        <p:txBody>
          <a:bodyPr/>
          <a:lstStyle/>
          <a:p>
            <a:pPr algn="just">
              <a:lnSpc>
                <a:spcPct val="150000"/>
              </a:lnSpc>
            </a:pPr>
            <a:endParaRPr lang="pt-BR" sz="2400" dirty="0" smtClean="0"/>
          </a:p>
          <a:p>
            <a:pPr algn="just">
              <a:lnSpc>
                <a:spcPct val="150000"/>
              </a:lnSpc>
            </a:pPr>
            <a:r>
              <a:rPr lang="pt-BR" sz="2400" dirty="0" smtClean="0"/>
              <a:t>“O conceito de </a:t>
            </a:r>
            <a:r>
              <a:rPr lang="pt-BR" sz="2400" b="1" dirty="0" smtClean="0">
                <a:solidFill>
                  <a:srgbClr val="00B050"/>
                </a:solidFill>
              </a:rPr>
              <a:t>Sustentabilidade </a:t>
            </a:r>
            <a:r>
              <a:rPr lang="pt-BR" sz="2400" dirty="0" smtClean="0"/>
              <a:t>e de ‘sociedades sustentáveis’, tal como aparece na Carta da Terra, encerra todo um novo projeto de </a:t>
            </a:r>
            <a:r>
              <a:rPr lang="pt-BR" sz="2400" dirty="0" err="1" smtClean="0"/>
              <a:t>divilização</a:t>
            </a:r>
            <a:r>
              <a:rPr lang="pt-BR" sz="2400" dirty="0" smtClean="0"/>
              <a:t> e, aplicado à pedagogia, pode ter desdobramentos em todos os campos  da educação, não apenas na educação ambiental. </a:t>
            </a:r>
          </a:p>
          <a:p>
            <a:pPr algn="r">
              <a:lnSpc>
                <a:spcPct val="150000"/>
              </a:lnSpc>
            </a:pPr>
            <a:r>
              <a:rPr lang="pt-BR" sz="2400" dirty="0" smtClean="0"/>
              <a:t>Moacir Gadotti - Pedagogo e </a:t>
            </a:r>
            <a:r>
              <a:rPr lang="pt-BR" sz="2400" dirty="0" err="1" smtClean="0"/>
              <a:t>Fiósofo</a:t>
            </a:r>
            <a:endParaRPr lang="pt-BR" sz="2400" dirty="0" smtClean="0"/>
          </a:p>
          <a:p>
            <a:pPr algn="r">
              <a:lnSpc>
                <a:spcPct val="150000"/>
              </a:lnSpc>
            </a:pPr>
            <a:r>
              <a:rPr lang="pt-BR" sz="2400" dirty="0" smtClean="0"/>
              <a:t>Instituto Paulo Freire</a:t>
            </a:r>
            <a:endParaRPr lang="pt-BR"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11</a:t>
            </a:fld>
            <a:endParaRPr lang="pt-BR" dirty="0"/>
          </a:p>
        </p:txBody>
      </p:sp>
    </p:spTree>
    <p:extLst>
      <p:ext uri="{BB962C8B-B14F-4D97-AF65-F5344CB8AC3E}">
        <p14:creationId xmlns:p14="http://schemas.microsoft.com/office/powerpoint/2010/main" val="1249984966"/>
      </p:ext>
    </p:extLst>
  </p:cSld>
  <p:clrMapOvr>
    <a:masterClrMapping/>
  </p:clrMapOvr>
  <p:transition>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DIMENSÕES DA SUSTENTABILIDADE</a:t>
            </a: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12</a:t>
            </a:fld>
            <a:endParaRPr lang="pt-BR" dirty="0"/>
          </a:p>
        </p:txBody>
      </p:sp>
      <p:sp>
        <p:nvSpPr>
          <p:cNvPr id="12" name="Elipse 11"/>
          <p:cNvSpPr/>
          <p:nvPr/>
        </p:nvSpPr>
        <p:spPr>
          <a:xfrm>
            <a:off x="2069273" y="2331759"/>
            <a:ext cx="2959801" cy="963976"/>
          </a:xfrm>
          <a:prstGeom prst="ellipse">
            <a:avLst/>
          </a:prstGeom>
          <a:solidFill>
            <a:schemeClr val="bg1"/>
          </a:solidFill>
          <a:ln>
            <a:solidFill>
              <a:schemeClr val="accent2">
                <a:lumMod val="75000"/>
              </a:schemeClr>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b="1" dirty="0">
                <a:solidFill>
                  <a:srgbClr val="F638DF"/>
                </a:solidFill>
                <a:latin typeface="Tahoma" pitchFamily="34" charset="0"/>
                <a:ea typeface="Tahoma" pitchFamily="34" charset="0"/>
                <a:cs typeface="Tahoma" pitchFamily="34" charset="0"/>
              </a:rPr>
              <a:t>ECONÔMICA</a:t>
            </a:r>
          </a:p>
          <a:p>
            <a:pPr algn="ctr" fontAlgn="auto">
              <a:spcBef>
                <a:spcPts val="0"/>
              </a:spcBef>
              <a:spcAft>
                <a:spcPts val="0"/>
              </a:spcAft>
              <a:defRPr/>
            </a:pPr>
            <a:endParaRPr lang="pt-BR" dirty="0"/>
          </a:p>
        </p:txBody>
      </p:sp>
      <p:sp>
        <p:nvSpPr>
          <p:cNvPr id="13" name="Elipse 12"/>
          <p:cNvSpPr/>
          <p:nvPr/>
        </p:nvSpPr>
        <p:spPr>
          <a:xfrm>
            <a:off x="4427984" y="2430001"/>
            <a:ext cx="3344240" cy="914400"/>
          </a:xfrm>
          <a:prstGeom prst="ellipse">
            <a:avLst/>
          </a:prstGeom>
          <a:solidFill>
            <a:schemeClr val="bg1"/>
          </a:solidFill>
          <a:ln>
            <a:solidFill>
              <a:schemeClr val="accent2">
                <a:lumMod val="7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b="1" dirty="0">
                <a:solidFill>
                  <a:srgbClr val="F638DF"/>
                </a:solidFill>
                <a:latin typeface="Tahoma" pitchFamily="34" charset="0"/>
                <a:ea typeface="Tahoma" pitchFamily="34" charset="0"/>
                <a:cs typeface="Tahoma" pitchFamily="34" charset="0"/>
              </a:rPr>
              <a:t>SOCIAL</a:t>
            </a:r>
          </a:p>
          <a:p>
            <a:pPr algn="ctr" fontAlgn="auto">
              <a:spcBef>
                <a:spcPts val="0"/>
              </a:spcBef>
              <a:spcAft>
                <a:spcPts val="0"/>
              </a:spcAft>
              <a:defRPr/>
            </a:pPr>
            <a:endParaRPr lang="pt-BR" dirty="0"/>
          </a:p>
        </p:txBody>
      </p:sp>
      <p:sp>
        <p:nvSpPr>
          <p:cNvPr id="14" name="Elipse 13"/>
          <p:cNvSpPr/>
          <p:nvPr/>
        </p:nvSpPr>
        <p:spPr>
          <a:xfrm>
            <a:off x="5919647" y="3216994"/>
            <a:ext cx="2376264" cy="1187803"/>
          </a:xfrm>
          <a:prstGeom prst="ellipse">
            <a:avLst/>
          </a:prstGeom>
          <a:solidFill>
            <a:schemeClr val="bg1"/>
          </a:solidFill>
          <a:ln>
            <a:solidFill>
              <a:schemeClr val="accent2">
                <a:lumMod val="7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b="1" dirty="0">
                <a:solidFill>
                  <a:srgbClr val="F638DF"/>
                </a:solidFill>
                <a:latin typeface="Tahoma" pitchFamily="34" charset="0"/>
                <a:ea typeface="Tahoma" pitchFamily="34" charset="0"/>
                <a:cs typeface="Tahoma" pitchFamily="34" charset="0"/>
              </a:rPr>
              <a:t>AMBIENTAL</a:t>
            </a:r>
            <a:r>
              <a:rPr lang="pt-BR" b="1" dirty="0">
                <a:solidFill>
                  <a:srgbClr val="00B050"/>
                </a:solidFill>
                <a:latin typeface="Tahoma" pitchFamily="34" charset="0"/>
                <a:ea typeface="Tahoma" pitchFamily="34" charset="0"/>
                <a:cs typeface="Tahoma" pitchFamily="34" charset="0"/>
              </a:rPr>
              <a:t> </a:t>
            </a:r>
          </a:p>
          <a:p>
            <a:pPr algn="ctr" fontAlgn="auto">
              <a:spcBef>
                <a:spcPts val="0"/>
              </a:spcBef>
              <a:spcAft>
                <a:spcPts val="0"/>
              </a:spcAft>
              <a:defRPr/>
            </a:pPr>
            <a:endParaRPr lang="pt-BR" dirty="0"/>
          </a:p>
        </p:txBody>
      </p:sp>
      <p:sp>
        <p:nvSpPr>
          <p:cNvPr id="15" name="Elipse 14"/>
          <p:cNvSpPr/>
          <p:nvPr/>
        </p:nvSpPr>
        <p:spPr>
          <a:xfrm>
            <a:off x="5030628" y="4163505"/>
            <a:ext cx="2819164" cy="1176672"/>
          </a:xfrm>
          <a:prstGeom prst="ellipse">
            <a:avLst/>
          </a:prstGeom>
          <a:solidFill>
            <a:schemeClr val="bg1"/>
          </a:solidFill>
          <a:ln>
            <a:solidFill>
              <a:schemeClr val="accent2">
                <a:lumMod val="7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b="1" dirty="0">
                <a:solidFill>
                  <a:srgbClr val="F638DF"/>
                </a:solidFill>
                <a:latin typeface="Tahoma" pitchFamily="34" charset="0"/>
                <a:ea typeface="Tahoma" pitchFamily="34" charset="0"/>
                <a:cs typeface="Tahoma" pitchFamily="34" charset="0"/>
              </a:rPr>
              <a:t>CULTURAL</a:t>
            </a:r>
          </a:p>
          <a:p>
            <a:pPr algn="ctr" fontAlgn="auto">
              <a:spcBef>
                <a:spcPts val="0"/>
              </a:spcBef>
              <a:spcAft>
                <a:spcPts val="0"/>
              </a:spcAft>
              <a:defRPr/>
            </a:pPr>
            <a:endParaRPr lang="pt-BR" dirty="0"/>
          </a:p>
        </p:txBody>
      </p:sp>
      <p:sp>
        <p:nvSpPr>
          <p:cNvPr id="16" name="Elipse 15"/>
          <p:cNvSpPr/>
          <p:nvPr/>
        </p:nvSpPr>
        <p:spPr>
          <a:xfrm>
            <a:off x="3007857" y="4671797"/>
            <a:ext cx="2960942" cy="1167034"/>
          </a:xfrm>
          <a:prstGeom prst="ellipse">
            <a:avLst/>
          </a:prstGeom>
          <a:solidFill>
            <a:schemeClr val="bg1"/>
          </a:solidFill>
          <a:ln>
            <a:solidFill>
              <a:schemeClr val="accent2">
                <a:lumMod val="75000"/>
              </a:schemeClr>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b="1" dirty="0">
                <a:solidFill>
                  <a:srgbClr val="F638DF"/>
                </a:solidFill>
                <a:latin typeface="Tahoma" pitchFamily="34" charset="0"/>
                <a:ea typeface="Tahoma" pitchFamily="34" charset="0"/>
                <a:cs typeface="Tahoma" pitchFamily="34" charset="0"/>
              </a:rPr>
              <a:t>ÉTICA</a:t>
            </a:r>
          </a:p>
          <a:p>
            <a:pPr algn="ctr" fontAlgn="auto">
              <a:spcBef>
                <a:spcPts val="0"/>
              </a:spcBef>
              <a:spcAft>
                <a:spcPts val="0"/>
              </a:spcAft>
              <a:defRPr/>
            </a:pPr>
            <a:endParaRPr lang="pt-BR" dirty="0"/>
          </a:p>
        </p:txBody>
      </p:sp>
      <p:sp>
        <p:nvSpPr>
          <p:cNvPr id="17" name="Elipse 16"/>
          <p:cNvSpPr/>
          <p:nvPr/>
        </p:nvSpPr>
        <p:spPr>
          <a:xfrm>
            <a:off x="709100" y="3181263"/>
            <a:ext cx="2849298" cy="1152128"/>
          </a:xfrm>
          <a:prstGeom prst="ellipse">
            <a:avLst/>
          </a:prstGeom>
          <a:solidFill>
            <a:schemeClr val="bg1"/>
          </a:solidFill>
          <a:ln>
            <a:solidFill>
              <a:schemeClr val="accent2">
                <a:lumMod val="75000"/>
              </a:schemeClr>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b="1" dirty="0">
                <a:solidFill>
                  <a:srgbClr val="F638DF"/>
                </a:solidFill>
                <a:latin typeface="Tahoma" pitchFamily="34" charset="0"/>
                <a:ea typeface="Tahoma" pitchFamily="34" charset="0"/>
                <a:cs typeface="Tahoma" pitchFamily="34" charset="0"/>
              </a:rPr>
              <a:t>ESTÉTICA</a:t>
            </a:r>
          </a:p>
        </p:txBody>
      </p:sp>
      <p:sp>
        <p:nvSpPr>
          <p:cNvPr id="18" name="Elipse 17"/>
          <p:cNvSpPr/>
          <p:nvPr/>
        </p:nvSpPr>
        <p:spPr>
          <a:xfrm>
            <a:off x="1760844" y="3832984"/>
            <a:ext cx="3024336" cy="1310404"/>
          </a:xfrm>
          <a:prstGeom prst="ellipse">
            <a:avLst/>
          </a:prstGeom>
          <a:solidFill>
            <a:schemeClr val="bg1"/>
          </a:solidFill>
          <a:ln>
            <a:solidFill>
              <a:schemeClr val="accent2">
                <a:lumMod val="75000"/>
              </a:schemeClr>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b="1" dirty="0">
                <a:solidFill>
                  <a:srgbClr val="F638DF"/>
                </a:solidFill>
                <a:latin typeface="Tahoma" pitchFamily="34" charset="0"/>
                <a:ea typeface="Tahoma" pitchFamily="34" charset="0"/>
                <a:cs typeface="Tahoma" pitchFamily="34" charset="0"/>
              </a:rPr>
              <a:t>POLÍTICA</a:t>
            </a:r>
          </a:p>
          <a:p>
            <a:pPr algn="ctr" fontAlgn="auto">
              <a:spcBef>
                <a:spcPts val="0"/>
              </a:spcBef>
              <a:spcAft>
                <a:spcPts val="0"/>
              </a:spcAft>
              <a:defRPr/>
            </a:pPr>
            <a:endParaRPr lang="pt-BR" dirty="0"/>
          </a:p>
        </p:txBody>
      </p:sp>
    </p:spTree>
    <p:extLst>
      <p:ext uri="{BB962C8B-B14F-4D97-AF65-F5344CB8AC3E}">
        <p14:creationId xmlns:p14="http://schemas.microsoft.com/office/powerpoint/2010/main" val="475931761"/>
      </p:ext>
    </p:extLst>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556792"/>
            <a:ext cx="8280000" cy="4500000"/>
          </a:xfrm>
        </p:spPr>
        <p:txBody>
          <a:bodyPr/>
          <a:lstStyle/>
          <a:p>
            <a:pPr indent="0" algn="ctr"/>
            <a:r>
              <a:rPr lang="pt-BR" sz="4000" b="1" dirty="0" smtClean="0"/>
              <a:t>Educação Ambiental</a:t>
            </a:r>
          </a:p>
          <a:p>
            <a:pPr indent="0" algn="ctr"/>
            <a:endParaRPr lang="pt-BR" sz="4000" b="1" dirty="0" smtClean="0"/>
          </a:p>
          <a:p>
            <a:pPr indent="0" algn="ctr"/>
            <a:r>
              <a:rPr lang="pt-BR" sz="4000" b="1" dirty="0" smtClean="0"/>
              <a:t>Sustentabilidade</a:t>
            </a:r>
          </a:p>
          <a:p>
            <a:pPr indent="0" algn="ctr"/>
            <a:endParaRPr lang="pt-BR" sz="4000" b="1" dirty="0" smtClean="0"/>
          </a:p>
          <a:p>
            <a:pPr indent="0" algn="ctr"/>
            <a:r>
              <a:rPr lang="pt-BR" sz="4000" b="1" dirty="0" smtClean="0"/>
              <a:t>Cidadania Ambienta e Planetária</a:t>
            </a:r>
            <a:endParaRPr lang="pt-BR" sz="4000"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13</a:t>
            </a:fld>
            <a:endParaRPr lang="pt-BR" dirty="0"/>
          </a:p>
        </p:txBody>
      </p:sp>
    </p:spTree>
    <p:extLst>
      <p:ext uri="{BB962C8B-B14F-4D97-AF65-F5344CB8AC3E}">
        <p14:creationId xmlns:p14="http://schemas.microsoft.com/office/powerpoint/2010/main" val="1307648288"/>
      </p:ext>
    </p:extLst>
  </p:cSld>
  <p:clrMapOvr>
    <a:masterClrMapping/>
  </p:clrMapOvr>
  <p:transition>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233256"/>
            <a:ext cx="8280000" cy="4500000"/>
          </a:xfrm>
        </p:spPr>
        <p:txBody>
          <a:bodyPr/>
          <a:lstStyle/>
          <a:p>
            <a:pPr algn="just">
              <a:lnSpc>
                <a:spcPct val="150000"/>
              </a:lnSpc>
            </a:pPr>
            <a:r>
              <a:rPr lang="pt-BR" sz="2400" dirty="0" smtClean="0"/>
              <a:t>“Educar para a </a:t>
            </a:r>
            <a:r>
              <a:rPr lang="pt-BR" sz="2400" b="1" dirty="0" smtClean="0">
                <a:solidFill>
                  <a:srgbClr val="00B050"/>
                </a:solidFill>
              </a:rPr>
              <a:t>cidadania planetária </a:t>
            </a:r>
            <a:r>
              <a:rPr lang="pt-BR" sz="2400" dirty="0" smtClean="0"/>
              <a:t>implica muito mais do que uma filosofia educacional,, do que o enunciado de seus princípios. A educação par a cidadania planetária implica uma revisão dos nossos currículos, uma reorientação de nossa visão de mundo da educação como espaço de inserção do indivíduo, não numa comunidade local, mas numa comunidade que é local e global ao mesmo tempo. “</a:t>
            </a:r>
            <a:endParaRPr lang="pt-BR" sz="2400" dirty="0"/>
          </a:p>
          <a:p>
            <a:pPr algn="r"/>
            <a:r>
              <a:rPr lang="pt-BR" sz="2400" dirty="0" smtClean="0"/>
              <a:t>Moacir </a:t>
            </a:r>
            <a:r>
              <a:rPr lang="pt-BR" sz="2400" dirty="0"/>
              <a:t>Gadotti - Pedagogo e </a:t>
            </a:r>
            <a:r>
              <a:rPr lang="pt-BR" sz="2400" dirty="0" err="1"/>
              <a:t>Fiósofo</a:t>
            </a:r>
            <a:endParaRPr lang="pt-BR" sz="2400" dirty="0"/>
          </a:p>
          <a:p>
            <a:pPr algn="r"/>
            <a:r>
              <a:rPr lang="pt-BR" sz="2400" dirty="0"/>
              <a:t>Instituto Paulo Freire</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14</a:t>
            </a:fld>
            <a:endParaRPr lang="pt-BR" dirty="0"/>
          </a:p>
        </p:txBody>
      </p:sp>
    </p:spTree>
    <p:extLst>
      <p:ext uri="{BB962C8B-B14F-4D97-AF65-F5344CB8AC3E}">
        <p14:creationId xmlns:p14="http://schemas.microsoft.com/office/powerpoint/2010/main" val="4268438294"/>
      </p:ext>
    </p:extLst>
  </p:cSld>
  <p:clrMapOvr>
    <a:masterClrMapping/>
  </p:clrMapOvr>
  <p:transition>
    <p:blind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340768"/>
            <a:ext cx="8280000" cy="4500000"/>
          </a:xfrm>
        </p:spPr>
        <p:txBody>
          <a:bodyPr/>
          <a:lstStyle/>
          <a:p>
            <a:pPr algn="just"/>
            <a:r>
              <a:rPr lang="pt-BR" sz="2400" dirty="0" smtClean="0"/>
              <a:t>“A educação para a ‘</a:t>
            </a:r>
            <a:r>
              <a:rPr lang="pt-BR" sz="2400" b="1" dirty="0" smtClean="0">
                <a:solidFill>
                  <a:srgbClr val="00B050"/>
                </a:solidFill>
              </a:rPr>
              <a:t>cidadania ambiental</a:t>
            </a:r>
            <a:r>
              <a:rPr lang="pt-BR" sz="2400" dirty="0" smtClean="0"/>
              <a:t>’ aponta para a necessidade de elaboração de propostas pedagógicas centradas na conscientização, mudança de atitude e comportamento, desenvolvimento de competências, capacidade de avaliação e participação dos educandos (...) para que adquiram uma base adequada de compreensão essencial do </a:t>
            </a:r>
            <a:r>
              <a:rPr lang="pt-BR" sz="2400" b="1" dirty="0" smtClean="0">
                <a:solidFill>
                  <a:srgbClr val="00B050"/>
                </a:solidFill>
              </a:rPr>
              <a:t>meio ambiente global</a:t>
            </a:r>
            <a:r>
              <a:rPr lang="pt-BR" sz="2400" dirty="0" smtClean="0"/>
              <a:t> e local, da interdependência dos problemas e soluções e da importância da responsabilidade de cada um para construir uma ‘</a:t>
            </a:r>
            <a:r>
              <a:rPr lang="pt-BR" sz="2400" b="1" dirty="0" smtClean="0">
                <a:solidFill>
                  <a:srgbClr val="FFC000"/>
                </a:solidFill>
              </a:rPr>
              <a:t>sociedade planetária</a:t>
            </a:r>
            <a:r>
              <a:rPr lang="pt-BR" sz="2400" dirty="0" smtClean="0"/>
              <a:t>’ mais equitativa e ambientalmente sustentável”. </a:t>
            </a:r>
          </a:p>
          <a:p>
            <a:pPr algn="r"/>
            <a:r>
              <a:rPr lang="pt-BR" sz="2400" dirty="0" smtClean="0"/>
              <a:t>Pedro Jacobi - </a:t>
            </a:r>
            <a:r>
              <a:rPr lang="pt-BR" sz="2400" dirty="0" err="1" smtClean="0"/>
              <a:t>Socióloo</a:t>
            </a:r>
            <a:r>
              <a:rPr lang="pt-BR" sz="2400" dirty="0" smtClean="0"/>
              <a:t> e Professor</a:t>
            </a:r>
          </a:p>
          <a:p>
            <a:pPr algn="r"/>
            <a:r>
              <a:rPr lang="pt-BR" sz="2400" dirty="0" smtClean="0"/>
              <a:t>PROCAM/USP</a:t>
            </a:r>
            <a:endParaRPr lang="pt-BR"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15</a:t>
            </a:fld>
            <a:endParaRPr lang="pt-BR" dirty="0"/>
          </a:p>
        </p:txBody>
      </p:sp>
    </p:spTree>
    <p:extLst>
      <p:ext uri="{BB962C8B-B14F-4D97-AF65-F5344CB8AC3E}">
        <p14:creationId xmlns:p14="http://schemas.microsoft.com/office/powerpoint/2010/main" val="549563798"/>
      </p:ext>
    </p:extLst>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PARA REFLETIR</a:t>
            </a:r>
            <a:endParaRPr lang="pt-BR" dirty="0"/>
          </a:p>
        </p:txBody>
      </p:sp>
      <p:sp>
        <p:nvSpPr>
          <p:cNvPr id="3" name="Espaço Reservado para Conteúdo 2"/>
          <p:cNvSpPr>
            <a:spLocks noGrp="1"/>
          </p:cNvSpPr>
          <p:nvPr>
            <p:ph idx="1"/>
          </p:nvPr>
        </p:nvSpPr>
        <p:spPr>
          <a:xfrm>
            <a:off x="432000" y="1809320"/>
            <a:ext cx="8280000" cy="4500000"/>
          </a:xfrm>
        </p:spPr>
        <p:txBody>
          <a:bodyPr/>
          <a:lstStyle/>
          <a:p>
            <a:pPr marL="457200" lvl="0" indent="-457200">
              <a:buClr>
                <a:srgbClr val="FF33CC"/>
              </a:buClr>
              <a:buSzPct val="75000"/>
              <a:buFont typeface="Wingdings" panose="05000000000000000000" pitchFamily="2" charset="2"/>
              <a:buChar char="Ø"/>
            </a:pPr>
            <a:r>
              <a:rPr lang="pt-BR" sz="2400" kern="0" dirty="0">
                <a:solidFill>
                  <a:srgbClr val="5B5249"/>
                </a:solidFill>
              </a:rPr>
              <a:t>“Se dará resultados? Não sabemos. O que sabemos é que o método clássico não está dando resultados”.</a:t>
            </a:r>
          </a:p>
          <a:p>
            <a:pPr lvl="0" indent="0" algn="r">
              <a:buClr>
                <a:srgbClr val="A50021"/>
              </a:buClr>
              <a:buSzPct val="75000"/>
            </a:pPr>
            <a:r>
              <a:rPr lang="pt-BR" sz="2400" kern="0" dirty="0" smtClean="0">
                <a:solidFill>
                  <a:srgbClr val="5B5249"/>
                </a:solidFill>
              </a:rPr>
              <a:t>Pepe </a:t>
            </a:r>
            <a:r>
              <a:rPr lang="pt-BR" sz="2400" kern="0" dirty="0" err="1">
                <a:solidFill>
                  <a:srgbClr val="5B5249"/>
                </a:solidFill>
              </a:rPr>
              <a:t>Mujica</a:t>
            </a:r>
            <a:r>
              <a:rPr lang="pt-BR" sz="2400" kern="0" dirty="0">
                <a:solidFill>
                  <a:srgbClr val="5B5249"/>
                </a:solidFill>
              </a:rPr>
              <a:t> </a:t>
            </a:r>
            <a:endParaRPr lang="pt-BR" sz="2400" kern="0" dirty="0" smtClean="0">
              <a:solidFill>
                <a:srgbClr val="5B5249"/>
              </a:solidFill>
            </a:endParaRPr>
          </a:p>
          <a:p>
            <a:pPr lvl="0" indent="0" algn="r">
              <a:buClr>
                <a:srgbClr val="A50021"/>
              </a:buClr>
              <a:buSzPct val="75000"/>
            </a:pPr>
            <a:r>
              <a:rPr lang="pt-BR" sz="2400" kern="0" dirty="0" smtClean="0">
                <a:solidFill>
                  <a:srgbClr val="5B5249"/>
                </a:solidFill>
              </a:rPr>
              <a:t>Agricultor</a:t>
            </a:r>
            <a:r>
              <a:rPr lang="pt-BR" sz="2400" kern="0" dirty="0">
                <a:solidFill>
                  <a:srgbClr val="5B5249"/>
                </a:solidFill>
              </a:rPr>
              <a:t>, Senador e Presidente do Uruguai</a:t>
            </a:r>
          </a:p>
          <a:p>
            <a:pPr marL="457200" lvl="0" indent="-457200">
              <a:buClr>
                <a:srgbClr val="A50021"/>
              </a:buClr>
              <a:buSzPct val="75000"/>
            </a:pPr>
            <a:endParaRPr lang="pt-BR" sz="2400" kern="0" dirty="0">
              <a:solidFill>
                <a:srgbClr val="5B5249"/>
              </a:solidFill>
            </a:endParaRPr>
          </a:p>
          <a:p>
            <a:pPr marL="457200" lvl="0" indent="-457200">
              <a:buClr>
                <a:srgbClr val="F638DF"/>
              </a:buClr>
              <a:buSzPct val="75000"/>
              <a:buFont typeface="Wingdings" panose="05000000000000000000" pitchFamily="2" charset="2"/>
              <a:buChar char="Ø"/>
            </a:pPr>
            <a:endParaRPr lang="pt-BR" sz="2400" kern="0" dirty="0" smtClean="0">
              <a:solidFill>
                <a:srgbClr val="5B5249"/>
              </a:solidFill>
            </a:endParaRPr>
          </a:p>
          <a:p>
            <a:pPr marL="457200" lvl="0" indent="-457200">
              <a:buClr>
                <a:srgbClr val="F638DF"/>
              </a:buClr>
              <a:buSzPct val="75000"/>
              <a:buFont typeface="Wingdings" panose="05000000000000000000" pitchFamily="2" charset="2"/>
              <a:buChar char="Ø"/>
            </a:pPr>
            <a:r>
              <a:rPr lang="pt-BR" sz="2400" kern="0" dirty="0" smtClean="0">
                <a:solidFill>
                  <a:srgbClr val="5B5249"/>
                </a:solidFill>
              </a:rPr>
              <a:t>“</a:t>
            </a:r>
            <a:r>
              <a:rPr lang="pt-BR" sz="2400" kern="0" dirty="0">
                <a:solidFill>
                  <a:srgbClr val="5B5249"/>
                </a:solidFill>
              </a:rPr>
              <a:t>A primeira condição para modificar a realidade consiste em conhecê-la”.</a:t>
            </a:r>
          </a:p>
          <a:p>
            <a:pPr marL="457200" lvl="0" indent="-457200" algn="r">
              <a:buClr>
                <a:srgbClr val="A50021"/>
              </a:buClr>
              <a:buSzPct val="75000"/>
            </a:pPr>
            <a:r>
              <a:rPr lang="pt-BR" sz="2400" kern="0" dirty="0">
                <a:solidFill>
                  <a:srgbClr val="5B5249"/>
                </a:solidFill>
              </a:rPr>
              <a:t>Eduardo Galeano </a:t>
            </a:r>
            <a:endParaRPr lang="pt-BR" sz="2400" kern="0" dirty="0" smtClean="0">
              <a:solidFill>
                <a:srgbClr val="5B5249"/>
              </a:solidFill>
            </a:endParaRPr>
          </a:p>
          <a:p>
            <a:pPr marL="457200" lvl="0" indent="-457200" algn="r">
              <a:buClr>
                <a:srgbClr val="A50021"/>
              </a:buClr>
              <a:buSzPct val="75000"/>
            </a:pPr>
            <a:r>
              <a:rPr lang="pt-BR" sz="2400" kern="0" dirty="0" smtClean="0">
                <a:solidFill>
                  <a:srgbClr val="5B5249"/>
                </a:solidFill>
              </a:rPr>
              <a:t>Jornalista </a:t>
            </a:r>
            <a:r>
              <a:rPr lang="pt-BR" sz="2400" kern="0" dirty="0">
                <a:solidFill>
                  <a:srgbClr val="5B5249"/>
                </a:solidFill>
              </a:rPr>
              <a:t>e Escritor</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16</a:t>
            </a:fld>
            <a:endParaRPr lang="pt-BR" dirty="0"/>
          </a:p>
        </p:txBody>
      </p:sp>
    </p:spTree>
    <p:extLst>
      <p:ext uri="{BB962C8B-B14F-4D97-AF65-F5344CB8AC3E}">
        <p14:creationId xmlns:p14="http://schemas.microsoft.com/office/powerpoint/2010/main" val="3825606331"/>
      </p:ext>
    </p:extLst>
  </p:cSld>
  <p:clrMapOvr>
    <a:masterClrMapping/>
  </p:clrMapOvr>
  <p:transition>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233256"/>
            <a:ext cx="8280000" cy="5066744"/>
          </a:xfrm>
        </p:spPr>
        <p:txBody>
          <a:bodyPr/>
          <a:lstStyle/>
          <a:p>
            <a:pPr algn="just">
              <a:lnSpc>
                <a:spcPct val="150000"/>
              </a:lnSpc>
            </a:pPr>
            <a:endParaRPr lang="pt-BR" sz="2400" dirty="0" smtClean="0"/>
          </a:p>
          <a:p>
            <a:pPr algn="just">
              <a:lnSpc>
                <a:spcPct val="150000"/>
              </a:lnSpc>
            </a:pPr>
            <a:endParaRPr lang="pt-BR" sz="2400" dirty="0" smtClean="0"/>
          </a:p>
          <a:p>
            <a:pPr algn="just">
              <a:lnSpc>
                <a:spcPct val="150000"/>
              </a:lnSpc>
            </a:pPr>
            <a:r>
              <a:rPr lang="pt-BR" sz="2400" dirty="0" smtClean="0"/>
              <a:t>“É fundamental diminuir a distância entre o que se diz e o que se faz, de tal forma que, num dado momento, a tua fala seja a tua prática”. </a:t>
            </a:r>
          </a:p>
          <a:p>
            <a:pPr algn="r">
              <a:lnSpc>
                <a:spcPct val="150000"/>
              </a:lnSpc>
            </a:pPr>
            <a:r>
              <a:rPr lang="pt-BR" sz="2400" dirty="0" smtClean="0"/>
              <a:t>Paulo Freire</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17</a:t>
            </a:fld>
            <a:endParaRPr lang="pt-BR" dirty="0"/>
          </a:p>
        </p:txBody>
      </p:sp>
    </p:spTree>
    <p:extLst>
      <p:ext uri="{BB962C8B-B14F-4D97-AF65-F5344CB8AC3E}">
        <p14:creationId xmlns:p14="http://schemas.microsoft.com/office/powerpoint/2010/main" val="3210858743"/>
      </p:ext>
    </p:extLst>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PROFa.</a:t>
            </a:r>
            <a:r>
              <a:rPr lang="pt-BR" dirty="0" smtClean="0"/>
              <a:t> DOROTY MARTOS</a:t>
            </a:r>
            <a:endParaRPr lang="pt-BR" dirty="0"/>
          </a:p>
        </p:txBody>
      </p:sp>
      <p:sp>
        <p:nvSpPr>
          <p:cNvPr id="3" name="Espaço Reservado para Conteúdo 2"/>
          <p:cNvSpPr>
            <a:spLocks noGrp="1"/>
          </p:cNvSpPr>
          <p:nvPr>
            <p:ph idx="1"/>
          </p:nvPr>
        </p:nvSpPr>
        <p:spPr/>
        <p:txBody>
          <a:bodyPr/>
          <a:lstStyle/>
          <a:p>
            <a:pPr marL="457200" indent="-457200">
              <a:buFont typeface="Arial" panose="020B0604020202020204" pitchFamily="34" charset="0"/>
              <a:buChar char="•"/>
            </a:pPr>
            <a:r>
              <a:rPr lang="pt-BR" dirty="0" smtClean="0"/>
              <a:t>Mestre em Educação</a:t>
            </a:r>
          </a:p>
          <a:p>
            <a:pPr marL="457200" indent="-457200">
              <a:buFont typeface="Arial" panose="020B0604020202020204" pitchFamily="34" charset="0"/>
              <a:buChar char="•"/>
            </a:pPr>
            <a:r>
              <a:rPr lang="pt-BR" dirty="0" smtClean="0"/>
              <a:t>Graduada em Gestão Ambiental e Pós-graduada em Docência do Ensino Superior</a:t>
            </a:r>
          </a:p>
          <a:p>
            <a:pPr marL="457200" indent="-457200">
              <a:buFont typeface="Arial" panose="020B0604020202020204" pitchFamily="34" charset="0"/>
              <a:buChar char="•"/>
            </a:pPr>
            <a:r>
              <a:rPr lang="pt-BR" dirty="0" smtClean="0"/>
              <a:t>Professora universitária e consultora em Educação e Sustentabilidade</a:t>
            </a:r>
          </a:p>
          <a:p>
            <a:pPr marL="457200" indent="-457200">
              <a:buFont typeface="Arial" panose="020B0604020202020204" pitchFamily="34" charset="0"/>
              <a:buChar char="•"/>
            </a:pPr>
            <a:r>
              <a:rPr lang="pt-BR" dirty="0" smtClean="0"/>
              <a:t>Membro do GT Sociedade Civil para a Agenda 2030 e os ODS</a:t>
            </a:r>
          </a:p>
          <a:p>
            <a:pPr marL="457200" indent="-457200">
              <a:buFont typeface="Arial" panose="020B0604020202020204" pitchFamily="34" charset="0"/>
              <a:buChar char="•"/>
            </a:pPr>
            <a:r>
              <a:rPr lang="pt-BR" dirty="0" smtClean="0"/>
              <a:t>Coordenadora do Cineclube Socioambiental “EM PROL DA VIDA”</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a:t>
            </a:fld>
            <a:endParaRPr lang="pt-BR" dirty="0"/>
          </a:p>
        </p:txBody>
      </p:sp>
    </p:spTree>
    <p:extLst>
      <p:ext uri="{BB962C8B-B14F-4D97-AF65-F5344CB8AC3E}">
        <p14:creationId xmlns:p14="http://schemas.microsoft.com/office/powerpoint/2010/main" val="745777913"/>
      </p:ext>
    </p:extLst>
  </p:cSld>
  <p:clrMapOvr>
    <a:masterClrMapping/>
  </p:clrMapOvr>
  <p:transition>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CASTELLS</a:t>
            </a:r>
            <a:endParaRPr lang="pt-BR" dirty="0"/>
          </a:p>
        </p:txBody>
      </p:sp>
      <p:sp>
        <p:nvSpPr>
          <p:cNvPr id="3" name="Espaço Reservado para Conteúdo 2"/>
          <p:cNvSpPr>
            <a:spLocks noGrp="1"/>
          </p:cNvSpPr>
          <p:nvPr>
            <p:ph idx="1"/>
          </p:nvPr>
        </p:nvSpPr>
        <p:spPr>
          <a:xfrm>
            <a:off x="432000" y="1809320"/>
            <a:ext cx="8280000" cy="4500000"/>
          </a:xfrm>
        </p:spPr>
        <p:txBody>
          <a:bodyPr/>
          <a:lstStyle/>
          <a:p>
            <a:pPr indent="0" algn="just"/>
            <a:r>
              <a:rPr lang="pt-BR" sz="2400" b="1" dirty="0" smtClean="0"/>
              <a:t>	CASTELSS </a:t>
            </a:r>
            <a:r>
              <a:rPr lang="pt-BR" sz="2400" dirty="0" smtClean="0"/>
              <a:t>é uma prática cultural tradicional da Catalunha que consiste em fazer construções humanas que se assemelham a castelos ( em catalão, </a:t>
            </a:r>
            <a:r>
              <a:rPr lang="pt-BR" sz="2400" dirty="0" err="1" smtClean="0"/>
              <a:t>castells</a:t>
            </a:r>
            <a:r>
              <a:rPr lang="pt-BR" sz="2400" dirty="0" smtClean="0"/>
              <a:t>). </a:t>
            </a:r>
          </a:p>
          <a:p>
            <a:pPr indent="0" algn="just"/>
            <a:r>
              <a:rPr lang="pt-BR" sz="2400" dirty="0" smtClean="0"/>
              <a:t>	“</a:t>
            </a:r>
            <a:r>
              <a:rPr lang="pt-BR" sz="2400" dirty="0" err="1" smtClean="0"/>
              <a:t>Castellers</a:t>
            </a:r>
            <a:r>
              <a:rPr lang="pt-BR" sz="2400" dirty="0" smtClean="0"/>
              <a:t>” é o nome dado aos seus executantes e embora não haja uma </a:t>
            </a:r>
            <a:r>
              <a:rPr lang="pt-BR" sz="2400" dirty="0" err="1" smtClean="0"/>
              <a:t>tradção</a:t>
            </a:r>
            <a:r>
              <a:rPr lang="pt-BR" sz="2400" dirty="0" smtClean="0"/>
              <a:t> para português dessa palavra, poderíamos </a:t>
            </a:r>
            <a:r>
              <a:rPr lang="pt-BR" sz="2400" dirty="0" err="1" smtClean="0"/>
              <a:t>trauzir</a:t>
            </a:r>
            <a:r>
              <a:rPr lang="pt-BR" sz="2400" dirty="0" smtClean="0"/>
              <a:t> como “</a:t>
            </a:r>
            <a:r>
              <a:rPr lang="pt-BR" sz="2400" dirty="0" err="1" smtClean="0"/>
              <a:t>castelheiros</a:t>
            </a:r>
            <a:r>
              <a:rPr lang="pt-BR" sz="2400" dirty="0" smtClean="0"/>
              <a:t>” ou tendo como significado “aqueles que fazem castos humanos”</a:t>
            </a:r>
          </a:p>
          <a:p>
            <a:pPr indent="0" algn="just"/>
            <a:r>
              <a:rPr lang="pt-BR" sz="2400" dirty="0" smtClean="0"/>
              <a:t>	Em 16 de novembro de 2010 os </a:t>
            </a:r>
            <a:r>
              <a:rPr lang="pt-BR" sz="2400" i="1" dirty="0" err="1" smtClean="0"/>
              <a:t>castells</a:t>
            </a:r>
            <a:r>
              <a:rPr lang="pt-BR" sz="2400" i="1" dirty="0" smtClean="0"/>
              <a:t> foram </a:t>
            </a:r>
            <a:r>
              <a:rPr lang="pt-BR" sz="2400" i="1" dirty="0" err="1" smtClean="0"/>
              <a:t>declaraos</a:t>
            </a:r>
            <a:r>
              <a:rPr lang="pt-BR" sz="2400" i="1" dirty="0" smtClean="0"/>
              <a:t> </a:t>
            </a:r>
            <a:r>
              <a:rPr lang="pt-BR" sz="2400" i="1" dirty="0" err="1" smtClean="0"/>
              <a:t>Patrimonio</a:t>
            </a:r>
            <a:r>
              <a:rPr lang="pt-BR" sz="2400" i="1" dirty="0" smtClean="0"/>
              <a:t> Cultural Imaterial da humanidade pela UNESCO.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a:t>
            </a:fld>
            <a:endParaRPr lang="pt-BR" dirty="0"/>
          </a:p>
        </p:txBody>
      </p:sp>
    </p:spTree>
    <p:extLst>
      <p:ext uri="{BB962C8B-B14F-4D97-AF65-F5344CB8AC3E}">
        <p14:creationId xmlns:p14="http://schemas.microsoft.com/office/powerpoint/2010/main" val="3068510713"/>
      </p:ext>
    </p:extLst>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LEMA </a:t>
            </a:r>
            <a:r>
              <a:rPr lang="pt-BR" sz="3600" i="1" dirty="0" smtClean="0"/>
              <a:t>CASTELLER</a:t>
            </a:r>
            <a:endParaRPr lang="pt-BR" i="1" dirty="0"/>
          </a:p>
        </p:txBody>
      </p:sp>
      <p:sp>
        <p:nvSpPr>
          <p:cNvPr id="3" name="Espaço Reservado para Conteúdo 2"/>
          <p:cNvSpPr>
            <a:spLocks noGrp="1"/>
          </p:cNvSpPr>
          <p:nvPr>
            <p:ph idx="1"/>
          </p:nvPr>
        </p:nvSpPr>
        <p:spPr>
          <a:xfrm>
            <a:off x="432000" y="1809320"/>
            <a:ext cx="8280000" cy="4500000"/>
          </a:xfrm>
        </p:spPr>
        <p:txBody>
          <a:bodyPr/>
          <a:lstStyle/>
          <a:p>
            <a:pPr indent="0" algn="just"/>
            <a:r>
              <a:rPr lang="pt-BR" sz="2400" b="1" dirty="0" smtClean="0"/>
              <a:t>	</a:t>
            </a:r>
            <a:r>
              <a:rPr lang="pt-BR" sz="2400" dirty="0" smtClean="0"/>
              <a:t>Os </a:t>
            </a:r>
            <a:r>
              <a:rPr lang="pt-BR" sz="2400" i="1" dirty="0" err="1" smtClean="0"/>
              <a:t>castellers</a:t>
            </a:r>
            <a:r>
              <a:rPr lang="pt-BR" sz="2400" dirty="0" smtClean="0"/>
              <a:t> têm um lema, surgido de um verso da obra </a:t>
            </a:r>
            <a:r>
              <a:rPr lang="pt-BR" sz="2400" i="1" dirty="0" err="1" smtClean="0"/>
              <a:t>Els</a:t>
            </a:r>
            <a:r>
              <a:rPr lang="pt-BR" sz="2400" i="1" dirty="0" smtClean="0"/>
              <a:t> </a:t>
            </a:r>
            <a:r>
              <a:rPr lang="pt-BR" sz="2400" i="1" dirty="0" err="1" smtClean="0"/>
              <a:t>Xiquts</a:t>
            </a:r>
            <a:r>
              <a:rPr lang="pt-BR" sz="2400" i="1" dirty="0" smtClean="0"/>
              <a:t> de </a:t>
            </a:r>
            <a:r>
              <a:rPr lang="pt-BR" sz="2400" i="1" dirty="0" err="1" smtClean="0"/>
              <a:t>Valls</a:t>
            </a:r>
            <a:r>
              <a:rPr lang="pt-BR" sz="2400" i="1" dirty="0" smtClean="0"/>
              <a:t> </a:t>
            </a:r>
            <a:r>
              <a:rPr lang="pt-BR" sz="2400" dirty="0" smtClean="0"/>
              <a:t> de Jose Anselmo </a:t>
            </a:r>
            <a:r>
              <a:rPr lang="pt-BR" sz="2400" dirty="0" err="1" smtClean="0"/>
              <a:t>Clavé</a:t>
            </a:r>
            <a:r>
              <a:rPr lang="pt-BR" sz="2400" dirty="0" smtClean="0"/>
              <a:t>.  </a:t>
            </a:r>
          </a:p>
          <a:p>
            <a:pPr indent="0" algn="just"/>
            <a:r>
              <a:rPr lang="pt-BR" sz="2400" dirty="0"/>
              <a:t>	</a:t>
            </a:r>
            <a:endParaRPr lang="pt-BR" sz="2400" dirty="0" smtClean="0"/>
          </a:p>
          <a:p>
            <a:pPr indent="0" algn="just"/>
            <a:r>
              <a:rPr lang="pt-BR" sz="2400" dirty="0"/>
              <a:t>	</a:t>
            </a:r>
            <a:r>
              <a:rPr lang="pt-BR" sz="2400" dirty="0" smtClean="0"/>
              <a:t>Isto resume as características de um </a:t>
            </a:r>
            <a:r>
              <a:rPr lang="pt-BR" sz="2400" i="1" dirty="0" err="1" smtClean="0"/>
              <a:t>casteller</a:t>
            </a:r>
            <a:r>
              <a:rPr lang="pt-BR" sz="2400" dirty="0" smtClean="0"/>
              <a:t>:  Força (técnica), Equilíbrio (confiança, Coragem, Valor (bom senso), Sensatez (prudência). </a:t>
            </a:r>
          </a:p>
          <a:p>
            <a:pPr indent="0" algn="just"/>
            <a:endParaRPr lang="pt-BR" sz="2400" dirty="0"/>
          </a:p>
          <a:p>
            <a:pPr indent="0" algn="just"/>
            <a:r>
              <a:rPr lang="pt-BR" sz="2400" dirty="0" smtClean="0"/>
              <a:t>	A mais perfeita tradução do “ninguém solta a mão de ninguém”!!</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a:t>
            </a:fld>
            <a:endParaRPr lang="pt-BR" dirty="0"/>
          </a:p>
        </p:txBody>
      </p:sp>
    </p:spTree>
    <p:extLst>
      <p:ext uri="{BB962C8B-B14F-4D97-AF65-F5344CB8AC3E}">
        <p14:creationId xmlns:p14="http://schemas.microsoft.com/office/powerpoint/2010/main" val="3220614438"/>
      </p:ext>
    </p:extLst>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809320"/>
            <a:ext cx="8280000" cy="4500000"/>
          </a:xfrm>
        </p:spPr>
        <p:txBody>
          <a:bodyPr/>
          <a:lstStyle/>
          <a:p>
            <a:pPr indent="0" algn="ctr"/>
            <a:endParaRPr lang="pt-BR" sz="4000" b="1" dirty="0" smtClean="0"/>
          </a:p>
          <a:p>
            <a:pPr indent="0" algn="ctr"/>
            <a:r>
              <a:rPr lang="pt-BR" sz="4000" b="1" dirty="0" smtClean="0"/>
              <a:t>MEIO AMBIENTE</a:t>
            </a:r>
          </a:p>
          <a:p>
            <a:pPr indent="0" algn="ctr"/>
            <a:endParaRPr lang="pt-BR" sz="4000" b="1" dirty="0" smtClean="0"/>
          </a:p>
          <a:p>
            <a:pPr indent="0" algn="ctr"/>
            <a:r>
              <a:rPr lang="pt-BR" sz="4000" b="1" dirty="0" smtClean="0"/>
              <a:t>O que é isso? </a:t>
            </a:r>
            <a:endParaRPr lang="pt-BR" sz="4000"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a:t>
            </a:fld>
            <a:endParaRPr lang="pt-BR" dirty="0"/>
          </a:p>
        </p:txBody>
      </p:sp>
    </p:spTree>
    <p:extLst>
      <p:ext uri="{BB962C8B-B14F-4D97-AF65-F5344CB8AC3E}">
        <p14:creationId xmlns:p14="http://schemas.microsoft.com/office/powerpoint/2010/main" val="1045349440"/>
      </p:ext>
    </p:extLst>
  </p:cSld>
  <p:clrMapOvr>
    <a:masterClrMapping/>
  </p:clrMapOvr>
  <p:transition>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LEI 6938/1981</a:t>
            </a:r>
            <a:br>
              <a:rPr lang="pt-BR" sz="3600" dirty="0" smtClean="0"/>
            </a:br>
            <a:r>
              <a:rPr lang="pt-BR" sz="3600" dirty="0" smtClean="0"/>
              <a:t>Política Nacional de Meio Ambiente</a:t>
            </a:r>
            <a:endParaRPr lang="pt-BR" dirty="0"/>
          </a:p>
        </p:txBody>
      </p:sp>
      <p:sp>
        <p:nvSpPr>
          <p:cNvPr id="3" name="Espaço Reservado para Conteúdo 2"/>
          <p:cNvSpPr>
            <a:spLocks noGrp="1"/>
          </p:cNvSpPr>
          <p:nvPr>
            <p:ph idx="1"/>
          </p:nvPr>
        </p:nvSpPr>
        <p:spPr>
          <a:xfrm>
            <a:off x="432000" y="1809320"/>
            <a:ext cx="8280000" cy="4500000"/>
          </a:xfrm>
        </p:spPr>
        <p:txBody>
          <a:bodyPr/>
          <a:lstStyle/>
          <a:p>
            <a:endParaRPr lang="pt-BR" sz="2400" dirty="0" smtClean="0"/>
          </a:p>
          <a:p>
            <a:endParaRPr lang="pt-BR" sz="2400" dirty="0" smtClean="0"/>
          </a:p>
          <a:p>
            <a:pPr algn="just">
              <a:lnSpc>
                <a:spcPct val="150000"/>
              </a:lnSpc>
            </a:pPr>
            <a:r>
              <a:rPr lang="pt-BR" dirty="0" smtClean="0"/>
              <a:t>“</a:t>
            </a:r>
            <a:r>
              <a:rPr lang="pt-BR" b="1" dirty="0" smtClean="0">
                <a:solidFill>
                  <a:srgbClr val="00B050"/>
                </a:solidFill>
              </a:rPr>
              <a:t>Meio Ambiente</a:t>
            </a:r>
            <a:r>
              <a:rPr lang="pt-BR" dirty="0" smtClean="0"/>
              <a:t> é o conjunto de condições, leis, influências e interações de ordem física, química e biológica, que permite abriga e rege a vida em todas as suas formas”. </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a:t>
            </a:fld>
            <a:endParaRPr lang="pt-BR" dirty="0"/>
          </a:p>
        </p:txBody>
      </p:sp>
    </p:spTree>
    <p:extLst>
      <p:ext uri="{BB962C8B-B14F-4D97-AF65-F5344CB8AC3E}">
        <p14:creationId xmlns:p14="http://schemas.microsoft.com/office/powerpoint/2010/main" val="4282113000"/>
      </p:ext>
    </p:extLst>
  </p:cSld>
  <p:clrMapOvr>
    <a:masterClrMapping/>
  </p:clrMapOvr>
  <p:transition>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PARÂMETROS CURRICULARES NACIONAIS</a:t>
            </a:r>
            <a:endParaRPr lang="pt-BR" dirty="0"/>
          </a:p>
        </p:txBody>
      </p:sp>
      <p:sp>
        <p:nvSpPr>
          <p:cNvPr id="3" name="Espaço Reservado para Conteúdo 2"/>
          <p:cNvSpPr>
            <a:spLocks noGrp="1"/>
          </p:cNvSpPr>
          <p:nvPr>
            <p:ph idx="1"/>
          </p:nvPr>
        </p:nvSpPr>
        <p:spPr>
          <a:xfrm>
            <a:off x="432000" y="1809320"/>
            <a:ext cx="8280000" cy="4500000"/>
          </a:xfrm>
        </p:spPr>
        <p:txBody>
          <a:bodyPr/>
          <a:lstStyle/>
          <a:p>
            <a:pPr algn="just"/>
            <a:r>
              <a:rPr lang="pt-BR" sz="2400" dirty="0" smtClean="0"/>
              <a:t>“O termo ‘</a:t>
            </a:r>
            <a:r>
              <a:rPr lang="pt-BR" sz="2400" b="1" dirty="0" smtClean="0">
                <a:solidFill>
                  <a:srgbClr val="00B050"/>
                </a:solidFill>
              </a:rPr>
              <a:t>meio ambiente</a:t>
            </a:r>
            <a:r>
              <a:rPr lang="pt-BR" sz="2400" dirty="0" smtClean="0"/>
              <a:t>’ tem sido utilizado para indicar um ‘espaço’ (com seus componentes bióticos e abióticos e suas interações) em que um ser vive e se desenvolve, trocando energia e interagindo com ele, sendo transformado e transformando-o.</a:t>
            </a:r>
          </a:p>
          <a:p>
            <a:pPr algn="just"/>
            <a:r>
              <a:rPr lang="pt-BR" sz="2400" dirty="0" smtClean="0"/>
              <a:t>No caso do ser humano, ao espaço físico e biológico soma-se o ‘espaço’ sociocultural.  Interagindo com os elementos do seu ambiente, a humanidade provoca tipos de modificações que se transformam com o passar da história. E, ao transformar o ambiente, o homem também muda sua própria visão a respeito da natureza e do meio em que vive. “  (MEC, 1997)</a:t>
            </a:r>
            <a:endParaRPr lang="pt-BR"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a:t>
            </a:fld>
            <a:endParaRPr lang="pt-BR" dirty="0"/>
          </a:p>
        </p:txBody>
      </p:sp>
    </p:spTree>
    <p:extLst>
      <p:ext uri="{BB962C8B-B14F-4D97-AF65-F5344CB8AC3E}">
        <p14:creationId xmlns:p14="http://schemas.microsoft.com/office/powerpoint/2010/main" val="4117526788"/>
      </p:ext>
    </p:extLst>
  </p:cSld>
  <p:clrMapOvr>
    <a:masterClrMapping/>
  </p:clrMapOvr>
  <p:transition>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809320"/>
            <a:ext cx="8280000" cy="4500000"/>
          </a:xfrm>
        </p:spPr>
        <p:txBody>
          <a:bodyPr/>
          <a:lstStyle/>
          <a:p>
            <a:pPr indent="0" algn="ctr"/>
            <a:endParaRPr lang="pt-BR" sz="4000" b="1" dirty="0" smtClean="0"/>
          </a:p>
          <a:p>
            <a:pPr indent="0" algn="ctr"/>
            <a:r>
              <a:rPr lang="pt-BR" sz="4000" b="1" dirty="0" smtClean="0"/>
              <a:t>SUSTENTABILIDADE</a:t>
            </a:r>
          </a:p>
          <a:p>
            <a:pPr indent="0" algn="ctr"/>
            <a:endParaRPr lang="pt-BR" sz="4000" b="1" dirty="0" smtClean="0"/>
          </a:p>
          <a:p>
            <a:pPr indent="0" algn="ctr"/>
            <a:r>
              <a:rPr lang="pt-BR" sz="4000" b="1" dirty="0" smtClean="0"/>
              <a:t>O que é isso? </a:t>
            </a:r>
            <a:endParaRPr lang="pt-BR" sz="4000"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a:t>
            </a:fld>
            <a:endParaRPr lang="pt-BR" dirty="0"/>
          </a:p>
        </p:txBody>
      </p:sp>
    </p:spTree>
    <p:extLst>
      <p:ext uri="{BB962C8B-B14F-4D97-AF65-F5344CB8AC3E}">
        <p14:creationId xmlns:p14="http://schemas.microsoft.com/office/powerpoint/2010/main" val="3107412301"/>
      </p:ext>
    </p:extLst>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2000" y="1233256"/>
            <a:ext cx="8280000" cy="4500000"/>
          </a:xfrm>
        </p:spPr>
        <p:txBody>
          <a:bodyPr/>
          <a:lstStyle/>
          <a:p>
            <a:pPr algn="just">
              <a:lnSpc>
                <a:spcPct val="150000"/>
              </a:lnSpc>
            </a:pPr>
            <a:r>
              <a:rPr lang="pt-BR" sz="2400" dirty="0" smtClean="0"/>
              <a:t>“</a:t>
            </a:r>
            <a:r>
              <a:rPr lang="pt-BR" sz="2400" b="1" dirty="0" smtClean="0">
                <a:solidFill>
                  <a:srgbClr val="00B050"/>
                </a:solidFill>
              </a:rPr>
              <a:t>Sustentabilidade </a:t>
            </a:r>
            <a:r>
              <a:rPr lang="pt-BR" sz="2400" dirty="0" smtClean="0"/>
              <a:t>é toda ação destinada a manter as condições energéticas, informacionais, físico-químicas que sustentam todos os seres, especialmente a Terra viva, a comunidade de vida e a vida humana, visando a sua continuidade e ainda a atender as necessidades da geração presente e das futuras, de tal forma que o capital natural seja mantido e enriquecido em sua capacidade de regeneração, reprodução e </a:t>
            </a:r>
            <a:r>
              <a:rPr lang="pt-BR" sz="2400" dirty="0" err="1" smtClean="0"/>
              <a:t>co-evolução</a:t>
            </a:r>
            <a:r>
              <a:rPr lang="pt-BR" sz="2400" dirty="0" smtClean="0"/>
              <a:t>”.</a:t>
            </a:r>
          </a:p>
          <a:p>
            <a:pPr algn="r">
              <a:lnSpc>
                <a:spcPct val="150000"/>
              </a:lnSpc>
            </a:pPr>
            <a:r>
              <a:rPr lang="pt-BR" sz="2400" dirty="0" smtClean="0"/>
              <a:t>Leonardo Boff - Teólogo</a:t>
            </a:r>
            <a:endParaRPr lang="pt-BR" dirty="0" smtClean="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9</a:t>
            </a:fld>
            <a:endParaRPr lang="pt-BR" dirty="0"/>
          </a:p>
        </p:txBody>
      </p:sp>
    </p:spTree>
    <p:extLst>
      <p:ext uri="{BB962C8B-B14F-4D97-AF65-F5344CB8AC3E}">
        <p14:creationId xmlns:p14="http://schemas.microsoft.com/office/powerpoint/2010/main" val="1792486083"/>
      </p:ext>
    </p:extLst>
  </p:cSld>
  <p:clrMapOvr>
    <a:masterClrMapping/>
  </p:clrMapOvr>
  <p:transition>
    <p:blinds/>
  </p:transition>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4691</TotalTime>
  <Words>712</Words>
  <Application>Microsoft Office PowerPoint</Application>
  <PresentationFormat>Apresentação na tela (4:3)</PresentationFormat>
  <Paragraphs>91</Paragraphs>
  <Slides>17</Slides>
  <Notes>0</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Tema do Office</vt:lpstr>
      <vt:lpstr>MEIO AMBIENTE E DESENVOLVIMENTO SUSTENTÁVL</vt:lpstr>
      <vt:lpstr>PROFa. DOROTY MARTOS</vt:lpstr>
      <vt:lpstr>CASTELLS</vt:lpstr>
      <vt:lpstr>LEMA CASTELLER</vt:lpstr>
      <vt:lpstr>Apresentação do PowerPoint</vt:lpstr>
      <vt:lpstr>LEI 6938/1981 Política Nacional de Meio Ambiente</vt:lpstr>
      <vt:lpstr>PARÂMETROS CURRICULARES NACIONAIS</vt:lpstr>
      <vt:lpstr>Apresentação do PowerPoint</vt:lpstr>
      <vt:lpstr>Apresentação do PowerPoint</vt:lpstr>
      <vt:lpstr>Apresentação do PowerPoint</vt:lpstr>
      <vt:lpstr>Apresentação do PowerPoint</vt:lpstr>
      <vt:lpstr>DIMENSÕES DA SUSTENTABILIDADE</vt:lpstr>
      <vt:lpstr>Apresentação do PowerPoint</vt:lpstr>
      <vt:lpstr>Apresentação do PowerPoint</vt:lpstr>
      <vt:lpstr>Apresentação do PowerPoint</vt:lpstr>
      <vt:lpstr>PARA REFLETIR</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Cassio Ribeiro</dc:creator>
  <cp:lastModifiedBy>Windows 7</cp:lastModifiedBy>
  <cp:revision>333</cp:revision>
  <cp:lastPrinted>2018-07-03T17:49:57Z</cp:lastPrinted>
  <dcterms:created xsi:type="dcterms:W3CDTF">2011-08-18T00:48:29Z</dcterms:created>
  <dcterms:modified xsi:type="dcterms:W3CDTF">2019-06-04T14:12:10Z</dcterms:modified>
</cp:coreProperties>
</file>