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2" r:id="rId2"/>
    <p:sldId id="293" r:id="rId3"/>
    <p:sldId id="296" r:id="rId4"/>
    <p:sldId id="313" r:id="rId5"/>
    <p:sldId id="306" r:id="rId6"/>
    <p:sldId id="307" r:id="rId7"/>
    <p:sldId id="314" r:id="rId8"/>
    <p:sldId id="309" r:id="rId9"/>
    <p:sldId id="310" r:id="rId10"/>
    <p:sldId id="311" r:id="rId11"/>
    <p:sldId id="315" r:id="rId12"/>
    <p:sldId id="323" r:id="rId13"/>
    <p:sldId id="316" r:id="rId14"/>
    <p:sldId id="312" r:id="rId15"/>
    <p:sldId id="317" r:id="rId16"/>
    <p:sldId id="319" r:id="rId17"/>
    <p:sldId id="322" r:id="rId18"/>
    <p:sldId id="320" r:id="rId19"/>
    <p:sldId id="302" r:id="rId20"/>
    <p:sldId id="304" r:id="rId21"/>
    <p:sldId id="321" r:id="rId22"/>
    <p:sldId id="297" r:id="rId23"/>
    <p:sldId id="303" r:id="rId24"/>
  </p:sldIdLst>
  <p:sldSz cx="9144000" cy="6858000" type="screen4x3"/>
  <p:notesSz cx="6797675" cy="9874250"/>
  <p:defaultTextStyle>
    <a:defPPr>
      <a:defRPr lang="pt-BR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427" autoAdjust="0"/>
    <p:restoredTop sz="99822" autoAdjust="0"/>
  </p:normalViewPr>
  <p:slideViewPr>
    <p:cSldViewPr>
      <p:cViewPr>
        <p:scale>
          <a:sx n="124" d="100"/>
          <a:sy n="124" d="100"/>
        </p:scale>
        <p:origin x="-125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A048-0F2B-487A-8B60-9CD13A298A95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840A-C07E-4F08-9313-6DFCC635E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41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D29C37-CCAE-40D6-9887-2FDE8D25BBD2}" type="datetime1">
              <a:rPr lang="pt-BR" smtClean="0"/>
              <a:t>04/06/2019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35D3A-CEA3-419E-AA5A-23A902C4AC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1E3E5D-70ED-4AE5-B026-C452AC62DD15}" type="datetime1">
              <a:rPr lang="pt-BR" smtClean="0"/>
              <a:t>04/06/2019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242B31-85A9-44D7-AB8B-A37E5D4907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C04F34-7255-4C1B-BF4E-1CA474C70956}" type="datetime1">
              <a:rPr lang="pt-BR" smtClean="0"/>
              <a:t>04/06/2019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9E4952-098C-4227-872B-33B6BF369BF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34CF1-CFD4-496D-985D-D6ED5E2C336E}" type="datetime1">
              <a:rPr lang="pt-BR" smtClean="0"/>
              <a:t>04/06/2019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85B987-5382-47DF-A6FC-0BE7FD61F1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AB916D-696D-4A8E-A14A-3523373D3A11}" type="datetime1">
              <a:rPr lang="pt-BR" smtClean="0"/>
              <a:t>04/06/2019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8AACA4-6491-4331-A634-04D6C49D967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2BAF76-F205-4EB1-BCAE-07E9C4CD8955}" type="datetime1">
              <a:rPr lang="pt-BR" smtClean="0"/>
              <a:t>04/06/2019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B67D0C-621E-4590-A826-734258FA692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C8DFF3-E874-48CC-9179-B48B1B3557FA}" type="datetime1">
              <a:rPr lang="pt-BR" smtClean="0"/>
              <a:t>04/06/2019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2289BE-DC38-4C0C-B566-BC2FC28B2A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BB6884-138E-4AF3-AAC5-3C03C35D90E0}" type="datetime1">
              <a:rPr lang="pt-BR" smtClean="0"/>
              <a:t>04/06/2019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21CA09-02AE-48FB-AAE9-9E38CADA20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4EF746-0AF2-476C-B7CB-5D29DA7F6091}" type="datetime1">
              <a:rPr lang="pt-BR" smtClean="0"/>
              <a:t>04/06/2019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9D7191-76EA-46F8-B46D-15E217B621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C3F6A8-5506-4765-A60E-B22A0E51B080}" type="datetime1">
              <a:rPr lang="pt-BR" smtClean="0"/>
              <a:t>04/06/2019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5915F4-2D97-45E3-B8BF-2F086E3203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054766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EDDABD-A45A-4536-897C-1CB05C93DE17}" type="datetime1">
              <a:rPr lang="pt-BR" smtClean="0"/>
              <a:t>04/06/2019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0872DF-7A53-4C88-AC35-AD49EADC6E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sio.ribeiro\Desktop\Desktop\TailorMade\sinpeem_topo.jpg"/>
          <p:cNvPicPr>
            <a:picLocks noChangeAspect="1" noChangeArrowheads="1"/>
          </p:cNvPicPr>
          <p:nvPr userDrawn="1"/>
        </p:nvPicPr>
        <p:blipFill>
          <a:blip r:embed="rId14"/>
          <a:srcRect r="2733"/>
          <a:stretch>
            <a:fillRect/>
          </a:stretch>
        </p:blipFill>
        <p:spPr bwMode="auto">
          <a:xfrm>
            <a:off x="0" y="1270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C:\Users\cassio.ribeiro\Desktop\Desktop\TailorMade\sinpeem_footer.jpg"/>
          <p:cNvPicPr>
            <a:picLocks noChangeAspect="1" noChangeArrowheads="1"/>
          </p:cNvPicPr>
          <p:nvPr userDrawn="1"/>
        </p:nvPicPr>
        <p:blipFill>
          <a:blip r:embed="rId15"/>
          <a:srcRect l="19800"/>
          <a:stretch>
            <a:fillRect/>
          </a:stretch>
        </p:blipFill>
        <p:spPr bwMode="auto">
          <a:xfrm>
            <a:off x="0" y="6421438"/>
            <a:ext cx="9144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 userDrawn="1"/>
        </p:nvSpPr>
        <p:spPr>
          <a:xfrm>
            <a:off x="2987824" y="6378109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/>
              <a:t>Copyright 2019</a:t>
            </a:r>
            <a:r>
              <a:rPr lang="pt-BR" sz="1050" baseline="0" dirty="0" smtClean="0"/>
              <a:t> © Cristiane Sabino </a:t>
            </a:r>
            <a:r>
              <a:rPr lang="pt-BR" sz="1050" baseline="0" dirty="0" err="1" smtClean="0"/>
              <a:t>Spina</a:t>
            </a:r>
            <a:endParaRPr lang="pt-BR" sz="10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1" r:id="rId8"/>
    <p:sldLayoutId id="2147483667" r:id="rId9"/>
    <p:sldLayoutId id="2147483668" r:id="rId10"/>
    <p:sldLayoutId id="2147483669" r:id="rId11"/>
    <p:sldLayoutId id="2147483670" r:id="rId12"/>
  </p:sldLayoutIdLst>
  <p:transition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052736"/>
            <a:ext cx="82192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+mj-lt"/>
              </a:rPr>
              <a:t>AS RELAÇÕES INTERPESSOAIS NO AMBIENTE EDUCACIONAL:</a:t>
            </a:r>
          </a:p>
          <a:p>
            <a:pPr algn="ctr"/>
            <a:r>
              <a:rPr lang="pt-BR" sz="4000" b="1" dirty="0" smtClean="0">
                <a:latin typeface="+mj-lt"/>
              </a:rPr>
              <a:t>Diálogos Necessários</a:t>
            </a:r>
          </a:p>
          <a:p>
            <a:pPr algn="ctr"/>
            <a:endParaRPr lang="pt-BR" sz="4400" b="1" dirty="0">
              <a:latin typeface="+mj-lt"/>
            </a:endParaRPr>
          </a:p>
          <a:p>
            <a:pPr algn="ctr"/>
            <a:r>
              <a:rPr lang="pt-BR" sz="3600" b="1" dirty="0" smtClean="0">
                <a:latin typeface="+mj-lt"/>
              </a:rPr>
              <a:t>Mediação </a:t>
            </a:r>
            <a:r>
              <a:rPr lang="pt-BR" sz="3600" b="1" dirty="0">
                <a:latin typeface="+mj-lt"/>
              </a:rPr>
              <a:t>de conflitos no espaço educativo multicultural</a:t>
            </a:r>
            <a:endParaRPr lang="pt-BR" sz="3600" dirty="0">
              <a:latin typeface="+mj-lt"/>
            </a:endParaRPr>
          </a:p>
          <a:p>
            <a:r>
              <a:rPr lang="pt-BR" sz="3600" b="1" i="1" dirty="0" smtClean="0">
                <a:latin typeface="+mj-lt"/>
              </a:rPr>
              <a:t>Cristiane </a:t>
            </a:r>
            <a:r>
              <a:rPr lang="pt-BR" sz="3600" b="1" i="1" dirty="0">
                <a:latin typeface="+mj-lt"/>
              </a:rPr>
              <a:t>Sabino </a:t>
            </a:r>
            <a:r>
              <a:rPr lang="pt-BR" sz="3600" b="1" i="1" dirty="0" err="1" smtClean="0">
                <a:latin typeface="+mj-lt"/>
              </a:rPr>
              <a:t>Spina</a:t>
            </a: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1464082"/>
      </p:ext>
    </p:extLst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81983"/>
            <a:ext cx="7488832" cy="529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757914"/>
      </p:ext>
    </p:extLst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2866"/>
            <a:ext cx="7200800" cy="518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000616"/>
      </p:ext>
    </p:extLst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530350"/>
            <a:ext cx="5907087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684271"/>
      </p:ext>
    </p:extLst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488832" cy="648072"/>
          </a:xfrm>
        </p:spPr>
        <p:txBody>
          <a:bodyPr/>
          <a:lstStyle/>
          <a:p>
            <a:r>
              <a:rPr lang="pt-BR" sz="4000" b="1" dirty="0"/>
              <a:t>ATORES DOS CONFLITOS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1628800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altLang="pt-BR" sz="24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Professores </a:t>
            </a:r>
            <a:r>
              <a:rPr lang="pt-BR" altLang="pt-BR" sz="24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X </a:t>
            </a:r>
            <a:r>
              <a:rPr lang="pt-BR" altLang="pt-BR" sz="24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Professores </a:t>
            </a:r>
            <a:r>
              <a:rPr lang="pt-BR" altLang="pt-BR" sz="24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</a:t>
            </a:r>
            <a:r>
              <a:rPr lang="pt-BR" altLang="pt-BR" sz="2400" dirty="0" smtClean="0">
                <a:latin typeface="+mn-lt"/>
                <a:sym typeface="Wingdings" pitchFamily="2" charset="2"/>
              </a:rPr>
              <a:t> </a:t>
            </a:r>
            <a:r>
              <a:rPr lang="pt-BR" altLang="pt-BR" sz="2400" dirty="0">
                <a:latin typeface="+mn-lt"/>
              </a:rPr>
              <a:t>comunicação, interesses, disputa de poder, valores, competição, divergência de posições </a:t>
            </a:r>
            <a:r>
              <a:rPr lang="pt-BR" altLang="pt-BR" sz="2400" dirty="0" smtClean="0">
                <a:latin typeface="+mn-lt"/>
              </a:rPr>
              <a:t>políticas, religiosas e </a:t>
            </a:r>
            <a:r>
              <a:rPr lang="pt-BR" altLang="pt-BR" sz="2400" dirty="0">
                <a:latin typeface="+mn-lt"/>
              </a:rPr>
              <a:t>ideológicas</a:t>
            </a:r>
            <a:r>
              <a:rPr lang="pt-BR" altLang="pt-BR" sz="2400" dirty="0" smtClean="0">
                <a:latin typeface="+mn-lt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pt-BR" altLang="pt-BR" sz="2400" b="1" dirty="0" smtClean="0">
                <a:solidFill>
                  <a:srgbClr val="FF0000"/>
                </a:solidFill>
                <a:latin typeface="+mn-lt"/>
              </a:rPr>
              <a:t>Alunos </a:t>
            </a:r>
            <a:r>
              <a:rPr lang="pt-BR" altLang="pt-BR" sz="2400" b="1" dirty="0">
                <a:solidFill>
                  <a:srgbClr val="FF0000"/>
                </a:solidFill>
                <a:latin typeface="+mn-lt"/>
              </a:rPr>
              <a:t>X </a:t>
            </a:r>
            <a:r>
              <a:rPr lang="pt-BR" altLang="pt-BR" sz="2400" b="1" dirty="0" smtClean="0">
                <a:solidFill>
                  <a:srgbClr val="FF0000"/>
                </a:solidFill>
                <a:latin typeface="+mn-lt"/>
              </a:rPr>
              <a:t>Professores</a:t>
            </a:r>
            <a:r>
              <a:rPr lang="pt-BR" altLang="pt-BR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</a:t>
            </a:r>
            <a:r>
              <a:rPr lang="pt-BR" altLang="pt-BR" sz="2400" dirty="0">
                <a:latin typeface="+mn-lt"/>
                <a:sym typeface="Wingdings" pitchFamily="2" charset="2"/>
              </a:rPr>
              <a:t> </a:t>
            </a:r>
            <a:r>
              <a:rPr lang="pt-BR" altLang="pt-BR" sz="2400" dirty="0" smtClean="0">
                <a:latin typeface="+mn-lt"/>
                <a:sym typeface="Wingdings" pitchFamily="2" charset="2"/>
              </a:rPr>
              <a:t>falta de respeito, de educação, atitudes violentas, não </a:t>
            </a:r>
            <a:r>
              <a:rPr lang="pt-BR" altLang="pt-BR" sz="2400" dirty="0">
                <a:latin typeface="+mn-lt"/>
                <a:sym typeface="Wingdings" pitchFamily="2" charset="2"/>
              </a:rPr>
              <a:t>entender o que explicam, agressão verbal, notas arbitrárias, falta de material, desinteresse, não serem </a:t>
            </a:r>
            <a:r>
              <a:rPr lang="pt-BR" altLang="pt-BR" sz="2400" dirty="0" smtClean="0">
                <a:latin typeface="+mn-lt"/>
                <a:sym typeface="Wingdings" pitchFamily="2" charset="2"/>
              </a:rPr>
              <a:t>ouvidos</a:t>
            </a:r>
            <a:endParaRPr lang="pt-BR" altLang="pt-BR" sz="2400" dirty="0">
              <a:latin typeface="+mn-lt"/>
              <a:sym typeface="Wingdings" pitchFamily="2" charset="2"/>
            </a:endParaRPr>
          </a:p>
          <a:p>
            <a:pPr algn="just">
              <a:spcAft>
                <a:spcPts val="1200"/>
              </a:spcAft>
            </a:pPr>
            <a:r>
              <a:rPr lang="pt-BR" altLang="pt-BR" sz="24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Entre </a:t>
            </a:r>
            <a:r>
              <a:rPr lang="pt-BR" altLang="pt-BR" sz="24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Pais, Docentes e </a:t>
            </a:r>
            <a:r>
              <a:rPr lang="pt-BR" altLang="pt-BR" sz="24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diretores</a:t>
            </a:r>
            <a:r>
              <a:rPr lang="pt-BR" altLang="pt-BR" sz="24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</a:t>
            </a:r>
            <a:r>
              <a:rPr lang="pt-BR" altLang="pt-B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 </a:t>
            </a:r>
            <a:r>
              <a:rPr lang="pt-BR" altLang="pt-BR" sz="2400" dirty="0">
                <a:latin typeface="+mn-lt"/>
                <a:sym typeface="Wingdings" pitchFamily="2" charset="2"/>
              </a:rPr>
              <a:t>desrespeito, problemas </a:t>
            </a:r>
            <a:r>
              <a:rPr lang="pt-BR" altLang="pt-BR" sz="2400" dirty="0" smtClean="0">
                <a:latin typeface="+mn-lt"/>
                <a:sym typeface="Wingdings" pitchFamily="2" charset="2"/>
              </a:rPr>
              <a:t>em sala de aula, </a:t>
            </a:r>
            <a:r>
              <a:rPr lang="pt-BR" altLang="pt-BR" sz="2400" dirty="0">
                <a:latin typeface="+mn-lt"/>
                <a:sym typeface="Wingdings" pitchFamily="2" charset="2"/>
              </a:rPr>
              <a:t>critérios de avaliação, uniforme escolar, </a:t>
            </a:r>
            <a:r>
              <a:rPr lang="pt-BR" altLang="pt-BR" sz="2400" dirty="0" smtClean="0">
                <a:latin typeface="+mn-lt"/>
                <a:sym typeface="Wingdings" pitchFamily="2" charset="2"/>
              </a:rPr>
              <a:t>descumprimento de regras.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9109489"/>
      </p:ext>
    </p:extLst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628800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accent2"/>
                </a:solidFill>
                <a:latin typeface="+mn-lt"/>
              </a:rPr>
              <a:t>Mediação de </a:t>
            </a:r>
            <a:r>
              <a:rPr lang="pt-BR" sz="2400" b="1" dirty="0" smtClean="0">
                <a:solidFill>
                  <a:schemeClr val="accent2"/>
                </a:solidFill>
                <a:latin typeface="+mn-lt"/>
              </a:rPr>
              <a:t>conflito         </a:t>
            </a:r>
            <a:r>
              <a:rPr lang="pt-BR" sz="2400" b="1" dirty="0" smtClean="0">
                <a:solidFill>
                  <a:srgbClr val="0000FF"/>
                </a:solidFill>
                <a:latin typeface="+mn-lt"/>
              </a:rPr>
              <a:t>   </a:t>
            </a:r>
            <a:r>
              <a:rPr lang="pt-BR" sz="2400" dirty="0" smtClean="0">
                <a:latin typeface="+mn-lt"/>
              </a:rPr>
              <a:t>o </a:t>
            </a:r>
            <a:r>
              <a:rPr lang="pt-BR" sz="2400" dirty="0">
                <a:latin typeface="+mn-lt"/>
              </a:rPr>
              <a:t>procedimento no qual os participantes, com a assistência de uma terceira pessoa imparcial – </a:t>
            </a:r>
            <a:r>
              <a:rPr lang="pt-BR" sz="2400" b="1" dirty="0">
                <a:solidFill>
                  <a:schemeClr val="accent2"/>
                </a:solidFill>
                <a:latin typeface="+mn-lt"/>
              </a:rPr>
              <a:t>o mediador </a:t>
            </a:r>
            <a:r>
              <a:rPr lang="pt-BR" sz="2400" dirty="0">
                <a:latin typeface="+mn-lt"/>
              </a:rPr>
              <a:t>– colocam as questões em disputa com o objetivo de</a:t>
            </a:r>
            <a:r>
              <a:rPr lang="pt-BR" sz="2400" dirty="0" smtClean="0">
                <a:latin typeface="+mn-lt"/>
              </a:rPr>
              <a:t>:          </a:t>
            </a:r>
          </a:p>
          <a:p>
            <a:pPr algn="ctr"/>
            <a:r>
              <a:rPr lang="pt-BR" sz="2400" dirty="0" smtClean="0">
                <a:latin typeface="+mn-lt"/>
              </a:rPr>
              <a:t>            desenvolverem </a:t>
            </a:r>
            <a:r>
              <a:rPr lang="pt-BR" sz="2400" dirty="0">
                <a:latin typeface="+mn-lt"/>
              </a:rPr>
              <a:t>opções</a:t>
            </a:r>
          </a:p>
          <a:p>
            <a:pPr algn="ctr"/>
            <a:r>
              <a:rPr lang="pt-BR" sz="2400" dirty="0">
                <a:latin typeface="+mn-lt"/>
              </a:rPr>
              <a:t>                </a:t>
            </a:r>
            <a:r>
              <a:rPr lang="pt-BR" sz="2400" dirty="0" smtClean="0">
                <a:latin typeface="+mn-lt"/>
              </a:rPr>
              <a:t>considerar </a:t>
            </a:r>
            <a:r>
              <a:rPr lang="pt-BR" sz="2400" dirty="0">
                <a:latin typeface="+mn-lt"/>
              </a:rPr>
              <a:t>as alternativas </a:t>
            </a:r>
            <a:endParaRPr lang="pt-BR" sz="2400" dirty="0" smtClean="0">
              <a:latin typeface="+mn-lt"/>
            </a:endParaRPr>
          </a:p>
          <a:p>
            <a:pPr algn="ctr"/>
            <a:endParaRPr lang="pt-BR" sz="2400" dirty="0">
              <a:latin typeface="+mn-lt"/>
            </a:endParaRPr>
          </a:p>
          <a:p>
            <a:pPr algn="ctr"/>
            <a:r>
              <a:rPr lang="pt-BR" sz="2400" dirty="0">
                <a:latin typeface="+mn-lt"/>
              </a:rPr>
              <a:t>            </a:t>
            </a:r>
            <a:r>
              <a:rPr lang="pt-BR" sz="2400" dirty="0" smtClean="0">
                <a:latin typeface="+mn-lt"/>
              </a:rPr>
              <a:t>    chegarem </a:t>
            </a:r>
            <a:r>
              <a:rPr lang="pt-BR" sz="2400" dirty="0">
                <a:latin typeface="+mn-lt"/>
              </a:rPr>
              <a:t>a um “comum” acordo (satisfatório) </a:t>
            </a:r>
            <a:endParaRPr lang="pt-BR" sz="2400" dirty="0" smtClean="0">
              <a:latin typeface="+mn-lt"/>
            </a:endParaRPr>
          </a:p>
          <a:p>
            <a:pPr algn="ctr"/>
            <a:endParaRPr lang="pt-BR" sz="2400" dirty="0" smtClean="0">
              <a:latin typeface="+mn-lt"/>
            </a:endParaRPr>
          </a:p>
          <a:p>
            <a:pPr algn="ctr"/>
            <a:r>
              <a:rPr lang="pt-BR" sz="2400" b="1" dirty="0" smtClean="0">
                <a:latin typeface="+mn-lt"/>
              </a:rPr>
              <a:t>ganha </a:t>
            </a:r>
            <a:r>
              <a:rPr lang="pt-BR" sz="2400" b="1" dirty="0">
                <a:latin typeface="+mn-lt"/>
              </a:rPr>
              <a:t>- </a:t>
            </a:r>
            <a:r>
              <a:rPr lang="pt-BR" sz="2400" b="1" dirty="0" smtClean="0">
                <a:latin typeface="+mn-lt"/>
              </a:rPr>
              <a:t>ganha</a:t>
            </a:r>
            <a:endParaRPr lang="pt-BR" sz="2400" b="1" dirty="0">
              <a:latin typeface="+mn-lt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3995936" y="1824071"/>
            <a:ext cx="432048" cy="164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2724639" y="3221844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68" y="3553892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07504" y="274638"/>
            <a:ext cx="9036496" cy="17142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000" b="1" dirty="0" smtClean="0"/>
              <a:t>MEDIAÇÃO ESCOLAR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874941482"/>
      </p:ext>
    </p:extLst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908109"/>
            <a:ext cx="5424511" cy="54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957290"/>
      </p:ext>
    </p:extLst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1916832"/>
            <a:ext cx="81369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n-lt"/>
              </a:rPr>
              <a:t>Voluntariedade</a:t>
            </a:r>
            <a:endParaRPr lang="pt-BR" sz="2800" dirty="0">
              <a:latin typeface="+mn-lt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Autonomia das partes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Confidencialidade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Flexibilidade do processo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Economia de recursos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Protagonismo das partes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55576" y="980728"/>
            <a:ext cx="7488832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b="1" dirty="0" smtClean="0"/>
              <a:t>CARACTERÍSTICAS DA MEDIAÇÃO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985961154"/>
      </p:ext>
    </p:extLst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24471"/>
            <a:ext cx="5408432" cy="53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66000"/>
      </p:ext>
    </p:extLst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98072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latin typeface="+mj-lt"/>
              </a:rPr>
              <a:t>BONS MOTIVOS PARA SE USAR A MEDIAÇÃO ESCOLAR</a:t>
            </a:r>
            <a:endParaRPr lang="pt-BR" sz="4000" b="1" dirty="0">
              <a:latin typeface="+mj-lt"/>
            </a:endParaRPr>
          </a:p>
          <a:p>
            <a:pPr algn="l"/>
            <a:endParaRPr lang="pt-BR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2395041"/>
            <a:ext cx="835292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Diminuição da violência escolar e do </a:t>
            </a:r>
            <a:r>
              <a:rPr lang="pt-BR" sz="2800" i="1" dirty="0" err="1">
                <a:latin typeface="+mn-lt"/>
              </a:rPr>
              <a:t>bullying</a:t>
            </a:r>
            <a:endParaRPr lang="pt-BR" sz="2800" i="1" dirty="0">
              <a:latin typeface="+mn-lt"/>
            </a:endParaRP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Melhorar a qualidade das relações entre os atores escolares e do “clima escolar” 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Desenvolve o autoconhecimento e o pensamento crítico, uma vez que o aluno é chamado a fazer parte da solução do conflito.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Boa convivência e incentivo ao exercício da tolerância.</a:t>
            </a:r>
          </a:p>
        </p:txBody>
      </p:sp>
    </p:spTree>
    <p:extLst>
      <p:ext uri="{BB962C8B-B14F-4D97-AF65-F5344CB8AC3E}">
        <p14:creationId xmlns:p14="http://schemas.microsoft.com/office/powerpoint/2010/main" val="3713898871"/>
      </p:ext>
    </p:extLst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11560" y="980728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latin typeface="+mn-lt"/>
              </a:rPr>
              <a:t>O USO DA MEDIAÇÃO DE CONFLITOS PROPICIA:   </a:t>
            </a:r>
          </a:p>
          <a:p>
            <a:pPr marL="0" indent="0" algn="ctr">
              <a:buNone/>
            </a:pPr>
            <a:endParaRPr lang="pt-BR" sz="2400" b="1" dirty="0" smtClean="0">
              <a:latin typeface="+mn-lt"/>
            </a:endParaRPr>
          </a:p>
          <a:p>
            <a:pPr marL="0" algn="ctr">
              <a:buNone/>
            </a:pPr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Equidade             </a:t>
            </a:r>
            <a:r>
              <a:rPr lang="pt-BR" sz="2800" b="1" dirty="0">
                <a:latin typeface="+mn-lt"/>
                <a:cs typeface="Arial" panose="020B0604020202020204" pitchFamily="34" charset="0"/>
              </a:rPr>
              <a:t>Liberdade                  </a:t>
            </a:r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Inclusão</a:t>
            </a:r>
          </a:p>
          <a:p>
            <a:pPr marL="0" algn="ctr">
              <a:buNone/>
            </a:pPr>
            <a:endParaRPr lang="pt-BR" sz="2000" b="1" dirty="0" smtClean="0">
              <a:latin typeface="+mn-lt"/>
            </a:endParaRPr>
          </a:p>
          <a:p>
            <a:pPr marL="0" algn="ctr">
              <a:buNone/>
            </a:pPr>
            <a:r>
              <a:rPr lang="pt-BR" sz="2800" b="1" dirty="0" smtClean="0">
                <a:latin typeface="+mn-lt"/>
              </a:rPr>
              <a:t>Responsabilidade</a:t>
            </a:r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           </a:t>
            </a:r>
            <a:r>
              <a:rPr lang="pt-BR" sz="2800" b="1" dirty="0" smtClean="0">
                <a:latin typeface="+mn-lt"/>
                <a:cs typeface="Aharoni" panose="02010803020104030203" pitchFamily="2" charset="-79"/>
              </a:rPr>
              <a:t>Solidariedade</a:t>
            </a:r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        Respeito</a:t>
            </a:r>
          </a:p>
          <a:p>
            <a:pPr marL="0" algn="ctr">
              <a:buNone/>
            </a:pPr>
            <a:endParaRPr lang="pt-BR" sz="2000" b="1" dirty="0" smtClean="0">
              <a:latin typeface="+mn-lt"/>
              <a:cs typeface="Arial" panose="020B0604020202020204" pitchFamily="34" charset="0"/>
            </a:endParaRPr>
          </a:p>
          <a:p>
            <a:pPr marL="0" algn="ctr">
              <a:buNone/>
            </a:pPr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Participação      </a:t>
            </a:r>
            <a:r>
              <a:rPr lang="pt-BR" sz="2800" b="1" dirty="0" smtClean="0">
                <a:latin typeface="+mn-lt"/>
                <a:cs typeface="Aharoni" panose="02010803020104030203" pitchFamily="2" charset="-79"/>
              </a:rPr>
              <a:t>    Justiça               </a:t>
            </a:r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PAZ</a:t>
            </a:r>
          </a:p>
          <a:p>
            <a:pPr algn="ctr"/>
            <a:endParaRPr lang="pt-BR" sz="2000" b="1" dirty="0" smtClean="0">
              <a:latin typeface="+mn-lt"/>
            </a:endParaRPr>
          </a:p>
          <a:p>
            <a:pPr algn="ctr"/>
            <a:r>
              <a:rPr lang="pt-BR" sz="2800" b="1" dirty="0" smtClean="0">
                <a:latin typeface="+mn-lt"/>
              </a:rPr>
              <a:t>Cooperação             </a:t>
            </a:r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 Honestidade</a:t>
            </a:r>
            <a:endParaRPr lang="pt-BR" sz="2800" b="1" dirty="0">
              <a:latin typeface="+mn-lt"/>
              <a:cs typeface="Arial" panose="020B0604020202020204" pitchFamily="34" charset="0"/>
            </a:endParaRPr>
          </a:p>
          <a:p>
            <a:pPr marL="0" algn="ctr">
              <a:buNone/>
            </a:pPr>
            <a:endParaRPr lang="pt-BR" sz="2000" b="1" dirty="0" smtClean="0">
              <a:latin typeface="+mn-lt"/>
              <a:cs typeface="Arial" panose="020B0604020202020204" pitchFamily="34" charset="0"/>
            </a:endParaRPr>
          </a:p>
          <a:p>
            <a:pPr marL="0" algn="ctr">
              <a:buNone/>
            </a:pPr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Autonomia  </a:t>
            </a:r>
            <a:endParaRPr lang="pt-BR" sz="2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25697"/>
      </p:ext>
    </p:extLst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1340768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altLang="pt-BR" sz="2800" b="1" dirty="0" smtClean="0">
              <a:latin typeface="+mn-lt"/>
            </a:endParaRPr>
          </a:p>
          <a:p>
            <a:pPr algn="just"/>
            <a:endParaRPr lang="pt-BR" altLang="pt-BR" sz="2800" b="1" dirty="0">
              <a:latin typeface="+mn-lt"/>
            </a:endParaRPr>
          </a:p>
          <a:p>
            <a:pPr algn="just"/>
            <a:r>
              <a:rPr lang="pt-BR" altLang="pt-BR" sz="2800" b="1" dirty="0" smtClean="0">
                <a:latin typeface="+mn-lt"/>
              </a:rPr>
              <a:t>Conflito</a:t>
            </a:r>
            <a:r>
              <a:rPr lang="pt-BR" altLang="pt-BR" sz="2800" dirty="0" smtClean="0">
                <a:latin typeface="+mn-lt"/>
              </a:rPr>
              <a:t> </a:t>
            </a:r>
            <a:r>
              <a:rPr lang="pt-BR" altLang="pt-BR" sz="2800" dirty="0">
                <a:latin typeface="+mn-lt"/>
              </a:rPr>
              <a:t>é toda opinião divergente ou maneira diferente de ver ou interpretar algum acontecimento.  (</a:t>
            </a:r>
            <a:r>
              <a:rPr lang="pt-BR" altLang="pt-BR" sz="2800" dirty="0">
                <a:latin typeface="+mn-lt"/>
                <a:cs typeface="Andalus" panose="02020603050405020304" pitchFamily="18" charset="-78"/>
              </a:rPr>
              <a:t>Álvaro </a:t>
            </a:r>
            <a:r>
              <a:rPr lang="pt-BR" altLang="pt-BR" sz="2800" dirty="0" err="1">
                <a:latin typeface="+mn-lt"/>
                <a:cs typeface="Andalus" panose="02020603050405020304" pitchFamily="18" charset="-78"/>
              </a:rPr>
              <a:t>Chrispino</a:t>
            </a:r>
            <a:r>
              <a:rPr lang="pt-BR" altLang="pt-BR" sz="2800" dirty="0">
                <a:latin typeface="+mn-lt"/>
                <a:cs typeface="Andalus" panose="02020603050405020304" pitchFamily="18" charset="-78"/>
              </a:rPr>
              <a:t>, 2007</a:t>
            </a:r>
            <a:r>
              <a:rPr lang="pt-BR" altLang="pt-BR" sz="2800" dirty="0">
                <a:latin typeface="+mn-lt"/>
              </a:rPr>
              <a:t>)</a:t>
            </a:r>
          </a:p>
          <a:p>
            <a:pPr algn="just"/>
            <a:endParaRPr lang="pt-BR" altLang="pt-BR" sz="28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2800" dirty="0">
                <a:solidFill>
                  <a:srgbClr val="CC0000"/>
                </a:solidFill>
                <a:latin typeface="+mn-lt"/>
              </a:rPr>
              <a:t>Todos os que vivemos em sociedade temos a experiência do </a:t>
            </a:r>
            <a:r>
              <a:rPr lang="pt-BR" altLang="pt-BR" sz="2800" dirty="0" smtClean="0">
                <a:solidFill>
                  <a:srgbClr val="CC0000"/>
                </a:solidFill>
                <a:latin typeface="+mn-lt"/>
              </a:rPr>
              <a:t>conflito.</a:t>
            </a:r>
          </a:p>
        </p:txBody>
      </p:sp>
    </p:spTree>
    <p:extLst>
      <p:ext uri="{BB962C8B-B14F-4D97-AF65-F5344CB8AC3E}">
        <p14:creationId xmlns:p14="http://schemas.microsoft.com/office/powerpoint/2010/main" val="3597743233"/>
      </p:ext>
    </p:extLst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1124744"/>
            <a:ext cx="81369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MEDIAÇÃO INDUZ ATITUDES DE:</a:t>
            </a:r>
          </a:p>
          <a:p>
            <a:pPr marL="0" indent="0" algn="ctr">
              <a:buNone/>
            </a:pPr>
            <a:endParaRPr lang="pt-BR" sz="2800" b="1" dirty="0" smtClean="0">
              <a:latin typeface="+mn-lt"/>
            </a:endParaRPr>
          </a:p>
          <a:p>
            <a:pPr marL="0" indent="0" algn="ctr">
              <a:buNone/>
            </a:pPr>
            <a:r>
              <a:rPr lang="pt-BR" sz="2800" b="1" dirty="0" smtClean="0">
                <a:latin typeface="+mn-lt"/>
              </a:rPr>
              <a:t>Tolerância</a:t>
            </a:r>
            <a:r>
              <a:rPr lang="pt-BR" sz="2800" b="1" dirty="0">
                <a:latin typeface="+mn-lt"/>
              </a:rPr>
              <a:t>, </a:t>
            </a:r>
            <a:r>
              <a:rPr lang="pt-BR" sz="2800" b="1" dirty="0" smtClean="0">
                <a:latin typeface="+mn-lt"/>
              </a:rPr>
              <a:t>respeito, empatia,</a:t>
            </a:r>
          </a:p>
          <a:p>
            <a:pPr marL="0" indent="0" algn="ctr">
              <a:buNone/>
            </a:pPr>
            <a:r>
              <a:rPr lang="pt-BR" sz="2800" b="1" dirty="0">
                <a:latin typeface="+mn-lt"/>
              </a:rPr>
              <a:t>r</a:t>
            </a:r>
            <a:r>
              <a:rPr lang="pt-BR" sz="2800" b="1" dirty="0" smtClean="0">
                <a:latin typeface="+mn-lt"/>
              </a:rPr>
              <a:t>esponsabilidade, iniciativa </a:t>
            </a:r>
            <a:r>
              <a:rPr lang="pt-BR" sz="2800" b="1" dirty="0">
                <a:latin typeface="+mn-lt"/>
              </a:rPr>
              <a:t>individual </a:t>
            </a:r>
          </a:p>
          <a:p>
            <a:pPr algn="ctr"/>
            <a:r>
              <a:rPr lang="pt-BR" sz="2800" b="1" dirty="0">
                <a:latin typeface="+mn-lt"/>
              </a:rPr>
              <a:t> </a:t>
            </a:r>
            <a:r>
              <a:rPr lang="pt-BR" sz="2800" b="1" dirty="0" smtClean="0">
                <a:latin typeface="+mn-lt"/>
              </a:rPr>
              <a:t>e compreensão.</a:t>
            </a:r>
          </a:p>
          <a:p>
            <a:pPr algn="ctr"/>
            <a:endParaRPr lang="pt-BR" sz="2800" b="1" dirty="0">
              <a:latin typeface="+mn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+mn-lt"/>
              </a:rPr>
              <a:t>Oportunidade de aprender com o conflito</a:t>
            </a:r>
            <a:endParaRPr lang="pt-BR" sz="2800" b="1" dirty="0">
              <a:latin typeface="+mn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+mn-lt"/>
              </a:rPr>
              <a:t>De conviver melhor com </a:t>
            </a:r>
            <a:r>
              <a:rPr lang="pt-BR" sz="2800" b="1" dirty="0">
                <a:latin typeface="+mn-lt"/>
              </a:rPr>
              <a:t>o outro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+mn-lt"/>
              </a:rPr>
              <a:t>Compreender que existe o “outro” e não só “EU”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+mn-lt"/>
              </a:rPr>
              <a:t>Aceitação </a:t>
            </a:r>
            <a:r>
              <a:rPr lang="pt-BR" sz="2800" b="1" dirty="0" smtClean="0">
                <a:latin typeface="+mn-lt"/>
              </a:rPr>
              <a:t>melhor das </a:t>
            </a:r>
            <a:r>
              <a:rPr lang="pt-BR" sz="2800" b="1" dirty="0">
                <a:latin typeface="+mn-lt"/>
              </a:rPr>
              <a:t>diferenças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2968449"/>
      </p:ext>
    </p:extLst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5135463" cy="51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71908"/>
      </p:ext>
    </p:extLst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40135" y="1164858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200" dirty="0"/>
          </a:p>
          <a:p>
            <a:pPr algn="just"/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35696" y="908723"/>
            <a:ext cx="54726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2800" b="1" dirty="0">
                <a:latin typeface="+mj-lt"/>
                <a:cs typeface="Aharoni" panose="02010803020104030203" pitchFamily="2" charset="-79"/>
              </a:rPr>
              <a:t>TÉCNICA  </a:t>
            </a:r>
          </a:p>
          <a:p>
            <a:pPr marL="0" indent="0" algn="ctr">
              <a:buNone/>
            </a:pPr>
            <a:r>
              <a:rPr lang="pt-BR" sz="2800" b="1" dirty="0">
                <a:latin typeface="+mj-lt"/>
                <a:cs typeface="Aharoni" panose="02010803020104030203" pitchFamily="2" charset="-79"/>
              </a:rPr>
              <a:t>+ </a:t>
            </a:r>
          </a:p>
          <a:p>
            <a:pPr marL="0" indent="0" algn="ctr">
              <a:buNone/>
            </a:pPr>
            <a:r>
              <a:rPr lang="pt-BR" sz="2800" b="1" dirty="0">
                <a:latin typeface="+mj-lt"/>
                <a:cs typeface="Aharoni" panose="02010803020104030203" pitchFamily="2" charset="-79"/>
              </a:rPr>
              <a:t> ÉTICA   </a:t>
            </a:r>
          </a:p>
          <a:p>
            <a:pPr marL="0" indent="0" algn="ctr">
              <a:buNone/>
            </a:pPr>
            <a:r>
              <a:rPr lang="pt-BR" sz="2800" b="1" dirty="0">
                <a:latin typeface="+mj-lt"/>
                <a:cs typeface="Aharoni" panose="02010803020104030203" pitchFamily="2" charset="-79"/>
              </a:rPr>
              <a:t> +</a:t>
            </a:r>
          </a:p>
          <a:p>
            <a:pPr marL="0" indent="0" algn="ctr">
              <a:buNone/>
            </a:pPr>
            <a:r>
              <a:rPr lang="pt-BR" sz="2800" b="1" dirty="0">
                <a:latin typeface="+mj-lt"/>
                <a:cs typeface="Aharoni" panose="02010803020104030203" pitchFamily="2" charset="-79"/>
              </a:rPr>
              <a:t>OLHAR AMOROSO PELO </a:t>
            </a:r>
            <a:r>
              <a:rPr lang="pt-BR" sz="2800" b="1" dirty="0" smtClean="0">
                <a:latin typeface="+mj-lt"/>
                <a:cs typeface="Aharoni" panose="02010803020104030203" pitchFamily="2" charset="-79"/>
              </a:rPr>
              <a:t>OUTRO</a:t>
            </a:r>
          </a:p>
          <a:p>
            <a:pPr marL="0" indent="0" algn="ctr">
              <a:buNone/>
            </a:pPr>
            <a:endParaRPr lang="pt-BR" sz="2800" b="1" dirty="0" smtClean="0">
              <a:latin typeface="+mj-lt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t-BR" b="1" dirty="0" smtClean="0">
              <a:solidFill>
                <a:srgbClr val="CC0000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t-BR" b="1" dirty="0" smtClean="0">
              <a:solidFill>
                <a:srgbClr val="CC0000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t-BR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91" y="3280908"/>
            <a:ext cx="5472608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553696"/>
      </p:ext>
    </p:extLst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2924944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+mn-lt"/>
              </a:rPr>
              <a:t>Foi um prazer estar com vocês!</a:t>
            </a:r>
          </a:p>
          <a:p>
            <a:pPr algn="ctr"/>
            <a:endParaRPr lang="pt-BR" sz="2400" dirty="0">
              <a:latin typeface="+mn-lt"/>
            </a:endParaRPr>
          </a:p>
          <a:p>
            <a:pPr algn="ctr"/>
            <a:endParaRPr lang="pt-BR" sz="2400" dirty="0" smtClean="0">
              <a:latin typeface="+mn-lt"/>
            </a:endParaRPr>
          </a:p>
          <a:p>
            <a:pPr algn="ctr"/>
            <a:r>
              <a:rPr lang="pt-BR" sz="2400" i="1" dirty="0" smtClean="0">
                <a:latin typeface="+mn-lt"/>
              </a:rPr>
              <a:t>Cristiane Sabino </a:t>
            </a:r>
            <a:r>
              <a:rPr lang="pt-BR" sz="2400" i="1" dirty="0" err="1" smtClean="0">
                <a:latin typeface="+mn-lt"/>
              </a:rPr>
              <a:t>Spina</a:t>
            </a:r>
            <a:endParaRPr lang="pt-BR" sz="2400" i="1" dirty="0" smtClean="0">
              <a:latin typeface="+mn-lt"/>
            </a:endParaRPr>
          </a:p>
          <a:p>
            <a:pPr algn="ctr"/>
            <a:endParaRPr lang="pt-BR" sz="2400" i="1" dirty="0">
              <a:latin typeface="+mn-lt"/>
            </a:endParaRPr>
          </a:p>
          <a:p>
            <a:pPr algn="ctr"/>
            <a:endParaRPr lang="pt-BR" sz="2400" i="1" dirty="0" smtClean="0">
              <a:latin typeface="+mn-lt"/>
            </a:endParaRPr>
          </a:p>
          <a:p>
            <a:pPr algn="ctr"/>
            <a:endParaRPr lang="pt-B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5740979"/>
      </p:ext>
    </p:extLst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11560" y="1268760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dirty="0" smtClean="0">
              <a:latin typeface="+mn-lt"/>
            </a:endParaRPr>
          </a:p>
          <a:p>
            <a:pPr algn="just"/>
            <a:endParaRPr lang="pt-BR" sz="2800" dirty="0" smtClean="0">
              <a:latin typeface="+mn-lt"/>
            </a:endParaRPr>
          </a:p>
          <a:p>
            <a:pPr algn="just"/>
            <a:r>
              <a:rPr lang="pt-BR" sz="2800" dirty="0" smtClean="0">
                <a:latin typeface="+mn-lt"/>
              </a:rPr>
              <a:t>O </a:t>
            </a:r>
            <a:r>
              <a:rPr lang="pt-BR" sz="2800" dirty="0">
                <a:latin typeface="+mn-lt"/>
              </a:rPr>
              <a:t>conflito, culturalmente é visto como </a:t>
            </a:r>
            <a:r>
              <a:rPr lang="pt-BR" sz="2800" b="1" dirty="0">
                <a:latin typeface="+mn-lt"/>
              </a:rPr>
              <a:t>negativo</a:t>
            </a:r>
            <a:r>
              <a:rPr lang="pt-BR" sz="2800" dirty="0">
                <a:latin typeface="+mn-lt"/>
              </a:rPr>
              <a:t>, algo ruim, gerador de brigas, ressentimentos, divergências</a:t>
            </a:r>
            <a:r>
              <a:rPr lang="pt-BR" sz="2800" dirty="0" smtClean="0">
                <a:latin typeface="+mn-lt"/>
              </a:rPr>
              <a:t>.</a:t>
            </a:r>
          </a:p>
          <a:p>
            <a:pPr algn="just"/>
            <a:endParaRPr lang="pt-BR" sz="2800" dirty="0">
              <a:latin typeface="+mn-lt"/>
            </a:endParaRPr>
          </a:p>
          <a:p>
            <a:pPr algn="just"/>
            <a:r>
              <a:rPr lang="pt-BR" sz="2800" dirty="0">
                <a:latin typeface="+mn-lt"/>
              </a:rPr>
              <a:t>O conflito de um ponto de vista diferente pode ser - </a:t>
            </a:r>
            <a:r>
              <a:rPr lang="pt-BR" sz="2800" b="1" dirty="0">
                <a:latin typeface="+mn-lt"/>
              </a:rPr>
              <a:t>positivo</a:t>
            </a:r>
            <a:r>
              <a:rPr lang="pt-BR" sz="2800" dirty="0">
                <a:latin typeface="+mn-lt"/>
              </a:rPr>
              <a:t> como uma experiência inerente ao ser humano, necessário para seu desenvolvimento,  </a:t>
            </a:r>
            <a:r>
              <a:rPr lang="pt-BR" sz="2800" b="1" dirty="0">
                <a:latin typeface="+mn-lt"/>
              </a:rPr>
              <a:t>aprendizagem</a:t>
            </a:r>
            <a:r>
              <a:rPr lang="pt-BR" sz="2800" dirty="0">
                <a:latin typeface="+mn-lt"/>
              </a:rPr>
              <a:t> e </a:t>
            </a:r>
            <a:r>
              <a:rPr lang="pt-BR" sz="2800" b="1" dirty="0">
                <a:latin typeface="+mn-lt"/>
              </a:rPr>
              <a:t>crescimento pessoal</a:t>
            </a:r>
            <a:r>
              <a:rPr lang="pt-BR" sz="28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49209"/>
      </p:ext>
    </p:extLst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642194"/>
          </a:xfrm>
        </p:spPr>
        <p:txBody>
          <a:bodyPr/>
          <a:lstStyle/>
          <a:p>
            <a:r>
              <a:rPr lang="pt-BR" sz="4000" b="1" dirty="0"/>
              <a:t/>
            </a:r>
            <a:br>
              <a:rPr lang="pt-BR" sz="4000" b="1" dirty="0"/>
            </a:br>
            <a:r>
              <a:rPr lang="pt-BR" sz="4000" b="1" dirty="0" smtClean="0"/>
              <a:t>ESPÉCIES </a:t>
            </a:r>
            <a:r>
              <a:rPr lang="pt-BR" sz="4000" b="1" dirty="0"/>
              <a:t>DE CONFLITO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0728" y="1548334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altLang="pt-BR" sz="2400" b="1" dirty="0">
                <a:latin typeface="+mn-lt"/>
              </a:rPr>
              <a:t>Conflito intrapessoal </a:t>
            </a:r>
            <a:r>
              <a:rPr lang="pt-BR" altLang="pt-BR" sz="2400" dirty="0">
                <a:latin typeface="+mn-lt"/>
              </a:rPr>
              <a:t>– da própria pessoa para consigo mesma </a:t>
            </a:r>
            <a:endParaRPr lang="pt-BR" altLang="pt-BR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pt-BR" altLang="pt-BR" sz="2400" dirty="0" smtClean="0">
                <a:latin typeface="+mn-lt"/>
              </a:rPr>
              <a:t>Ex.: </a:t>
            </a:r>
            <a:r>
              <a:rPr lang="pt-BR" altLang="pt-BR" sz="2400" dirty="0">
                <a:latin typeface="+mn-lt"/>
              </a:rPr>
              <a:t>fazer ou não fazer, comprar ou não comprar, casar ou não casar</a:t>
            </a:r>
            <a:endParaRPr lang="pt-BR" sz="2400" b="1" dirty="0">
              <a:latin typeface="+mn-lt"/>
            </a:endParaRPr>
          </a:p>
          <a:p>
            <a:pPr marL="0" indent="0" algn="ctr">
              <a:buNone/>
            </a:pPr>
            <a:endParaRPr lang="pt-BR" sz="2400" dirty="0">
              <a:latin typeface="+mn-lt"/>
            </a:endParaRPr>
          </a:p>
          <a:p>
            <a:pPr algn="ctr"/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92" y="2996952"/>
            <a:ext cx="4968552" cy="288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848332"/>
      </p:ext>
    </p:extLst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610766" y="155679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+mn-lt"/>
              </a:rPr>
              <a:t>Conflito interpessoal </a:t>
            </a:r>
            <a:r>
              <a:rPr lang="pt-BR" sz="2400" dirty="0">
                <a:latin typeface="+mn-lt"/>
              </a:rPr>
              <a:t>– 2 ou mais pessoas </a:t>
            </a:r>
            <a:r>
              <a:rPr lang="pt-BR" sz="2400" dirty="0" err="1">
                <a:latin typeface="+mn-lt"/>
              </a:rPr>
              <a:t>ex</a:t>
            </a:r>
            <a:r>
              <a:rPr lang="pt-BR" sz="2400" dirty="0">
                <a:latin typeface="+mn-lt"/>
              </a:rPr>
              <a:t>: briga de vizinhos, separação de casal, guerras, desentendimento entre alunos, discussão alunos x professores</a:t>
            </a:r>
          </a:p>
          <a:p>
            <a:pPr algn="ctr"/>
            <a:endParaRPr lang="pt-BR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96951"/>
            <a:ext cx="4462463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95536" y="274638"/>
            <a:ext cx="8291264" cy="16421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b="1" smtClean="0"/>
              <a:t/>
            </a:r>
            <a:br>
              <a:rPr lang="pt-BR" sz="4000" b="1" smtClean="0"/>
            </a:br>
            <a:r>
              <a:rPr lang="pt-BR" sz="4000" b="1" smtClean="0"/>
              <a:t>ESPÉCIES DE CONFLITO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68831473"/>
      </p:ext>
    </p:extLst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72023"/>
            <a:ext cx="6464431" cy="526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46562"/>
      </p:ext>
    </p:extLst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714202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000" b="1" dirty="0" smtClean="0"/>
              <a:t>CONFLITO </a:t>
            </a:r>
            <a:r>
              <a:rPr lang="pt-BR" sz="4000" b="1" dirty="0"/>
              <a:t>ESCOLAR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5312" y="1556792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j-lt"/>
              </a:rPr>
              <a:t>Tratar </a:t>
            </a:r>
            <a:r>
              <a:rPr lang="pt-BR" sz="2400" dirty="0">
                <a:latin typeface="+mj-lt"/>
              </a:rPr>
              <a:t>de forma igual os alunos </a:t>
            </a:r>
            <a:r>
              <a:rPr lang="pt-BR" sz="2400" dirty="0" smtClean="0">
                <a:latin typeface="+mj-lt"/>
              </a:rPr>
              <a:t>diferentes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j-lt"/>
              </a:rPr>
              <a:t>A </a:t>
            </a:r>
            <a:r>
              <a:rPr lang="pt-BR" sz="2400" dirty="0">
                <a:latin typeface="+mj-lt"/>
              </a:rPr>
              <a:t>diferença produz </a:t>
            </a:r>
            <a:r>
              <a:rPr lang="pt-BR" sz="2400" dirty="0" smtClean="0">
                <a:latin typeface="+mj-lt"/>
              </a:rPr>
              <a:t>conflito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j-lt"/>
              </a:rPr>
              <a:t>Não </a:t>
            </a:r>
            <a:r>
              <a:rPr lang="pt-BR" sz="2400" dirty="0">
                <a:latin typeface="+mj-lt"/>
              </a:rPr>
              <a:t>saber lidar com o </a:t>
            </a:r>
            <a:r>
              <a:rPr lang="pt-BR" sz="2400" dirty="0" smtClean="0">
                <a:latin typeface="+mj-lt"/>
              </a:rPr>
              <a:t>conflito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j-lt"/>
              </a:rPr>
              <a:t>Falta </a:t>
            </a:r>
            <a:r>
              <a:rPr lang="pt-BR" sz="2400" dirty="0">
                <a:latin typeface="+mj-lt"/>
              </a:rPr>
              <a:t>de diálogo</a:t>
            </a:r>
          </a:p>
          <a:p>
            <a:pPr algn="l"/>
            <a:endParaRPr lang="pt-BR" sz="2400" dirty="0" smtClean="0">
              <a:latin typeface="+mj-lt"/>
            </a:endParaRPr>
          </a:p>
          <a:p>
            <a:pPr algn="l"/>
            <a:endParaRPr lang="pt-BR" sz="2400" dirty="0">
              <a:latin typeface="+mj-lt"/>
            </a:endParaRPr>
          </a:p>
          <a:p>
            <a:pPr algn="l"/>
            <a:endParaRPr lang="pt-BR" sz="2400" dirty="0">
              <a:latin typeface="+mj-lt"/>
            </a:endParaRPr>
          </a:p>
          <a:p>
            <a:endParaRPr lang="pt-BR" sz="2400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3933056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+mj-lt"/>
              </a:rPr>
              <a:t>VIOLÊNCIA </a:t>
            </a:r>
            <a:r>
              <a:rPr lang="pt-BR" sz="3200" b="1" dirty="0" smtClean="0">
                <a:solidFill>
                  <a:srgbClr val="C00000"/>
                </a:solidFill>
                <a:latin typeface="+mj-lt"/>
              </a:rPr>
              <a:t>ESCOLAR</a:t>
            </a:r>
          </a:p>
          <a:p>
            <a:pPr algn="ctr"/>
            <a:endParaRPr lang="pt-BR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pt-BR" sz="2800" dirty="0" smtClean="0">
                <a:latin typeface="+mj-lt"/>
              </a:rPr>
              <a:t>“</a:t>
            </a:r>
            <a:r>
              <a:rPr lang="pt-BR" sz="2800" b="1" dirty="0" smtClean="0">
                <a:latin typeface="+mj-lt"/>
              </a:rPr>
              <a:t>A </a:t>
            </a:r>
            <a:r>
              <a:rPr lang="pt-BR" sz="2800" b="1" dirty="0">
                <a:latin typeface="+mj-lt"/>
              </a:rPr>
              <a:t>escola é autora, vitima e palco da violência</a:t>
            </a:r>
            <a:r>
              <a:rPr lang="pt-BR" sz="2800" b="1" dirty="0" smtClean="0">
                <a:latin typeface="+mj-lt"/>
              </a:rPr>
              <a:t>”</a:t>
            </a:r>
          </a:p>
          <a:p>
            <a:pPr algn="ctr"/>
            <a:r>
              <a:rPr lang="pt-BR" sz="2000" dirty="0" smtClean="0">
                <a:latin typeface="+mj-lt"/>
              </a:rPr>
              <a:t>(</a:t>
            </a:r>
            <a:r>
              <a:rPr lang="pt-BR" sz="2000" dirty="0">
                <a:latin typeface="+mj-lt"/>
              </a:rPr>
              <a:t>Galvão ,2010 p.437)</a:t>
            </a:r>
          </a:p>
          <a:p>
            <a:pPr algn="ctr"/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5391859"/>
      </p:ext>
    </p:extLst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980728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latin typeface="+mn-lt"/>
              </a:rPr>
              <a:t>MUDANÇAS NA SOCIEDADE</a:t>
            </a:r>
          </a:p>
          <a:p>
            <a:pPr marL="0" indent="0" algn="ctr">
              <a:buNone/>
            </a:pPr>
            <a:endParaRPr lang="pt-BR" sz="2800" b="1" dirty="0" smtClean="0">
              <a:latin typeface="+mn-lt"/>
            </a:endParaRPr>
          </a:p>
          <a:p>
            <a:pPr marL="0" indent="0" algn="ctr">
              <a:buNone/>
            </a:pPr>
            <a:r>
              <a:rPr lang="pt-BR" sz="2800" dirty="0" smtClean="0">
                <a:latin typeface="+mn-lt"/>
              </a:rPr>
              <a:t>Novas tecnologias, </a:t>
            </a:r>
            <a:r>
              <a:rPr lang="pt-BR" sz="2800" dirty="0">
                <a:latin typeface="+mn-lt"/>
              </a:rPr>
              <a:t>internet, celular, redes </a:t>
            </a:r>
            <a:r>
              <a:rPr lang="pt-BR" sz="2800" dirty="0" smtClean="0">
                <a:latin typeface="+mn-lt"/>
              </a:rPr>
              <a:t>sociais, novas </a:t>
            </a:r>
            <a:r>
              <a:rPr lang="pt-BR" sz="2800" dirty="0">
                <a:latin typeface="+mn-lt"/>
              </a:rPr>
              <a:t>formas de comunicação e aprendizagem  </a:t>
            </a:r>
          </a:p>
          <a:p>
            <a:pPr marL="0" indent="0" algn="ctr">
              <a:buNone/>
            </a:pPr>
            <a:endParaRPr lang="pt-BR" sz="2800" dirty="0">
              <a:latin typeface="+mn-lt"/>
            </a:endParaRPr>
          </a:p>
          <a:p>
            <a:pPr marL="0" indent="0" algn="ctr">
              <a:buNone/>
            </a:pPr>
            <a:r>
              <a:rPr lang="pt-BR" sz="2800" dirty="0">
                <a:latin typeface="+mn-lt"/>
              </a:rPr>
              <a:t>A escola deixou de ser o único meio de contato com o </a:t>
            </a:r>
            <a:r>
              <a:rPr lang="pt-BR" sz="2800" dirty="0" smtClean="0">
                <a:latin typeface="+mn-lt"/>
              </a:rPr>
              <a:t>CONHECIMENTO</a:t>
            </a:r>
            <a:endParaRPr lang="pt-BR" sz="2800" dirty="0">
              <a:latin typeface="+mn-lt"/>
            </a:endParaRPr>
          </a:p>
          <a:p>
            <a:pPr marL="0" indent="0" algn="ctr">
              <a:buNone/>
            </a:pPr>
            <a:endParaRPr lang="pt-BR" sz="2800" dirty="0">
              <a:latin typeface="+mn-lt"/>
            </a:endParaRPr>
          </a:p>
          <a:p>
            <a:pPr marL="0" indent="0" algn="ctr">
              <a:buNone/>
            </a:pPr>
            <a:r>
              <a:rPr lang="pt-BR" sz="2800" dirty="0">
                <a:latin typeface="+mn-lt"/>
              </a:rPr>
              <a:t>A palavra do professor e os livros escolares deixaram de ser os únicos suportes de ensino </a:t>
            </a:r>
            <a:r>
              <a:rPr lang="pt-BR" sz="2800" dirty="0" smtClean="0">
                <a:latin typeface="+mn-lt"/>
              </a:rPr>
              <a:t>educacional</a:t>
            </a:r>
          </a:p>
          <a:p>
            <a:pPr marL="0" indent="0" algn="ctr">
              <a:buNone/>
            </a:pP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8702871"/>
      </p:ext>
    </p:extLst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0" y="1052736"/>
            <a:ext cx="779911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000669"/>
      </p:ext>
    </p:extLst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4147</TotalTime>
  <Words>576</Words>
  <Application>Microsoft Office PowerPoint</Application>
  <PresentationFormat>Apresentação na tela (4:3)</PresentationFormat>
  <Paragraphs>120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 ESPÉCIES DE CONFLITO</vt:lpstr>
      <vt:lpstr>Apresentação do PowerPoint</vt:lpstr>
      <vt:lpstr>Apresentação do PowerPoint</vt:lpstr>
      <vt:lpstr> CONFLITO ESCOLAR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ATORES DOS CONFLITOS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Cassio Ribeiro</dc:creator>
  <cp:lastModifiedBy>Windows 7</cp:lastModifiedBy>
  <cp:revision>284</cp:revision>
  <cp:lastPrinted>2019-06-04T13:43:20Z</cp:lastPrinted>
  <dcterms:created xsi:type="dcterms:W3CDTF">2011-08-18T00:48:29Z</dcterms:created>
  <dcterms:modified xsi:type="dcterms:W3CDTF">2019-06-04T13:44:46Z</dcterms:modified>
</cp:coreProperties>
</file>