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306" r:id="rId2"/>
    <p:sldId id="415" r:id="rId3"/>
    <p:sldId id="307" r:id="rId4"/>
    <p:sldId id="308" r:id="rId5"/>
    <p:sldId id="309" r:id="rId6"/>
    <p:sldId id="310" r:id="rId7"/>
    <p:sldId id="311" r:id="rId8"/>
    <p:sldId id="312" r:id="rId9"/>
    <p:sldId id="313" r:id="rId10"/>
    <p:sldId id="416" r:id="rId11"/>
    <p:sldId id="314" r:id="rId12"/>
    <p:sldId id="315" r:id="rId13"/>
    <p:sldId id="317" r:id="rId14"/>
    <p:sldId id="316" r:id="rId15"/>
    <p:sldId id="318" r:id="rId16"/>
    <p:sldId id="319" r:id="rId17"/>
    <p:sldId id="323" r:id="rId18"/>
    <p:sldId id="324" r:id="rId19"/>
    <p:sldId id="326" r:id="rId20"/>
    <p:sldId id="417" r:id="rId21"/>
    <p:sldId id="329" r:id="rId22"/>
    <p:sldId id="418" r:id="rId23"/>
    <p:sldId id="331" r:id="rId24"/>
    <p:sldId id="333" r:id="rId25"/>
    <p:sldId id="334" r:id="rId26"/>
    <p:sldId id="419" r:id="rId27"/>
    <p:sldId id="335" r:id="rId28"/>
    <p:sldId id="336" r:id="rId29"/>
    <p:sldId id="337" r:id="rId30"/>
    <p:sldId id="338" r:id="rId31"/>
    <p:sldId id="339" r:id="rId32"/>
    <p:sldId id="340" r:id="rId33"/>
    <p:sldId id="342" r:id="rId34"/>
    <p:sldId id="420" r:id="rId35"/>
    <p:sldId id="421" r:id="rId36"/>
    <p:sldId id="422" r:id="rId37"/>
    <p:sldId id="343" r:id="rId38"/>
    <p:sldId id="344" r:id="rId39"/>
    <p:sldId id="345" r:id="rId40"/>
    <p:sldId id="347" r:id="rId41"/>
    <p:sldId id="348" r:id="rId42"/>
    <p:sldId id="349" r:id="rId43"/>
    <p:sldId id="350" r:id="rId44"/>
    <p:sldId id="351" r:id="rId45"/>
    <p:sldId id="423" r:id="rId46"/>
    <p:sldId id="352" r:id="rId47"/>
    <p:sldId id="353" r:id="rId48"/>
    <p:sldId id="354" r:id="rId49"/>
    <p:sldId id="424" r:id="rId50"/>
    <p:sldId id="425" r:id="rId51"/>
    <p:sldId id="361" r:id="rId52"/>
    <p:sldId id="362" r:id="rId53"/>
    <p:sldId id="363" r:id="rId54"/>
    <p:sldId id="364" r:id="rId55"/>
    <p:sldId id="367" r:id="rId56"/>
    <p:sldId id="368" r:id="rId57"/>
    <p:sldId id="369" r:id="rId58"/>
    <p:sldId id="371" r:id="rId59"/>
    <p:sldId id="375" r:id="rId60"/>
    <p:sldId id="376" r:id="rId61"/>
    <p:sldId id="377" r:id="rId62"/>
    <p:sldId id="380" r:id="rId63"/>
    <p:sldId id="381" r:id="rId64"/>
    <p:sldId id="382" r:id="rId65"/>
    <p:sldId id="383" r:id="rId66"/>
    <p:sldId id="387" r:id="rId67"/>
    <p:sldId id="390" r:id="rId68"/>
    <p:sldId id="396" r:id="rId69"/>
    <p:sldId id="397" r:id="rId70"/>
    <p:sldId id="426" r:id="rId71"/>
    <p:sldId id="398" r:id="rId72"/>
    <p:sldId id="399" r:id="rId73"/>
    <p:sldId id="400" r:id="rId74"/>
    <p:sldId id="401" r:id="rId75"/>
    <p:sldId id="402" r:id="rId76"/>
    <p:sldId id="403" r:id="rId77"/>
    <p:sldId id="404" r:id="rId78"/>
    <p:sldId id="405" r:id="rId79"/>
    <p:sldId id="406" r:id="rId80"/>
    <p:sldId id="407" r:id="rId81"/>
    <p:sldId id="427" r:id="rId82"/>
    <p:sldId id="409" r:id="rId83"/>
    <p:sldId id="428" r:id="rId84"/>
    <p:sldId id="411" r:id="rId85"/>
    <p:sldId id="430" r:id="rId86"/>
    <p:sldId id="413" r:id="rId87"/>
    <p:sldId id="429" r:id="rId88"/>
    <p:sldId id="414" r:id="rId89"/>
  </p:sldIdLst>
  <p:sldSz cx="9144000" cy="6858000" type="screen4x3"/>
  <p:notesSz cx="6797675" cy="9874250"/>
  <p:defaultTextStyle>
    <a:defPPr>
      <a:defRPr lang="pt-BR"/>
    </a:defPPr>
    <a:lvl1pPr algn="r" rtl="0" fontAlgn="base">
      <a:spcBef>
        <a:spcPct val="0"/>
      </a:spcBef>
      <a:spcAft>
        <a:spcPct val="0"/>
      </a:spcAft>
      <a:defRPr kern="1200">
        <a:solidFill>
          <a:schemeClr val="tx1"/>
        </a:solidFill>
        <a:latin typeface="Arial" charset="0"/>
        <a:ea typeface="+mn-ea"/>
        <a:cs typeface="+mn-cs"/>
      </a:defRPr>
    </a:lvl1pPr>
    <a:lvl2pPr marL="457200" algn="r" rtl="0" fontAlgn="base">
      <a:spcBef>
        <a:spcPct val="0"/>
      </a:spcBef>
      <a:spcAft>
        <a:spcPct val="0"/>
      </a:spcAft>
      <a:defRPr kern="1200">
        <a:solidFill>
          <a:schemeClr val="tx1"/>
        </a:solidFill>
        <a:latin typeface="Arial" charset="0"/>
        <a:ea typeface="+mn-ea"/>
        <a:cs typeface="+mn-cs"/>
      </a:defRPr>
    </a:lvl2pPr>
    <a:lvl3pPr marL="914400" algn="r" rtl="0" fontAlgn="base">
      <a:spcBef>
        <a:spcPct val="0"/>
      </a:spcBef>
      <a:spcAft>
        <a:spcPct val="0"/>
      </a:spcAft>
      <a:defRPr kern="1200">
        <a:solidFill>
          <a:schemeClr val="tx1"/>
        </a:solidFill>
        <a:latin typeface="Arial" charset="0"/>
        <a:ea typeface="+mn-ea"/>
        <a:cs typeface="+mn-cs"/>
      </a:defRPr>
    </a:lvl3pPr>
    <a:lvl4pPr marL="1371600" algn="r" rtl="0" fontAlgn="base">
      <a:spcBef>
        <a:spcPct val="0"/>
      </a:spcBef>
      <a:spcAft>
        <a:spcPct val="0"/>
      </a:spcAft>
      <a:defRPr kern="1200">
        <a:solidFill>
          <a:schemeClr val="tx1"/>
        </a:solidFill>
        <a:latin typeface="Arial" charset="0"/>
        <a:ea typeface="+mn-ea"/>
        <a:cs typeface="+mn-cs"/>
      </a:defRPr>
    </a:lvl4pPr>
    <a:lvl5pPr marL="1828800" algn="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3427" autoAdjust="0"/>
    <p:restoredTop sz="94671" autoAdjust="0"/>
  </p:normalViewPr>
  <p:slideViewPr>
    <p:cSldViewPr>
      <p:cViewPr>
        <p:scale>
          <a:sx n="125" d="100"/>
          <a:sy n="125" d="100"/>
        </p:scale>
        <p:origin x="-1224"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0946A048-0F2B-487A-8B60-9CD13A298A95}" type="datetimeFigureOut">
              <a:rPr lang="pt-BR" smtClean="0"/>
              <a:t>12/07/2019</a:t>
            </a:fld>
            <a:endParaRPr lang="pt-BR"/>
          </a:p>
        </p:txBody>
      </p:sp>
      <p:sp>
        <p:nvSpPr>
          <p:cNvPr id="4" name="Espaço Reservado para Imagem de Slide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8431840A-C07E-4F08-9313-6DFCC635E927}" type="slidenum">
              <a:rPr lang="pt-BR" smtClean="0"/>
              <a:t>‹nº›</a:t>
            </a:fld>
            <a:endParaRPr lang="pt-BR"/>
          </a:p>
        </p:txBody>
      </p:sp>
    </p:spTree>
    <p:extLst>
      <p:ext uri="{BB962C8B-B14F-4D97-AF65-F5344CB8AC3E}">
        <p14:creationId xmlns:p14="http://schemas.microsoft.com/office/powerpoint/2010/main" val="672416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a:prstGeom prst="rect">
            <a:avLst/>
          </a:prstGeo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05290945-0606-4AF9-8125-33715680CE10}" type="datetime1">
              <a:rPr lang="pt-BR" smtClean="0"/>
              <a:t>12/07/2019</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EC335D3A-CEA3-419E-AA5A-23A902C4AC8F}" type="slidenum">
              <a:rPr lang="pt-BR"/>
              <a:pPr>
                <a:defRPr/>
              </a:pPr>
              <a:t>‹nº›</a:t>
            </a:fld>
            <a:endParaRPr lang="pt-BR" dirty="0"/>
          </a:p>
        </p:txBody>
      </p:sp>
    </p:spTree>
  </p:cSld>
  <p:clrMapOvr>
    <a:masterClrMapping/>
  </p:clrMapOvr>
  <p:transition>
    <p:blind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1600200"/>
            <a:ext cx="8229600" cy="4525963"/>
          </a:xfrm>
          <a:prstGeom prst="rect">
            <a:avLst/>
          </a:prstGeo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015E94D7-0314-4981-B199-D3FE82AF3476}" type="datetime1">
              <a:rPr lang="pt-BR" smtClean="0"/>
              <a:t>12/07/2019</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AD9E4952-098C-4227-872B-33B6BF369BF3}" type="slidenum">
              <a:rPr lang="pt-BR"/>
              <a:pPr>
                <a:defRPr/>
              </a:pPr>
              <a:t>‹nº›</a:t>
            </a:fld>
            <a:endParaRPr lang="pt-BR" dirty="0"/>
          </a:p>
        </p:txBody>
      </p:sp>
    </p:spTree>
  </p:cSld>
  <p:clrMapOvr>
    <a:masterClrMapping/>
  </p:clrMapOvr>
  <p:transition>
    <p:blind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a:prstGeom prst="rect">
            <a:avLst/>
          </a:prstGeo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a:prstGeom prst="rect">
            <a:avLst/>
          </a:prstGeo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ABE22353-4B8E-4194-9162-7B10389DD0F0}" type="datetime1">
              <a:rPr lang="pt-BR" smtClean="0"/>
              <a:t>12/07/2019</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E685B987-5382-47DF-A6FC-0BE7FD61F1AA}" type="slidenum">
              <a:rPr lang="pt-BR"/>
              <a:pPr>
                <a:defRPr/>
              </a:pPr>
              <a:t>‹nº›</a:t>
            </a:fld>
            <a:endParaRPr lang="pt-BR" dirty="0"/>
          </a:p>
        </p:txBody>
      </p:sp>
    </p:spTree>
  </p:cSld>
  <p:clrMapOvr>
    <a:masterClrMapping/>
  </p:clrMapOvr>
  <p:transition>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Conteúdo 2"/>
          <p:cNvSpPr>
            <a:spLocks noGrp="1"/>
          </p:cNvSpPr>
          <p:nvPr>
            <p:ph idx="1"/>
          </p:nvPr>
        </p:nvSpPr>
        <p:spPr>
          <a:xfrm>
            <a:off x="457200" y="1600200"/>
            <a:ext cx="8229600" cy="4525963"/>
          </a:xfrm>
          <a:prstGeom prst="rect">
            <a:avLst/>
          </a:prstGeo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88A5EDEF-C3CC-4B9B-A878-8EDB14BFC7E8}" type="datetime1">
              <a:rPr lang="pt-BR" smtClean="0"/>
              <a:t>12/07/2019</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EA8AACA4-6491-4331-A634-04D6C49D9670}" type="slidenum">
              <a:rPr lang="pt-BR"/>
              <a:pPr>
                <a:defRPr/>
              </a:pPr>
              <a:t>‹nº›</a:t>
            </a:fld>
            <a:endParaRPr lang="pt-BR" dirty="0"/>
          </a:p>
        </p:txBody>
      </p:sp>
    </p:spTree>
  </p:cSld>
  <p:clrMapOvr>
    <a:masterClrMapping/>
  </p:clrMapOvr>
  <p:transition>
    <p:blind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93BE0976-EC2C-4167-BC0D-0617A83D9400}" type="datetime1">
              <a:rPr lang="pt-BR" smtClean="0"/>
              <a:t>12/07/2019</a:t>
            </a:fld>
            <a:endParaRPr lang="pt-BR" dirty="0"/>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6" name="Espaço Reservado para Número de Slide 5"/>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13B67D0C-621E-4590-A826-734258FA692A}" type="slidenum">
              <a:rPr lang="pt-BR"/>
              <a:pPr>
                <a:defRPr/>
              </a:pPr>
              <a:t>‹nº›</a:t>
            </a:fld>
            <a:endParaRPr lang="pt-BR" dirty="0"/>
          </a:p>
        </p:txBody>
      </p:sp>
    </p:spTree>
  </p:cSld>
  <p:clrMapOvr>
    <a:masterClrMapping/>
  </p:clrMapOvr>
  <p:transition>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FF46487F-689D-4455-A972-AC3E7734EBF2}" type="datetime1">
              <a:rPr lang="pt-BR" smtClean="0"/>
              <a:t>12/07/2019</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212289BE-DC38-4C0C-B566-BC2FC28B2A8A}" type="slidenum">
              <a:rPr lang="pt-BR"/>
              <a:pPr>
                <a:defRPr/>
              </a:pPr>
              <a:t>‹nº›</a:t>
            </a:fld>
            <a:endParaRPr lang="pt-BR" dirty="0"/>
          </a:p>
        </p:txBody>
      </p:sp>
    </p:spTree>
  </p:cSld>
  <p:clrMapOvr>
    <a:masterClrMapping/>
  </p:clrMapOvr>
  <p:transition>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1F4B546E-4F04-4E7A-9172-ABA7F48F8AD0}" type="datetime1">
              <a:rPr lang="pt-BR" smtClean="0"/>
              <a:t>12/07/2019</a:t>
            </a:fld>
            <a:endParaRPr lang="pt-BR" dirty="0"/>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9" name="Espaço Reservado para Número de Slide 8"/>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4121CA09-02AE-48FB-AAE9-9E38CADA20D4}" type="slidenum">
              <a:rPr lang="pt-BR"/>
              <a:pPr>
                <a:defRPr/>
              </a:pPr>
              <a:t>‹nº›</a:t>
            </a:fld>
            <a:endParaRPr lang="pt-BR" dirty="0"/>
          </a:p>
        </p:txBody>
      </p:sp>
    </p:spTree>
  </p:cSld>
  <p:clrMapOvr>
    <a:masterClrMapping/>
  </p:clrMapOvr>
  <p:transition>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a:prstGeom prst="rect">
            <a:avLst/>
          </a:prstGeom>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D84EAB5C-1CC9-4968-B837-D2BF7C77C5C1}" type="datetime1">
              <a:rPr lang="pt-BR" smtClean="0"/>
              <a:t>12/07/2019</a:t>
            </a:fld>
            <a:endParaRPr lang="pt-BR" dirty="0"/>
          </a:p>
        </p:txBody>
      </p:sp>
      <p:sp>
        <p:nvSpPr>
          <p:cNvPr id="4" name="Espaço Reservado para Rodapé 3"/>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5" name="Espaço Reservado para Número de Slide 4"/>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429D7191-76EA-46F8-B46D-15E217B62102}" type="slidenum">
              <a:rPr lang="pt-BR"/>
              <a:pPr>
                <a:defRPr/>
              </a:pPr>
              <a:t>‹nº›</a:t>
            </a:fld>
            <a:endParaRPr lang="pt-BR" dirty="0"/>
          </a:p>
        </p:txBody>
      </p:sp>
    </p:spTree>
  </p:cSld>
  <p:clrMapOvr>
    <a:masterClrMapping/>
  </p:clrMapOvr>
  <p:transition>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EA6C5003-DED0-4106-9747-7B0FE2A208D3}" type="datetime1">
              <a:rPr lang="pt-BR" smtClean="0"/>
              <a:t>12/07/2019</a:t>
            </a:fld>
            <a:endParaRPr lang="pt-BR" dirty="0"/>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4" name="Espaço Reservado para Número de Slide 3"/>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FD5915F4-2D97-45E3-B8BF-2F086E320349}" type="slidenum">
              <a:rPr lang="pt-BR"/>
              <a:pPr>
                <a:defRPr/>
              </a:pPr>
              <a:t>‹nº›</a:t>
            </a:fld>
            <a:endParaRPr lang="pt-BR" dirty="0"/>
          </a:p>
        </p:txBody>
      </p:sp>
    </p:spTree>
  </p:cSld>
  <p:clrMapOvr>
    <a:masterClrMapping/>
  </p:clrMapOvr>
  <p:transition>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72F79BFB-CA58-48C5-A8BA-27DF65E517E3}" type="datetime1">
              <a:rPr lang="pt-BR" smtClean="0"/>
              <a:t>12/07/2019</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310872DF-7A53-4C88-AC35-AD49EADC6EAE}" type="slidenum">
              <a:rPr lang="pt-BR"/>
              <a:pPr>
                <a:defRPr/>
              </a:pPr>
              <a:t>‹nº›</a:t>
            </a:fld>
            <a:endParaRPr lang="pt-BR" dirty="0"/>
          </a:p>
        </p:txBody>
      </p:sp>
    </p:spTree>
  </p:cSld>
  <p:clrMapOvr>
    <a:masterClrMapping/>
  </p:clrMapOvr>
  <p:transition>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a:p>
        </p:txBody>
      </p:sp>
      <p:sp>
        <p:nvSpPr>
          <p:cNvPr id="4" name="Espaço Reservado para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72FBFF24-EA02-40E2-B5E9-B14BC16A6C9F}" type="datetime1">
              <a:rPr lang="pt-BR" smtClean="0"/>
              <a:t>12/07/2019</a:t>
            </a:fld>
            <a:endParaRPr lang="pt-BR" dirty="0"/>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lvl1pPr algn="l" fontAlgn="auto">
              <a:spcBef>
                <a:spcPts val="0"/>
              </a:spcBef>
              <a:spcAft>
                <a:spcPts val="0"/>
              </a:spcAft>
              <a:defRPr>
                <a:latin typeface="+mn-lt"/>
              </a:defRPr>
            </a:lvl1pPr>
          </a:lstStyle>
          <a:p>
            <a:pPr>
              <a:defRPr/>
            </a:pPr>
            <a:endParaRPr lang="pt-BR" dirty="0"/>
          </a:p>
        </p:txBody>
      </p:sp>
      <p:sp>
        <p:nvSpPr>
          <p:cNvPr id="7" name="Espaço Reservado para Número de Slide 6"/>
          <p:cNvSpPr>
            <a:spLocks noGrp="1"/>
          </p:cNvSpPr>
          <p:nvPr>
            <p:ph type="sldNum" sz="quarter" idx="12"/>
          </p:nvPr>
        </p:nvSpPr>
        <p:spPr>
          <a:xfrm>
            <a:off x="6553200" y="6356350"/>
            <a:ext cx="2133600" cy="365125"/>
          </a:xfrm>
          <a:prstGeom prst="rect">
            <a:avLst/>
          </a:prstGeom>
        </p:spPr>
        <p:txBody>
          <a:bodyPr/>
          <a:lstStyle>
            <a:lvl1pPr algn="l" fontAlgn="auto">
              <a:spcBef>
                <a:spcPts val="0"/>
              </a:spcBef>
              <a:spcAft>
                <a:spcPts val="0"/>
              </a:spcAft>
              <a:defRPr>
                <a:latin typeface="+mn-lt"/>
              </a:defRPr>
            </a:lvl1pPr>
          </a:lstStyle>
          <a:p>
            <a:pPr>
              <a:defRPr/>
            </a:pPr>
            <a:fld id="{FF242B31-85A9-44D7-AB8B-A37E5D490708}" type="slidenum">
              <a:rPr lang="pt-BR"/>
              <a:pPr>
                <a:defRPr/>
              </a:pPr>
              <a:t>‹nº›</a:t>
            </a:fld>
            <a:endParaRPr lang="pt-BR" dirty="0"/>
          </a:p>
        </p:txBody>
      </p:sp>
    </p:spTree>
  </p:cSld>
  <p:clrMapOvr>
    <a:masterClrMapping/>
  </p:clrMapOvr>
  <p:transition>
    <p:blind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Users\cassio.ribeiro\Desktop\Desktop\TailorMade\sinpeem_topo.jpg"/>
          <p:cNvPicPr>
            <a:picLocks noChangeAspect="1" noChangeArrowheads="1"/>
          </p:cNvPicPr>
          <p:nvPr userDrawn="1"/>
        </p:nvPicPr>
        <p:blipFill>
          <a:blip r:embed="rId13"/>
          <a:srcRect r="2733"/>
          <a:stretch>
            <a:fillRect/>
          </a:stretch>
        </p:blipFill>
        <p:spPr bwMode="auto">
          <a:xfrm>
            <a:off x="0" y="12700"/>
            <a:ext cx="9144000" cy="895350"/>
          </a:xfrm>
          <a:prstGeom prst="rect">
            <a:avLst/>
          </a:prstGeom>
          <a:noFill/>
          <a:ln w="9525">
            <a:noFill/>
            <a:miter lim="800000"/>
            <a:headEnd/>
            <a:tailEnd/>
          </a:ln>
        </p:spPr>
      </p:pic>
      <p:pic>
        <p:nvPicPr>
          <p:cNvPr id="1027" name="Picture 2" descr="C:\Users\cassio.ribeiro\Desktop\Desktop\TailorMade\sinpeem_footer.jpg"/>
          <p:cNvPicPr>
            <a:picLocks noChangeAspect="1" noChangeArrowheads="1"/>
          </p:cNvPicPr>
          <p:nvPr userDrawn="1"/>
        </p:nvPicPr>
        <p:blipFill>
          <a:blip r:embed="rId14"/>
          <a:srcRect l="19800"/>
          <a:stretch>
            <a:fillRect/>
          </a:stretch>
        </p:blipFill>
        <p:spPr bwMode="auto">
          <a:xfrm>
            <a:off x="0" y="6421438"/>
            <a:ext cx="9144000" cy="4365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blinds/>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br/url?sa=i&amp;rct=j&amp;q=&amp;esrc=s&amp;source=images&amp;cd=&amp;ved=2ahUKEwjx4tiuuK_jAhUmF7kGHRASB1IQjRx6BAgBEAQ&amp;url=https%3A%2F%2Fwww.ashoka.org%2Fel%2Ffellow%2Fmaria-aparecida-silva-bento&amp;psig=AOvVaw0f0uHcrhVHXelohfENriZH&amp;ust=156302293556691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s://www.google.com.br/url?sa=i&amp;rct=j&amp;q=&amp;esrc=s&amp;frm=1&amp;source=images&amp;cd=&amp;cad=rja&amp;uact=8&amp;ved=0CAcQjRxqFQoTCOqtodXynsgCFUgXkAodtzQOIw&amp;url=https://www.pinterest.com/maitemiro/pikler-videos/&amp;psig=AFQjCNEIIMBs_SuxqqOD5nAX1RC46S8VtQ&amp;ust=1443707149035442" TargetMode="Externa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hyperlink" Target="http://www.vilasofia.com.br/wp-content/uploads/2013/10/emmipikler.jpg"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google.com.br/url?sa=i&amp;rct=j&amp;q=&amp;esrc=s&amp;frm=1&amp;source=images&amp;cd=&amp;cad=rja&amp;uact=8&amp;ved=0CAcQjRxqFQoTCKDX7ruDn8gCFQEVkAodO3wBJQ&amp;url=http://www.hijosenlibertad.com/&amp;psig=AFQjCNHggy2V61XxES-XzYeittwC7Q03wQ&amp;ust=1443711720569457"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google.com.br/url?sa=i&amp;rct=j&amp;q=&amp;esrc=s&amp;frm=1&amp;source=images&amp;cd=&amp;cad=rja&amp;uact=8&amp;ved=0CAcQjRxqFQoTCOfAnqrAocgCFcWFkAodG-cDOg&amp;url=http://www.youtube.com/watch?v=ViNj0EJSVLA&amp;psig=AFQjCNEoyKkFltVaFRUy9eSgL8p77kMCeg&amp;ust=1443796785095652"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google.com.br/url?sa=i&amp;rct=j&amp;q=&amp;esrc=s&amp;frm=1&amp;source=images&amp;cd=&amp;cad=rja&amp;uact=8&amp;ved=0CAcQjRxqFQoTCPy4-eDPocgCFcGSkAodIQQEcA&amp;url=http://cafepedagogic.com/2015/05/03/el-valor-de-lo-cotidiano/&amp;psig=AFQjCNEoyKkFltVaFRUy9eSgL8p77kMCeg&amp;ust=1443796785095652"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google.com.br/url?sa=i&amp;rct=j&amp;q=&amp;esrc=s&amp;frm=1&amp;source=images&amp;cd=&amp;cad=rja&amp;uact=8&amp;ved=0CAcQjRxqFQoTCKnpsJXqocgCFcGVkAodkfQEpQ&amp;url=http://www.jardimdospequenitos.com.br/2013/05/03/abordagem-pikler-loczy-um-olhar-cuidadoso/&amp;psig=AFQjCNGvSn_LnRb_4HunFXoZZQ1M7e29fg&amp;ust=1443808021662310" TargetMode="Externa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hyperlink" Target="https://www.google.com.br/url?sa=i&amp;rct=j&amp;q=&amp;esrc=s&amp;frm=1&amp;source=images&amp;cd=&amp;cad=rja&amp;uact=8&amp;ved=0CAcQjRxqFQoTCNKfqJvqocgCFUhCkAodKxAChw&amp;url=https://www.pinterest.com/mallomick/pikler/&amp;psig=AFQjCNGvSn_LnRb_4HunFXoZZQ1M7e29fg&amp;ust=1443808021662310"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www.google.com.br/url?sa=i&amp;rct=j&amp;q=&amp;esrc=s&amp;source=images&amp;cd=&amp;cad=rja&amp;uact=8&amp;ved=2ahUKEwiRxLGPiLDjAhXHxVkKHWFoA30QjRx6BAgBEAQ&amp;url=%2Furl%3Fsa%3Di%26rct%3Dj%26q%3D%26esrc%3Ds%26source%3Dimages%26cd%3D%26ved%3D%26url%3Dhttps%253A%252F%252Facontecebotucatu.com.br%252Feducacao%252Fcreche-da-boa-vista-ganha-mais-80-vagas-apos-reformas%252F%26psig%3DAOvVaw2eOpaSam7B7oKmNKWxrtMM%26ust%3D1563044316644501&amp;psig=AOvVaw2eOpaSam7B7oKmNKWxrtMM&amp;ust=1563044316644501" TargetMode="External"/><Relationship Id="rId2" Type="http://schemas.openxmlformats.org/officeDocument/2006/relationships/image" Target="../media/image25.jpeg"/><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95536" y="1988840"/>
            <a:ext cx="8041440" cy="2090746"/>
          </a:xfrm>
        </p:spPr>
        <p:txBody>
          <a:bodyPr/>
          <a:lstStyle/>
          <a:p>
            <a:r>
              <a:rPr lang="pt-BR" sz="4000" b="1" dirty="0" smtClean="0"/>
              <a:t>EDUCAÇÃO INFANTIL</a:t>
            </a:r>
            <a:endParaRPr lang="pt-BR" sz="4000" b="1" dirty="0"/>
          </a:p>
        </p:txBody>
      </p:sp>
      <p:sp>
        <p:nvSpPr>
          <p:cNvPr id="5" name="Espaço Reservado para Conteúdo 4"/>
          <p:cNvSpPr>
            <a:spLocks noGrp="1"/>
          </p:cNvSpPr>
          <p:nvPr>
            <p:ph sz="quarter" idx="1"/>
          </p:nvPr>
        </p:nvSpPr>
        <p:spPr>
          <a:xfrm>
            <a:off x="4860032" y="5301208"/>
            <a:ext cx="3589784" cy="598524"/>
          </a:xfrm>
        </p:spPr>
        <p:txBody>
          <a:bodyPr>
            <a:normAutofit fontScale="85000" lnSpcReduction="10000"/>
          </a:bodyPr>
          <a:lstStyle/>
          <a:p>
            <a:pPr marL="0" indent="0">
              <a:buNone/>
            </a:pPr>
            <a:r>
              <a:rPr lang="pt-BR" dirty="0" err="1"/>
              <a:t>Profa</a:t>
            </a:r>
            <a:r>
              <a:rPr lang="pt-BR" dirty="0"/>
              <a:t> </a:t>
            </a:r>
            <a:r>
              <a:rPr lang="pt-BR" dirty="0" err="1"/>
              <a:t>Dra</a:t>
            </a:r>
            <a:r>
              <a:rPr lang="pt-BR" dirty="0"/>
              <a:t> Bárbara </a:t>
            </a:r>
            <a:r>
              <a:rPr lang="pt-BR" dirty="0" err="1"/>
              <a:t>Popp</a:t>
            </a:r>
            <a:endParaRPr lang="pt-BR" dirty="0"/>
          </a:p>
        </p:txBody>
      </p:sp>
      <p:sp>
        <p:nvSpPr>
          <p:cNvPr id="2" name="Espaço Reservado para Número de Slide 1"/>
          <p:cNvSpPr>
            <a:spLocks noGrp="1"/>
          </p:cNvSpPr>
          <p:nvPr>
            <p:ph type="sldNum" sz="quarter" idx="12"/>
          </p:nvPr>
        </p:nvSpPr>
        <p:spPr/>
        <p:txBody>
          <a:bodyPr/>
          <a:lstStyle/>
          <a:p>
            <a:pPr>
              <a:defRPr/>
            </a:pPr>
            <a:fld id="{EA8AACA4-6491-4331-A634-04D6C49D9670}" type="slidenum">
              <a:rPr lang="pt-BR" smtClean="0"/>
              <a:pPr>
                <a:defRPr/>
              </a:pPr>
              <a:t>1</a:t>
            </a:fld>
            <a:endParaRPr lang="pt-BR" dirty="0"/>
          </a:p>
        </p:txBody>
      </p:sp>
    </p:spTree>
    <p:extLst>
      <p:ext uri="{BB962C8B-B14F-4D97-AF65-F5344CB8AC3E}">
        <p14:creationId xmlns:p14="http://schemas.microsoft.com/office/powerpoint/2010/main" val="1745942482"/>
      </p:ext>
    </p:extLst>
  </p:cSld>
  <p:clrMapOvr>
    <a:masterClrMapping/>
  </p:clrMapOvr>
  <p:transition>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1364201-E050-D741-ABE8-6DCCD6E3182E}"/>
              </a:ext>
            </a:extLst>
          </p:cNvPr>
          <p:cNvSpPr>
            <a:spLocks noGrp="1"/>
          </p:cNvSpPr>
          <p:nvPr>
            <p:ph type="title"/>
          </p:nvPr>
        </p:nvSpPr>
        <p:spPr>
          <a:xfrm>
            <a:off x="457200" y="764704"/>
            <a:ext cx="8229600" cy="652934"/>
          </a:xfrm>
        </p:spPr>
        <p:txBody>
          <a:bodyPr/>
          <a:lstStyle/>
          <a:p>
            <a:r>
              <a:rPr lang="pt-BR" sz="2800" b="1" dirty="0">
                <a:effectLst/>
                <a:ea typeface="Calibri" panose="020F0502020204030204" pitchFamily="34" charset="0"/>
              </a:rPr>
              <a:t>Ação autônoma</a:t>
            </a:r>
            <a:endParaRPr lang="pt-BR" sz="2800" dirty="0"/>
          </a:p>
        </p:txBody>
      </p:sp>
      <p:sp>
        <p:nvSpPr>
          <p:cNvPr id="3" name="Espaço Reservado para Conteúdo 2">
            <a:extLst>
              <a:ext uri="{FF2B5EF4-FFF2-40B4-BE49-F238E27FC236}">
                <a16:creationId xmlns:a16="http://schemas.microsoft.com/office/drawing/2014/main" xmlns="" id="{2259DD0B-9EE4-6D46-A856-6C01B0C29152}"/>
              </a:ext>
            </a:extLst>
          </p:cNvPr>
          <p:cNvSpPr>
            <a:spLocks noGrp="1"/>
          </p:cNvSpPr>
          <p:nvPr>
            <p:ph sz="quarter" idx="1"/>
          </p:nvPr>
        </p:nvSpPr>
        <p:spPr/>
        <p:txBody>
          <a:bodyPr>
            <a:noAutofit/>
          </a:bodyPr>
          <a:lstStyle/>
          <a:p>
            <a:pPr marL="0" indent="0" algn="just">
              <a:buNone/>
            </a:pPr>
            <a:r>
              <a:rPr lang="pt-BR" sz="2400" b="1" dirty="0" smtClean="0">
                <a:effectLst/>
                <a:ea typeface="Calibri" panose="020F0502020204030204" pitchFamily="34" charset="0"/>
              </a:rPr>
              <a:t>	Exploração </a:t>
            </a:r>
            <a:r>
              <a:rPr lang="pt-BR" sz="2400" b="1" dirty="0">
                <a:effectLst/>
                <a:ea typeface="Calibri" panose="020F0502020204030204" pitchFamily="34" charset="0"/>
              </a:rPr>
              <a:t>do espaço e dos objetos por um bebê de 13 </a:t>
            </a:r>
            <a:r>
              <a:rPr lang="pt-BR" sz="2400" b="1" dirty="0" smtClean="0">
                <a:effectLst/>
                <a:ea typeface="Calibri" panose="020F0502020204030204" pitchFamily="34" charset="0"/>
              </a:rPr>
              <a:t>meses:</a:t>
            </a:r>
            <a:endParaRPr lang="pt-BR" sz="2400" b="1" dirty="0">
              <a:effectLst/>
              <a:ea typeface="Calibri" panose="020F0502020204030204" pitchFamily="34" charset="0"/>
            </a:endParaRPr>
          </a:p>
          <a:p>
            <a:pPr algn="just"/>
            <a:r>
              <a:rPr lang="pt-BR" sz="2400" dirty="0">
                <a:effectLst/>
                <a:ea typeface="Calibri" panose="020F0502020204030204" pitchFamily="34" charset="0"/>
                <a:cs typeface="Times New Roman" panose="02020603050405020304" pitchFamily="18" charset="0"/>
              </a:rPr>
              <a:t>A construção da ação autônoma da criança está diretamente associada com a dimensão da liberdade que ela tem, seja por optar por esse ou aquele material, seja por se ajustar nesta ou naquela postura. </a:t>
            </a:r>
          </a:p>
          <a:p>
            <a:pPr algn="just"/>
            <a:r>
              <a:rPr lang="pt-BR" sz="2400" dirty="0">
                <a:effectLst/>
                <a:ea typeface="Calibri" panose="020F0502020204030204" pitchFamily="34" charset="0"/>
                <a:cs typeface="Times New Roman" panose="02020603050405020304" pitchFamily="18" charset="0"/>
              </a:rPr>
              <a:t>Graças a esse fator, nomeado por </a:t>
            </a:r>
            <a:r>
              <a:rPr lang="pt-BR" sz="2400" dirty="0" err="1">
                <a:effectLst/>
                <a:ea typeface="Calibri" panose="020F0502020204030204" pitchFamily="34" charset="0"/>
                <a:cs typeface="Times New Roman" panose="02020603050405020304" pitchFamily="18" charset="0"/>
              </a:rPr>
              <a:t>Pikler</a:t>
            </a:r>
            <a:r>
              <a:rPr lang="pt-BR" sz="2400" dirty="0">
                <a:effectLst/>
                <a:ea typeface="Calibri" panose="020F0502020204030204" pitchFamily="34" charset="0"/>
                <a:cs typeface="Times New Roman" panose="02020603050405020304" pitchFamily="18" charset="0"/>
              </a:rPr>
              <a:t> de ‘movimento livre’, é que a criança pode desenvolver o gosto pela atividade autônoma”. É através da atividade autônoma que as crianças podem acumular experiências que favorecem o desenvolvimento motor harmonioso e estabelecem as bases de um bom desenvolvimento intelectual, graças à experimentação das </a:t>
            </a:r>
            <a:r>
              <a:rPr lang="pt-BR" sz="2400" dirty="0" smtClean="0">
                <a:effectLst/>
                <a:ea typeface="Calibri" panose="020F0502020204030204" pitchFamily="34" charset="0"/>
                <a:cs typeface="Times New Roman" panose="02020603050405020304" pitchFamily="18" charset="0"/>
              </a:rPr>
              <a:t>situações.</a:t>
            </a:r>
            <a:endParaRPr lang="pt-BR" sz="2400" dirty="0">
              <a:effectLst/>
              <a:ea typeface="Calibri" panose="020F0502020204030204" pitchFamily="34" charset="0"/>
              <a:cs typeface="Times New Roman" panose="02020603050405020304" pitchFamily="18" charset="0"/>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10</a:t>
            </a:fld>
            <a:endParaRPr lang="pt-BR" dirty="0"/>
          </a:p>
        </p:txBody>
      </p:sp>
    </p:spTree>
    <p:extLst>
      <p:ext uri="{BB962C8B-B14F-4D97-AF65-F5344CB8AC3E}">
        <p14:creationId xmlns:p14="http://schemas.microsoft.com/office/powerpoint/2010/main" val="1265210002"/>
      </p:ext>
    </p:extLst>
  </p:cSld>
  <p:clrMapOvr>
    <a:masterClrMapping/>
  </p:clrMapOvr>
  <p:transition>
    <p:blind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1364201-E050-D741-ABE8-6DCCD6E3182E}"/>
              </a:ext>
            </a:extLst>
          </p:cNvPr>
          <p:cNvSpPr>
            <a:spLocks noGrp="1"/>
          </p:cNvSpPr>
          <p:nvPr>
            <p:ph type="title"/>
          </p:nvPr>
        </p:nvSpPr>
        <p:spPr>
          <a:xfrm>
            <a:off x="457200" y="764704"/>
            <a:ext cx="8229600" cy="432048"/>
          </a:xfrm>
        </p:spPr>
        <p:txBody>
          <a:bodyPr/>
          <a:lstStyle/>
          <a:p>
            <a:r>
              <a:rPr lang="pt-BR" sz="2800" b="1" dirty="0">
                <a:effectLst/>
                <a:ea typeface="Calibri" panose="020F0502020204030204" pitchFamily="34" charset="0"/>
              </a:rPr>
              <a:t>Ação autônoma</a:t>
            </a:r>
            <a:endParaRPr lang="pt-BR" sz="2800" dirty="0"/>
          </a:p>
        </p:txBody>
      </p:sp>
      <p:sp>
        <p:nvSpPr>
          <p:cNvPr id="3" name="Espaço Reservado para Conteúdo 2">
            <a:extLst>
              <a:ext uri="{FF2B5EF4-FFF2-40B4-BE49-F238E27FC236}">
                <a16:creationId xmlns:a16="http://schemas.microsoft.com/office/drawing/2014/main" xmlns="" id="{2259DD0B-9EE4-6D46-A856-6C01B0C29152}"/>
              </a:ext>
            </a:extLst>
          </p:cNvPr>
          <p:cNvSpPr>
            <a:spLocks noGrp="1"/>
          </p:cNvSpPr>
          <p:nvPr>
            <p:ph sz="quarter" idx="1"/>
          </p:nvPr>
        </p:nvSpPr>
        <p:spPr>
          <a:xfrm>
            <a:off x="457200" y="1268760"/>
            <a:ext cx="8229600" cy="4857403"/>
          </a:xfrm>
        </p:spPr>
        <p:txBody>
          <a:bodyPr>
            <a:noAutofit/>
          </a:bodyPr>
          <a:lstStyle/>
          <a:p>
            <a:pPr marL="0" indent="0" algn="just">
              <a:buNone/>
            </a:pPr>
            <a:r>
              <a:rPr lang="pt-BR" sz="2400" dirty="0" smtClean="0">
                <a:effectLst/>
                <a:ea typeface="Calibri" panose="020F0502020204030204" pitchFamily="34" charset="0"/>
                <a:cs typeface="Times New Roman" panose="02020603050405020304" pitchFamily="18" charset="0"/>
              </a:rPr>
              <a:t>	Após </a:t>
            </a:r>
            <a:r>
              <a:rPr lang="pt-BR" sz="2400" dirty="0">
                <a:effectLst/>
                <a:ea typeface="Calibri" panose="020F0502020204030204" pitchFamily="34" charset="0"/>
                <a:cs typeface="Times New Roman" panose="02020603050405020304" pitchFamily="18" charset="0"/>
              </a:rPr>
              <a:t>algum tempo </a:t>
            </a:r>
            <a:r>
              <a:rPr lang="pt-BR" sz="2400" dirty="0" smtClean="0">
                <a:effectLst/>
                <a:ea typeface="Calibri" panose="020F0502020204030204" pitchFamily="34" charset="0"/>
                <a:cs typeface="Times New Roman" panose="02020603050405020304" pitchFamily="18" charset="0"/>
              </a:rPr>
              <a:t>passou </a:t>
            </a:r>
            <a:r>
              <a:rPr lang="pt-BR" sz="2400" dirty="0">
                <a:effectLst/>
                <a:ea typeface="Calibri" panose="020F0502020204030204" pitchFamily="34" charset="0"/>
                <a:cs typeface="Times New Roman" panose="02020603050405020304" pitchFamily="18" charset="0"/>
              </a:rPr>
              <a:t>a brincar com um garfo de plástico, fazendo contato visual com o </a:t>
            </a:r>
            <a:r>
              <a:rPr lang="pt-BR" sz="2400" dirty="0" smtClean="0">
                <a:effectLst/>
                <a:ea typeface="Calibri" panose="020F0502020204030204" pitchFamily="34" charset="0"/>
                <a:cs typeface="Times New Roman" panose="02020603050405020304" pitchFamily="18" charset="0"/>
              </a:rPr>
              <a:t>autor, demonstrando </a:t>
            </a:r>
            <a:r>
              <a:rPr lang="pt-BR" sz="2400" dirty="0">
                <a:effectLst/>
                <a:ea typeface="Calibri" panose="020F0502020204030204" pitchFamily="34" charset="0"/>
                <a:cs typeface="Times New Roman" panose="02020603050405020304" pitchFamily="18" charset="0"/>
              </a:rPr>
              <a:t>saber da presença de um adulto e buscando um apoio nele. Neste momento, nota-se a importância sobre os modos de intervenção do adulto, visto que:</a:t>
            </a:r>
          </a:p>
          <a:p>
            <a:pPr algn="just"/>
            <a:r>
              <a:rPr lang="pt-BR" sz="2400" dirty="0">
                <a:effectLst/>
                <a:ea typeface="Calibri" panose="020F0502020204030204" pitchFamily="34" charset="0"/>
                <a:cs typeface="Times New Roman" panose="02020603050405020304" pitchFamily="18" charset="0"/>
              </a:rPr>
              <a:t>Ao intervir diretamente, pode interromper a atividade e desviar o interesse da criança.</a:t>
            </a:r>
          </a:p>
          <a:p>
            <a:pPr algn="just"/>
            <a:r>
              <a:rPr lang="pt-BR" sz="2400" dirty="0">
                <a:effectLst/>
                <a:ea typeface="Calibri" panose="020F0502020204030204" pitchFamily="34" charset="0"/>
                <a:cs typeface="Times New Roman" panose="02020603050405020304" pitchFamily="18" charset="0"/>
              </a:rPr>
              <a:t>Ao anunciar resultados esperados sobre a atividade, pode impedir que ela conclua algo por conta própria e crie o próximo marco a ser alcançado.</a:t>
            </a:r>
          </a:p>
          <a:p>
            <a:pPr algn="just"/>
            <a:r>
              <a:rPr lang="pt-BR" sz="2400" dirty="0">
                <a:effectLst/>
                <a:ea typeface="Calibri" panose="020F0502020204030204" pitchFamily="34" charset="0"/>
                <a:cs typeface="Times New Roman" panose="02020603050405020304" pitchFamily="18" charset="0"/>
              </a:rPr>
              <a:t>Ao colocar a criança numa posição que ela não tem controle, pode imobilizá-la. </a:t>
            </a:r>
          </a:p>
          <a:p>
            <a:pPr algn="just"/>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11</a:t>
            </a:fld>
            <a:endParaRPr lang="pt-BR" dirty="0"/>
          </a:p>
        </p:txBody>
      </p:sp>
    </p:spTree>
    <p:extLst>
      <p:ext uri="{BB962C8B-B14F-4D97-AF65-F5344CB8AC3E}">
        <p14:creationId xmlns:p14="http://schemas.microsoft.com/office/powerpoint/2010/main" val="2303413771"/>
      </p:ext>
    </p:extLst>
  </p:cSld>
  <p:clrMapOvr>
    <a:masterClrMapping/>
  </p:clrMapOvr>
  <p:transition>
    <p:blind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F39352B-BEFB-6147-91CF-B613100BD82D}"/>
              </a:ext>
            </a:extLst>
          </p:cNvPr>
          <p:cNvSpPr>
            <a:spLocks noGrp="1"/>
          </p:cNvSpPr>
          <p:nvPr>
            <p:ph type="title"/>
          </p:nvPr>
        </p:nvSpPr>
        <p:spPr>
          <a:xfrm>
            <a:off x="457200" y="764704"/>
            <a:ext cx="8229600" cy="432048"/>
          </a:xfrm>
        </p:spPr>
        <p:txBody>
          <a:bodyPr/>
          <a:lstStyle/>
          <a:p>
            <a:r>
              <a:rPr lang="pt-BR" sz="2800" b="1" dirty="0">
                <a:effectLst/>
                <a:ea typeface="Calibri" panose="020F0502020204030204" pitchFamily="34" charset="0"/>
              </a:rPr>
              <a:t>Ação de saber-fazer</a:t>
            </a:r>
            <a:endParaRPr lang="pt-BR" sz="2800" dirty="0"/>
          </a:p>
        </p:txBody>
      </p:sp>
      <p:sp>
        <p:nvSpPr>
          <p:cNvPr id="3" name="Espaço Reservado para Conteúdo 2">
            <a:extLst>
              <a:ext uri="{FF2B5EF4-FFF2-40B4-BE49-F238E27FC236}">
                <a16:creationId xmlns:a16="http://schemas.microsoft.com/office/drawing/2014/main" xmlns="" id="{94222EAE-5694-E540-93B1-86E1E7FD5B80}"/>
              </a:ext>
            </a:extLst>
          </p:cNvPr>
          <p:cNvSpPr>
            <a:spLocks noGrp="1"/>
          </p:cNvSpPr>
          <p:nvPr>
            <p:ph sz="quarter" idx="1"/>
          </p:nvPr>
        </p:nvSpPr>
        <p:spPr>
          <a:xfrm>
            <a:off x="457200" y="1417638"/>
            <a:ext cx="7467600" cy="4873752"/>
          </a:xfrm>
        </p:spPr>
        <p:txBody>
          <a:bodyPr>
            <a:noAutofit/>
          </a:bodyPr>
          <a:lstStyle/>
          <a:p>
            <a:pPr marL="0" indent="0" algn="just">
              <a:buNone/>
            </a:pPr>
            <a:r>
              <a:rPr lang="pt-BR" sz="2400" dirty="0" smtClean="0"/>
              <a:t>	Bebê </a:t>
            </a:r>
            <a:r>
              <a:rPr lang="pt-BR" sz="2400" dirty="0"/>
              <a:t>de</a:t>
            </a:r>
            <a:r>
              <a:rPr lang="pt-BR" sz="2400" dirty="0">
                <a:effectLst/>
                <a:ea typeface="Calibri" panose="020F0502020204030204" pitchFamily="34" charset="0"/>
                <a:cs typeface="Times New Roman" panose="02020603050405020304" pitchFamily="18" charset="0"/>
              </a:rPr>
              <a:t> 14  meses em brincar </a:t>
            </a:r>
            <a:r>
              <a:rPr lang="pt-BR" sz="2400" dirty="0" smtClean="0">
                <a:effectLst/>
                <a:ea typeface="Calibri" panose="020F0502020204030204" pitchFamily="34" charset="0"/>
                <a:cs typeface="Times New Roman" panose="02020603050405020304" pitchFamily="18" charset="0"/>
              </a:rPr>
              <a:t>heurístico:</a:t>
            </a:r>
            <a:endParaRPr lang="pt-BR" sz="2400" dirty="0">
              <a:effectLst/>
              <a:ea typeface="Calibri" panose="020F0502020204030204" pitchFamily="34" charset="0"/>
              <a:cs typeface="Times New Roman" panose="02020603050405020304" pitchFamily="18" charset="0"/>
            </a:endParaRPr>
          </a:p>
          <a:p>
            <a:pPr marL="0" indent="0" algn="just">
              <a:buNone/>
            </a:pPr>
            <a:r>
              <a:rPr lang="pt-BR" sz="2400" dirty="0" smtClean="0">
                <a:effectLst/>
                <a:ea typeface="Calibri" panose="020F0502020204030204" pitchFamily="34" charset="0"/>
                <a:cs typeface="Times New Roman" panose="02020603050405020304" pitchFamily="18" charset="0"/>
              </a:rPr>
              <a:t>A </a:t>
            </a:r>
            <a:r>
              <a:rPr lang="pt-BR" sz="2400" dirty="0">
                <a:effectLst/>
                <a:ea typeface="Calibri" panose="020F0502020204030204" pitchFamily="34" charset="0"/>
                <a:cs typeface="Times New Roman" panose="02020603050405020304" pitchFamily="18" charset="0"/>
              </a:rPr>
              <a:t>ação espontânea da criança é potencializada, podendo descobrir sobre o mundo por meio da ação, das trocas, das interpretações e das experiências. </a:t>
            </a:r>
          </a:p>
          <a:p>
            <a:pPr marL="0" indent="0" algn="just">
              <a:buNone/>
            </a:pPr>
            <a:r>
              <a:rPr lang="pt-BR" sz="2400" dirty="0">
                <a:effectLst/>
                <a:ea typeface="Calibri" panose="020F0502020204030204" pitchFamily="34" charset="0"/>
                <a:cs typeface="Times New Roman" panose="02020603050405020304" pitchFamily="18" charset="0"/>
              </a:rPr>
              <a:t>O brincar heurístico pode contribuir para a estruturação do pensamento da criança, que foi definida por </a:t>
            </a:r>
            <a:r>
              <a:rPr lang="pt-BR" sz="2400" dirty="0" err="1">
                <a:effectLst/>
                <a:ea typeface="Calibri" panose="020F0502020204030204" pitchFamily="34" charset="0"/>
                <a:cs typeface="Times New Roman" panose="02020603050405020304" pitchFamily="18" charset="0"/>
              </a:rPr>
              <a:t>Bruner</a:t>
            </a:r>
            <a:r>
              <a:rPr lang="pt-BR" sz="2400" dirty="0">
                <a:effectLst/>
                <a:ea typeface="Calibri" panose="020F0502020204030204" pitchFamily="34" charset="0"/>
                <a:cs typeface="Times New Roman" panose="02020603050405020304" pitchFamily="18" charset="0"/>
              </a:rPr>
              <a:t> como o </a:t>
            </a:r>
            <a:r>
              <a:rPr lang="pt-BR" sz="2400" i="1" dirty="0">
                <a:effectLst/>
                <a:ea typeface="Calibri" panose="020F0502020204030204" pitchFamily="34" charset="0"/>
                <a:cs typeface="Times New Roman" panose="02020603050405020304" pitchFamily="18" charset="0"/>
              </a:rPr>
              <a:t>saber-fazer</a:t>
            </a:r>
            <a:r>
              <a:rPr lang="pt-BR" sz="2400" dirty="0">
                <a:effectLst/>
                <a:ea typeface="Calibri" panose="020F0502020204030204" pitchFamily="34" charset="0"/>
                <a:cs typeface="Times New Roman" panose="02020603050405020304" pitchFamily="18" charset="0"/>
              </a:rPr>
              <a:t>, pois “[...] a organização de um saber fazer precoce requer intenção, definição de um objetivo final e indicação mínima de meios”. </a:t>
            </a:r>
          </a:p>
          <a:p>
            <a:pPr marL="0" indent="0" algn="just">
              <a:buNone/>
            </a:pPr>
            <a:r>
              <a:rPr lang="pt-BR" sz="2400" dirty="0" smtClean="0">
                <a:effectLst/>
                <a:ea typeface="Calibri" panose="020F0502020204030204" pitchFamily="34" charset="0"/>
                <a:cs typeface="Times New Roman" panose="02020603050405020304" pitchFamily="18" charset="0"/>
              </a:rPr>
              <a:t>A </a:t>
            </a:r>
            <a:r>
              <a:rPr lang="pt-BR" sz="2400" dirty="0">
                <a:effectLst/>
                <a:ea typeface="Calibri" panose="020F0502020204030204" pitchFamily="34" charset="0"/>
                <a:cs typeface="Times New Roman" panose="02020603050405020304" pitchFamily="18" charset="0"/>
              </a:rPr>
              <a:t>ação de saber-fazer demonstra que os bebês têm capacidade de investigar e criar hipóteses sobre suas ações; têm intenções e a partir delas escolhe informações e cria esquemas de ações para alcançar seus objetivos.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12</a:t>
            </a:fld>
            <a:endParaRPr lang="pt-BR" dirty="0"/>
          </a:p>
        </p:txBody>
      </p:sp>
    </p:spTree>
    <p:extLst>
      <p:ext uri="{BB962C8B-B14F-4D97-AF65-F5344CB8AC3E}">
        <p14:creationId xmlns:p14="http://schemas.microsoft.com/office/powerpoint/2010/main" val="3215246022"/>
      </p:ext>
    </p:extLst>
  </p:cSld>
  <p:clrMapOvr>
    <a:masterClrMapping/>
  </p:clrMapOvr>
  <p:transition>
    <p:blind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7312B22-070E-3E47-A1B2-ACE97541421F}"/>
              </a:ext>
            </a:extLst>
          </p:cNvPr>
          <p:cNvSpPr>
            <a:spLocks noGrp="1"/>
          </p:cNvSpPr>
          <p:nvPr>
            <p:ph type="title"/>
          </p:nvPr>
        </p:nvSpPr>
        <p:spPr>
          <a:xfrm>
            <a:off x="457200" y="764704"/>
            <a:ext cx="8229600" cy="652934"/>
          </a:xfrm>
        </p:spPr>
        <p:txBody>
          <a:bodyPr/>
          <a:lstStyle/>
          <a:p>
            <a:r>
              <a:rPr lang="pt-BR" sz="2800" dirty="0"/>
              <a:t>A partir das ações dos bebês:</a:t>
            </a:r>
          </a:p>
        </p:txBody>
      </p:sp>
      <p:sp>
        <p:nvSpPr>
          <p:cNvPr id="3" name="Espaço Reservado para Conteúdo 2">
            <a:extLst>
              <a:ext uri="{FF2B5EF4-FFF2-40B4-BE49-F238E27FC236}">
                <a16:creationId xmlns:a16="http://schemas.microsoft.com/office/drawing/2014/main" xmlns="" id="{F45603F0-8E89-8F4E-91EF-1B6FC34C10E3}"/>
              </a:ext>
            </a:extLst>
          </p:cNvPr>
          <p:cNvSpPr>
            <a:spLocks noGrp="1"/>
          </p:cNvSpPr>
          <p:nvPr>
            <p:ph sz="quarter" idx="1"/>
          </p:nvPr>
        </p:nvSpPr>
        <p:spPr>
          <a:xfrm>
            <a:off x="520700" y="2327865"/>
            <a:ext cx="8229600" cy="4525963"/>
          </a:xfrm>
        </p:spPr>
        <p:txBody>
          <a:bodyPr>
            <a:normAutofit lnSpcReduction="10000"/>
          </a:bodyPr>
          <a:lstStyle/>
          <a:p>
            <a:pPr marL="0" lvl="0" indent="0" algn="just">
              <a:buNone/>
            </a:pPr>
            <a:r>
              <a:rPr lang="pt-BR" sz="1800" dirty="0" smtClean="0">
                <a:latin typeface="Arial" panose="020B0604020202020204" pitchFamily="34" charset="0"/>
                <a:ea typeface="Calibri" panose="020F0502020204030204" pitchFamily="34" charset="0"/>
                <a:cs typeface="Times New Roman" panose="02020603050405020304" pitchFamily="18" charset="0"/>
              </a:rPr>
              <a:t>	É </a:t>
            </a:r>
            <a:r>
              <a:rPr lang="pt-BR" sz="1800" dirty="0">
                <a:latin typeface="Arial" panose="020B0604020202020204" pitchFamily="34" charset="0"/>
                <a:ea typeface="Calibri" panose="020F0502020204030204" pitchFamily="34" charset="0"/>
                <a:cs typeface="Times New Roman" panose="02020603050405020304" pitchFamily="18" charset="0"/>
              </a:rPr>
              <a:t>necessário </a:t>
            </a:r>
            <a:r>
              <a:rPr lang="pt-BR" sz="1800" dirty="0">
                <a:effectLst/>
                <a:latin typeface="Arial" panose="020B0604020202020204" pitchFamily="34" charset="0"/>
                <a:ea typeface="Calibri" panose="020F0502020204030204" pitchFamily="34" charset="0"/>
                <a:cs typeface="Times New Roman" panose="02020603050405020304" pitchFamily="18" charset="0"/>
              </a:rPr>
              <a:t>pensar e respeitar o tempo da criança, observando o seu ritmo e dando tempo de espera para que o bebê possa atuar e decidir o que ele quer fazer.</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buFont typeface="Wingdings" panose="05000000000000000000" pitchFamily="2" charset="2"/>
              <a:buChar char="ü"/>
            </a:pPr>
            <a:r>
              <a:rPr lang="pt-BR" sz="1800" dirty="0">
                <a:effectLst/>
                <a:latin typeface="Arial" panose="020B0604020202020204" pitchFamily="34" charset="0"/>
                <a:ea typeface="Calibri" panose="020F0502020204030204" pitchFamily="34" charset="0"/>
                <a:cs typeface="Times New Roman" panose="02020603050405020304" pitchFamily="18" charset="0"/>
              </a:rPr>
              <a:t>Como são  importantes e fecundos os espaços ocupados pelos bebês. Quando seguros e no tamanho adequado, podem proporcionar a exploração e o surgimento das relações com os outros, consigo e com o mundo. Este é um momento do qual envolvem emoções, aprendizagens e descobertas</a:t>
            </a:r>
          </a:p>
          <a:p>
            <a:pPr lvl="0" algn="just">
              <a:buFont typeface="Wingdings" panose="05000000000000000000" pitchFamily="2" charset="2"/>
              <a:buChar char="ü"/>
            </a:pPr>
            <a:r>
              <a:rPr lang="pt-BR" sz="1800" dirty="0">
                <a:effectLst/>
                <a:latin typeface="Arial" panose="020B0604020202020204" pitchFamily="34" charset="0"/>
                <a:ea typeface="Calibri" panose="020F0502020204030204" pitchFamily="34" charset="0"/>
                <a:cs typeface="Times New Roman" panose="02020603050405020304" pitchFamily="18" charset="0"/>
              </a:rPr>
              <a:t>Há distintas possibilidades que os materiais oferecem às crianças, pois a diversificação deles provocam explorações para aprender, por meio de variedade de texturas, formas, cores, sons, cheiros e tamanhos, trazendo ricas experiências e ampliando o repertório de conhecimento de outros materiais que não somente os industrializados.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buFont typeface="Wingdings" panose="05000000000000000000" pitchFamily="2" charset="2"/>
              <a:buChar char="ü"/>
            </a:pPr>
            <a:r>
              <a:rPr lang="pt-BR" sz="1800" dirty="0">
                <a:latin typeface="Arial" panose="020B0604020202020204" pitchFamily="34" charset="0"/>
                <a:ea typeface="Calibri" panose="020F0502020204030204" pitchFamily="34" charset="0"/>
                <a:cs typeface="Times New Roman" panose="02020603050405020304" pitchFamily="18" charset="0"/>
              </a:rPr>
              <a:t>A</a:t>
            </a:r>
            <a:r>
              <a:rPr lang="pt-BR" sz="1800" dirty="0">
                <a:effectLst/>
                <a:latin typeface="Arial" panose="020B0604020202020204" pitchFamily="34" charset="0"/>
                <a:ea typeface="Calibri" panose="020F0502020204030204" pitchFamily="34" charset="0"/>
                <a:cs typeface="Times New Roman" panose="02020603050405020304" pitchFamily="18" charset="0"/>
              </a:rPr>
              <a:t> organização do grupo interfere no trabalho pedagógico.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buFont typeface="Wingdings" panose="05000000000000000000" pitchFamily="2" charset="2"/>
              <a:buChar char="ü"/>
            </a:pPr>
            <a:r>
              <a:rPr lang="pt-BR" sz="1800" dirty="0">
                <a:latin typeface="Arial" panose="020B0604020202020204" pitchFamily="34" charset="0"/>
                <a:ea typeface="Calibri" panose="020F0502020204030204" pitchFamily="34" charset="0"/>
                <a:cs typeface="Times New Roman" panose="02020603050405020304" pitchFamily="18" charset="0"/>
              </a:rPr>
              <a:t>A </a:t>
            </a:r>
            <a:r>
              <a:rPr lang="pt-BR" sz="1800" dirty="0">
                <a:effectLst/>
                <a:latin typeface="Arial" panose="020B0604020202020204" pitchFamily="34" charset="0"/>
                <a:ea typeface="Calibri" panose="020F0502020204030204" pitchFamily="34" charset="0"/>
                <a:cs typeface="Times New Roman" panose="02020603050405020304" pitchFamily="18" charset="0"/>
              </a:rPr>
              <a:t>intervenção do </a:t>
            </a:r>
            <a:r>
              <a:rPr lang="pt-BR" sz="1800" dirty="0" smtClean="0">
                <a:effectLst/>
                <a:latin typeface="Arial" panose="020B0604020202020204" pitchFamily="34" charset="0"/>
                <a:ea typeface="Calibri" panose="020F0502020204030204" pitchFamily="34" charset="0"/>
                <a:cs typeface="Times New Roman" panose="02020603050405020304" pitchFamily="18" charset="0"/>
              </a:rPr>
              <a:t>adulto deve </a:t>
            </a:r>
            <a:r>
              <a:rPr lang="pt-BR" sz="1800" dirty="0">
                <a:effectLst/>
                <a:latin typeface="Arial" panose="020B0604020202020204" pitchFamily="34" charset="0"/>
                <a:ea typeface="Calibri" panose="020F0502020204030204" pitchFamily="34" charset="0"/>
                <a:cs typeface="Times New Roman" panose="02020603050405020304" pitchFamily="18" charset="0"/>
              </a:rPr>
              <a:t>ser feita no sentido de garantir o bem-estar da criança.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13</a:t>
            </a:fld>
            <a:endParaRPr lang="pt-BR" dirty="0"/>
          </a:p>
        </p:txBody>
      </p:sp>
      <p:sp>
        <p:nvSpPr>
          <p:cNvPr id="5" name="AutoShape 2" descr="Resultado de imagem para bebês na creche"/>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4" descr="Resultado de imagem para bebês na creche"/>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2054" name="Picture 6" descr="Resultado de imagem para bebês na crech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159176">
            <a:off x="718238" y="836713"/>
            <a:ext cx="1621513"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8885961"/>
      </p:ext>
    </p:extLst>
  </p:cSld>
  <p:clrMapOvr>
    <a:masterClrMapping/>
  </p:clrMapOvr>
  <p:transition>
    <p:blind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3AED90E-114C-FA46-96DE-13571D3823DC}"/>
              </a:ext>
            </a:extLst>
          </p:cNvPr>
          <p:cNvSpPr>
            <a:spLocks noGrp="1"/>
          </p:cNvSpPr>
          <p:nvPr>
            <p:ph type="title"/>
          </p:nvPr>
        </p:nvSpPr>
        <p:spPr>
          <a:xfrm>
            <a:off x="457200" y="764704"/>
            <a:ext cx="8229600" cy="652934"/>
          </a:xfrm>
        </p:spPr>
        <p:txBody>
          <a:bodyPr/>
          <a:lstStyle/>
          <a:p>
            <a:r>
              <a:rPr lang="pt-BR" sz="2800" dirty="0"/>
              <a:t>Novas Abordagens</a:t>
            </a:r>
          </a:p>
        </p:txBody>
      </p:sp>
      <p:sp>
        <p:nvSpPr>
          <p:cNvPr id="3" name="Espaço Reservado para Conteúdo 2">
            <a:extLst>
              <a:ext uri="{FF2B5EF4-FFF2-40B4-BE49-F238E27FC236}">
                <a16:creationId xmlns:a16="http://schemas.microsoft.com/office/drawing/2014/main" xmlns="" id="{AB51FF5D-5021-404A-9136-C8344A68071A}"/>
              </a:ext>
            </a:extLst>
          </p:cNvPr>
          <p:cNvSpPr>
            <a:spLocks noGrp="1"/>
          </p:cNvSpPr>
          <p:nvPr>
            <p:ph sz="quarter" idx="1"/>
          </p:nvPr>
        </p:nvSpPr>
        <p:spPr/>
        <p:txBody>
          <a:bodyPr/>
          <a:lstStyle/>
          <a:p>
            <a:pPr marL="0" indent="0" algn="just">
              <a:buNone/>
            </a:pPr>
            <a:r>
              <a:rPr lang="pt-BR" sz="2400" dirty="0" smtClean="0">
                <a:effectLst/>
                <a:ea typeface="Calibri" panose="020F0502020204030204" pitchFamily="34" charset="0"/>
                <a:cs typeface="Times New Roman" panose="02020603050405020304" pitchFamily="18" charset="0"/>
              </a:rPr>
              <a:t>	É </a:t>
            </a:r>
            <a:r>
              <a:rPr lang="pt-BR" sz="2400" dirty="0">
                <a:effectLst/>
                <a:ea typeface="Calibri" panose="020F0502020204030204" pitchFamily="34" charset="0"/>
                <a:cs typeface="Times New Roman" panose="02020603050405020304" pitchFamily="18" charset="0"/>
              </a:rPr>
              <a:t>necessário que o professor tenha alto grau de consciência sobre sua prática pedagógica. Refletir como fará a intervenção, podendo gerar espaço de transformação para as crianças e para os adultos. </a:t>
            </a:r>
          </a:p>
          <a:p>
            <a:pPr marL="0" indent="0" algn="just">
              <a:buNone/>
            </a:pPr>
            <a:r>
              <a:rPr lang="pt-BR" sz="2400" dirty="0">
                <a:ea typeface="Calibri" panose="020F0502020204030204" pitchFamily="34" charset="0"/>
                <a:cs typeface="Times New Roman" panose="02020603050405020304" pitchFamily="18" charset="0"/>
              </a:rPr>
              <a:t>P</a:t>
            </a:r>
            <a:r>
              <a:rPr lang="pt-BR" sz="2400" dirty="0">
                <a:effectLst/>
                <a:ea typeface="Calibri" panose="020F0502020204030204" pitchFamily="34" charset="0"/>
                <a:cs typeface="Times New Roman" panose="02020603050405020304" pitchFamily="18" charset="0"/>
              </a:rPr>
              <a:t>ara o adulto parece ser mais interessante criar condições adequadas para que as crianças atuem em alguma atividade do que pautar-se no planejamento delas. </a:t>
            </a:r>
          </a:p>
          <a:p>
            <a:pPr marL="0" indent="0" algn="just">
              <a:buNone/>
            </a:pPr>
            <a:r>
              <a:rPr lang="pt-BR" sz="2400" dirty="0">
                <a:effectLst/>
                <a:ea typeface="Calibri" panose="020F0502020204030204" pitchFamily="34" charset="0"/>
              </a:rPr>
              <a:t>O planejamento deve ser voltado a outros elementos, que neste estudo foram organizados em: o tempo, os espaços, os materiais, a organização do grupo e o tipo de intervenção.</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14</a:t>
            </a:fld>
            <a:endParaRPr lang="pt-BR" dirty="0"/>
          </a:p>
        </p:txBody>
      </p:sp>
    </p:spTree>
    <p:extLst>
      <p:ext uri="{BB962C8B-B14F-4D97-AF65-F5344CB8AC3E}">
        <p14:creationId xmlns:p14="http://schemas.microsoft.com/office/powerpoint/2010/main" val="2465246945"/>
      </p:ext>
    </p:extLst>
  </p:cSld>
  <p:clrMapOvr>
    <a:masterClrMapping/>
  </p:clrMapOvr>
  <p:transition>
    <p:blind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2348880"/>
            <a:ext cx="8041440" cy="1442674"/>
          </a:xfrm>
        </p:spPr>
        <p:txBody>
          <a:bodyPr>
            <a:normAutofit fontScale="90000"/>
          </a:bodyPr>
          <a:lstStyle/>
          <a:p>
            <a:r>
              <a:rPr lang="pt-BR" b="1" dirty="0"/>
              <a:t>Educação infantil, igualdade racial e diversidade</a:t>
            </a:r>
            <a:r>
              <a:rPr lang="pt-BR" dirty="0"/>
              <a:t>: aspectos políticos, jurídicos, conceituais. </a:t>
            </a:r>
          </a:p>
        </p:txBody>
      </p:sp>
      <p:sp>
        <p:nvSpPr>
          <p:cNvPr id="3" name="Espaço Reservado para Número de Slide 2"/>
          <p:cNvSpPr>
            <a:spLocks noGrp="1"/>
          </p:cNvSpPr>
          <p:nvPr>
            <p:ph type="sldNum" sz="quarter" idx="12"/>
          </p:nvPr>
        </p:nvSpPr>
        <p:spPr/>
        <p:txBody>
          <a:bodyPr/>
          <a:lstStyle/>
          <a:p>
            <a:pPr>
              <a:defRPr/>
            </a:pPr>
            <a:fld id="{EA8AACA4-6491-4331-A634-04D6C49D9670}" type="slidenum">
              <a:rPr lang="pt-BR" smtClean="0"/>
              <a:pPr>
                <a:defRPr/>
              </a:pPr>
              <a:t>15</a:t>
            </a:fld>
            <a:endParaRPr lang="pt-BR" dirty="0"/>
          </a:p>
        </p:txBody>
      </p:sp>
    </p:spTree>
    <p:extLst>
      <p:ext uri="{BB962C8B-B14F-4D97-AF65-F5344CB8AC3E}">
        <p14:creationId xmlns:p14="http://schemas.microsoft.com/office/powerpoint/2010/main" val="3060542876"/>
      </p:ext>
    </p:extLst>
  </p:cSld>
  <p:clrMapOvr>
    <a:masterClrMapping/>
  </p:clrMapOvr>
  <p:transition>
    <p:blind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b="1" dirty="0"/>
              <a:t>Biografia da organizadora</a:t>
            </a:r>
            <a:endParaRPr lang="pt-BR" sz="2800" dirty="0"/>
          </a:p>
        </p:txBody>
      </p:sp>
      <p:sp>
        <p:nvSpPr>
          <p:cNvPr id="3" name="Espaço Reservado para Conteúdo 2"/>
          <p:cNvSpPr>
            <a:spLocks noGrp="1"/>
          </p:cNvSpPr>
          <p:nvPr>
            <p:ph sz="quarter" idx="1"/>
          </p:nvPr>
        </p:nvSpPr>
        <p:spPr/>
        <p:txBody>
          <a:bodyPr/>
          <a:lstStyle/>
          <a:p>
            <a:pPr marL="0" indent="0" algn="just">
              <a:buNone/>
            </a:pPr>
            <a:endParaRPr lang="pt-BR" sz="2400" dirty="0"/>
          </a:p>
          <a:p>
            <a:pPr marL="0" indent="0" algn="just">
              <a:buNone/>
            </a:pPr>
            <a:r>
              <a:rPr lang="pt-BR" sz="2400" b="1" dirty="0"/>
              <a:t>Maria Aparecida Silva Bento </a:t>
            </a:r>
            <a:r>
              <a:rPr lang="pt-BR" sz="2400" dirty="0"/>
              <a:t>é a organizadora do livro. Graduada em Psicologia, tem mestrado em Psicologia Social (PUC-SP) e Doutorado em Psicologia Escolar e do Desenvolvimento (USP-SP). É diretora executiva do Centro de Estudo das Relações de Trabalho e Desigualdades, em São Paulo.</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16</a:t>
            </a:fld>
            <a:endParaRPr lang="pt-BR" dirty="0"/>
          </a:p>
        </p:txBody>
      </p:sp>
      <p:sp>
        <p:nvSpPr>
          <p:cNvPr id="5" name="AutoShape 2" descr="Resultado de imagem para maria aparecida silva bento"/>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4" descr="Resultado de imagem para maria aparecida silva bento"/>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7" name="AutoShape 6" descr="Resultado de imagem para maria aparecida silva bento">
            <a:hlinkClick r:id="rId2"/>
          </p:cNvPr>
          <p:cNvSpPr>
            <a:spLocks noChangeAspect="1" noChangeArrowheads="1"/>
          </p:cNvSpPr>
          <p:nvPr/>
        </p:nvSpPr>
        <p:spPr bwMode="auto">
          <a:xfrm>
            <a:off x="101600" y="-8842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8" name="AutoShape 8" descr="Resultado de imagem para maria aparecida silva bento">
            <a:hlinkClick r:id="rId2"/>
          </p:cNvPr>
          <p:cNvSpPr>
            <a:spLocks noChangeAspect="1" noChangeArrowheads="1"/>
          </p:cNvSpPr>
          <p:nvPr/>
        </p:nvSpPr>
        <p:spPr bwMode="auto">
          <a:xfrm>
            <a:off x="254000" y="-7318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9" name="AutoShape 10" descr="Resultado de imagem para maria aparecida silva bento">
            <a:hlinkClick r:id="rId2"/>
          </p:cNvPr>
          <p:cNvSpPr>
            <a:spLocks noChangeAspect="1" noChangeArrowheads="1"/>
          </p:cNvSpPr>
          <p:nvPr/>
        </p:nvSpPr>
        <p:spPr bwMode="auto">
          <a:xfrm>
            <a:off x="406400" y="-5794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4108" name="Picture 12" descr="Resultado de imagem para maria aparecida silva ben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4221088"/>
            <a:ext cx="2466975"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0346099"/>
      </p:ext>
    </p:extLst>
  </p:cSld>
  <p:clrMapOvr>
    <a:masterClrMapping/>
  </p:clrMapOvr>
  <p:transition>
    <p:blinds/>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48072"/>
          </a:xfrm>
        </p:spPr>
        <p:txBody>
          <a:bodyPr>
            <a:noAutofit/>
          </a:bodyPr>
          <a:lstStyle/>
          <a:p>
            <a:r>
              <a:rPr lang="pt-BR" sz="2800" b="1" dirty="0"/>
              <a:t>A criança pequena e o direito à creche no contexto dos debates sobre infância e relações raciais</a:t>
            </a:r>
            <a:br>
              <a:rPr lang="pt-BR" sz="2800" b="1" dirty="0"/>
            </a:br>
            <a:r>
              <a:rPr lang="pt-BR" sz="2800" b="1" dirty="0"/>
              <a:t/>
            </a:r>
            <a:br>
              <a:rPr lang="pt-BR" sz="2800" b="1" dirty="0"/>
            </a:br>
            <a:endParaRPr lang="pt-BR" sz="2800" dirty="0"/>
          </a:p>
        </p:txBody>
      </p:sp>
      <p:sp>
        <p:nvSpPr>
          <p:cNvPr id="3" name="Espaço Reservado para Conteúdo 2"/>
          <p:cNvSpPr>
            <a:spLocks noGrp="1"/>
          </p:cNvSpPr>
          <p:nvPr>
            <p:ph sz="quarter" idx="1"/>
          </p:nvPr>
        </p:nvSpPr>
        <p:spPr>
          <a:xfrm>
            <a:off x="457200" y="1988840"/>
            <a:ext cx="8229600" cy="4137323"/>
          </a:xfrm>
        </p:spPr>
        <p:txBody>
          <a:bodyPr>
            <a:noAutofit/>
          </a:bodyPr>
          <a:lstStyle/>
          <a:p>
            <a:pPr marL="0" indent="0" algn="just">
              <a:buNone/>
            </a:pPr>
            <a:r>
              <a:rPr lang="pt-BR" sz="2400" dirty="0" smtClean="0"/>
              <a:t>	Coloca </a:t>
            </a:r>
            <a:r>
              <a:rPr lang="pt-BR" sz="2400" dirty="0"/>
              <a:t>os bebês como categoria social discriminada e revela lacunas no conhecimento que precisam ser superadas.</a:t>
            </a:r>
          </a:p>
          <a:p>
            <a:pPr marL="0" indent="0" algn="just">
              <a:buNone/>
            </a:pPr>
            <a:r>
              <a:rPr lang="pt-BR" sz="2400" dirty="0"/>
              <a:t>Há uma espécie de cisão entre as trajetórias da creche (de 0 a 3 anos) e as da pré-escola para crianças maiores. </a:t>
            </a:r>
            <a:endParaRPr lang="pt-BR" sz="2400" dirty="0" smtClean="0"/>
          </a:p>
          <a:p>
            <a:pPr marL="0" indent="0" algn="just">
              <a:buNone/>
            </a:pPr>
            <a:r>
              <a:rPr lang="pt-BR" sz="2400" dirty="0" smtClean="0"/>
              <a:t>Nota-se </a:t>
            </a:r>
            <a:r>
              <a:rPr lang="pt-BR" sz="2400" dirty="0"/>
              <a:t>também nesse cenário a presença maciça de mulheres como educadoras, sobretudo para crianças com idades menores, que recebem salários menores pautados na ideia de vocação e </a:t>
            </a:r>
            <a:r>
              <a:rPr lang="pt-BR" sz="2400" dirty="0" err="1"/>
              <a:t>maternância</a:t>
            </a:r>
            <a:r>
              <a:rPr lang="pt-BR" sz="2400" dirty="0"/>
              <a:t>. </a:t>
            </a:r>
          </a:p>
          <a:p>
            <a:pPr marL="0" indent="0" algn="just">
              <a:buNone/>
            </a:pPr>
            <a:r>
              <a:rPr lang="pt-BR" sz="2400" dirty="0"/>
              <a:t>Isso culminou em uma educação infantil pautada em modelos não formais, com professoras sem formação específica, ditas leigas, com baixos salários, sobretudo nas creches estaduais que atendem crianças pobres e negras.</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17</a:t>
            </a:fld>
            <a:endParaRPr lang="pt-BR" dirty="0"/>
          </a:p>
        </p:txBody>
      </p:sp>
    </p:spTree>
    <p:extLst>
      <p:ext uri="{BB962C8B-B14F-4D97-AF65-F5344CB8AC3E}">
        <p14:creationId xmlns:p14="http://schemas.microsoft.com/office/powerpoint/2010/main" val="1073581350"/>
      </p:ext>
    </p:extLst>
  </p:cSld>
  <p:clrMapOvr>
    <a:masterClrMapping/>
  </p:clrMapOvr>
  <p:transition>
    <p:blind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467544" y="1772816"/>
            <a:ext cx="8229600" cy="4525963"/>
          </a:xfrm>
        </p:spPr>
        <p:txBody>
          <a:bodyPr>
            <a:normAutofit fontScale="92500" lnSpcReduction="10000"/>
          </a:bodyPr>
          <a:lstStyle/>
          <a:p>
            <a:pPr marL="0" indent="0" algn="just">
              <a:buNone/>
            </a:pPr>
            <a:r>
              <a:rPr lang="pt-BR" sz="2400" dirty="0" smtClean="0"/>
              <a:t>	As </a:t>
            </a:r>
            <a:r>
              <a:rPr lang="pt-BR" sz="2400" dirty="0"/>
              <a:t>desigualdades no acesso à educação – conforme o nível socioeconômico, a raça, a região e o local de moradia da pessoa – é particularmente gritante com respeito à idade. </a:t>
            </a:r>
          </a:p>
          <a:p>
            <a:pPr marL="0" indent="0" algn="just">
              <a:buNone/>
            </a:pPr>
            <a:endParaRPr lang="pt-BR" sz="2400" dirty="0" smtClean="0"/>
          </a:p>
          <a:p>
            <a:pPr marL="0" indent="0" algn="just">
              <a:buNone/>
            </a:pPr>
            <a:r>
              <a:rPr lang="pt-BR" sz="2400" dirty="0" smtClean="0"/>
              <a:t>Devido </a:t>
            </a:r>
            <a:r>
              <a:rPr lang="pt-BR" sz="2400" dirty="0"/>
              <a:t>ao racismo constitutivo da sociedade brasileira,  há uma grande desigualdade entre brancos e negros no acesso a bens materiais e simbólicos. </a:t>
            </a:r>
            <a:endParaRPr lang="pt-BR" sz="2400" dirty="0" smtClean="0"/>
          </a:p>
          <a:p>
            <a:pPr marL="0" indent="0" algn="just">
              <a:buNone/>
            </a:pPr>
            <a:endParaRPr lang="pt-BR" sz="2400" dirty="0"/>
          </a:p>
          <a:p>
            <a:pPr marL="0" indent="0" algn="just">
              <a:buNone/>
            </a:pPr>
            <a:r>
              <a:rPr lang="pt-BR" sz="2400" dirty="0"/>
              <a:t>O acesso à educação infantil de qualidade ainda é restrito a pessoas brancas e de maior renda. O processo histórico da expansão da educação infantil no Brasil teve contribuição nesse sentido, visto que surgiu como estratégia ao combate à pobreza, associada à renda domiciliar </a:t>
            </a:r>
            <a:r>
              <a:rPr lang="pt-BR" sz="2400" i="1" dirty="0"/>
              <a:t>per-capta</a:t>
            </a:r>
            <a:r>
              <a:rPr lang="pt-BR" sz="2400" dirty="0"/>
              <a:t> em locais periféricos.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18</a:t>
            </a:fld>
            <a:endParaRPr lang="pt-BR" dirty="0"/>
          </a:p>
        </p:txBody>
      </p:sp>
      <p:sp>
        <p:nvSpPr>
          <p:cNvPr id="6" name="Título 1"/>
          <p:cNvSpPr>
            <a:spLocks noGrp="1"/>
          </p:cNvSpPr>
          <p:nvPr>
            <p:ph type="title"/>
          </p:nvPr>
        </p:nvSpPr>
        <p:spPr>
          <a:xfrm>
            <a:off x="457200" y="836712"/>
            <a:ext cx="8229600" cy="580926"/>
          </a:xfrm>
        </p:spPr>
        <p:txBody>
          <a:bodyPr>
            <a:noAutofit/>
          </a:bodyPr>
          <a:lstStyle/>
          <a:p>
            <a:r>
              <a:rPr lang="pt-BR" sz="2800" b="1" dirty="0"/>
              <a:t>A criança pequena e o direito à creche no contexto dos debates sobre infância e relações raciais</a:t>
            </a:r>
            <a:br>
              <a:rPr lang="pt-BR" sz="2800" b="1" dirty="0"/>
            </a:br>
            <a:r>
              <a:rPr lang="pt-BR" sz="2800" b="1" dirty="0"/>
              <a:t/>
            </a:r>
            <a:br>
              <a:rPr lang="pt-BR" sz="2800" b="1" dirty="0"/>
            </a:br>
            <a:endParaRPr lang="pt-BR" sz="2800" dirty="0"/>
          </a:p>
        </p:txBody>
      </p:sp>
    </p:spTree>
    <p:extLst>
      <p:ext uri="{BB962C8B-B14F-4D97-AF65-F5344CB8AC3E}">
        <p14:creationId xmlns:p14="http://schemas.microsoft.com/office/powerpoint/2010/main" val="3462726043"/>
      </p:ext>
    </p:extLst>
  </p:cSld>
  <p:clrMapOvr>
    <a:masterClrMapping/>
  </p:clrMapOvr>
  <p:transition>
    <p:blind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76672"/>
            <a:ext cx="8229600" cy="292894"/>
          </a:xfrm>
        </p:spPr>
        <p:txBody>
          <a:bodyPr>
            <a:noAutofit/>
          </a:bodyPr>
          <a:lstStyle/>
          <a:p>
            <a:r>
              <a:rPr lang="pt-BR" sz="2800" b="1" dirty="0"/>
              <a:t/>
            </a:r>
            <a:br>
              <a:rPr lang="pt-BR" sz="2800" b="1" dirty="0"/>
            </a:br>
            <a:r>
              <a:rPr lang="pt-BR" sz="2800" b="1" dirty="0"/>
              <a:t>As relações </a:t>
            </a:r>
            <a:r>
              <a:rPr lang="pt-BR" sz="2800" b="1" dirty="0" err="1"/>
              <a:t>étnico-raciais</a:t>
            </a:r>
            <a:r>
              <a:rPr lang="pt-BR" sz="2800" b="1" dirty="0"/>
              <a:t> e a sociologia da </a:t>
            </a:r>
            <a:r>
              <a:rPr lang="pt-BR" sz="2800" b="1" dirty="0" err="1"/>
              <a:t>infância</a:t>
            </a:r>
            <a:r>
              <a:rPr lang="pt-BR" sz="2800" b="1" dirty="0"/>
              <a:t> no Brasil: alguns aportes</a:t>
            </a:r>
            <a:r>
              <a:rPr lang="pt-BR" sz="2800" dirty="0"/>
              <a:t/>
            </a:r>
            <a:br>
              <a:rPr lang="pt-BR" sz="2800" dirty="0"/>
            </a:br>
            <a:endParaRPr lang="pt-BR" sz="2800" dirty="0"/>
          </a:p>
        </p:txBody>
      </p:sp>
      <p:sp>
        <p:nvSpPr>
          <p:cNvPr id="3" name="Espaço Reservado para Conteúdo 2"/>
          <p:cNvSpPr>
            <a:spLocks noGrp="1"/>
          </p:cNvSpPr>
          <p:nvPr>
            <p:ph sz="quarter" idx="1"/>
          </p:nvPr>
        </p:nvSpPr>
        <p:spPr>
          <a:xfrm>
            <a:off x="467544" y="1844824"/>
            <a:ext cx="8229600" cy="4525963"/>
          </a:xfrm>
        </p:spPr>
        <p:txBody>
          <a:bodyPr>
            <a:normAutofit/>
          </a:bodyPr>
          <a:lstStyle/>
          <a:p>
            <a:pPr marL="0" indent="0" algn="just">
              <a:buNone/>
            </a:pPr>
            <a:r>
              <a:rPr lang="pt-BR" sz="2400" dirty="0" smtClean="0"/>
              <a:t>	Ressalta-se </a:t>
            </a:r>
            <a:r>
              <a:rPr lang="pt-BR" sz="2400" dirty="0"/>
              <a:t>a importância de considerar as diferenças, as relações raciais e de classe no debate sobre a criança e a infância a partir delas mesmas, caminhando pelos temas da diversidade e da alteridade. Olhar a infância a partir daquilo que as diferencia desde o início: gênero/sexualidade, etnia, raça, classe social</a:t>
            </a:r>
            <a:r>
              <a:rPr lang="pt-BR" sz="2400" dirty="0" smtClean="0"/>
              <a:t>.</a:t>
            </a:r>
          </a:p>
          <a:p>
            <a:pPr marL="0" indent="0" algn="just">
              <a:buNone/>
            </a:pPr>
            <a:endParaRPr lang="pt-BR" sz="2400" dirty="0"/>
          </a:p>
          <a:p>
            <a:pPr marL="0" indent="0" algn="just">
              <a:buNone/>
            </a:pPr>
            <a:r>
              <a:rPr lang="pt-BR" sz="2400" dirty="0"/>
              <a:t>Saindo de uma visão sobre </a:t>
            </a:r>
            <a:r>
              <a:rPr lang="pt-BR" sz="2400" i="1" dirty="0"/>
              <a:t>a</a:t>
            </a:r>
            <a:r>
              <a:rPr lang="pt-BR" sz="2400" dirty="0"/>
              <a:t> criança e indo para uma visão que olha </a:t>
            </a:r>
            <a:r>
              <a:rPr lang="pt-BR" sz="2400" i="1" dirty="0"/>
              <a:t>uma </a:t>
            </a:r>
            <a:r>
              <a:rPr lang="pt-BR" sz="2400" dirty="0"/>
              <a:t>criança negra e todas as suas categorias minoritárias envolvidas, como raça, gênero e classe social.</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19</a:t>
            </a:fld>
            <a:endParaRPr lang="pt-BR" dirty="0"/>
          </a:p>
        </p:txBody>
      </p:sp>
    </p:spTree>
    <p:extLst>
      <p:ext uri="{BB962C8B-B14F-4D97-AF65-F5344CB8AC3E}">
        <p14:creationId xmlns:p14="http://schemas.microsoft.com/office/powerpoint/2010/main" val="1044485162"/>
      </p:ext>
    </p:extLst>
  </p:cSld>
  <p:clrMapOvr>
    <a:masterClrMapping/>
  </p:clrMapOvr>
  <p:transition>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76064"/>
          </a:xfrm>
        </p:spPr>
        <p:txBody>
          <a:bodyPr/>
          <a:lstStyle/>
          <a:p>
            <a:r>
              <a:rPr lang="pt-BR" sz="2800" dirty="0"/>
              <a:t>Obras</a:t>
            </a:r>
          </a:p>
        </p:txBody>
      </p:sp>
      <p:sp>
        <p:nvSpPr>
          <p:cNvPr id="3" name="Espaço Reservado para Conteúdo 2"/>
          <p:cNvSpPr>
            <a:spLocks noGrp="1"/>
          </p:cNvSpPr>
          <p:nvPr>
            <p:ph sz="quarter" idx="1"/>
          </p:nvPr>
        </p:nvSpPr>
        <p:spPr/>
        <p:txBody>
          <a:bodyPr>
            <a:noAutofit/>
          </a:bodyPr>
          <a:lstStyle/>
          <a:p>
            <a:pPr marL="0" indent="0" algn="just">
              <a:buNone/>
            </a:pPr>
            <a:r>
              <a:rPr lang="pt-BR" sz="2400" dirty="0"/>
              <a:t>BARBOSA, Maria Carmen Silveira; HORN, Maria da Graça Souza. </a:t>
            </a:r>
            <a:r>
              <a:rPr lang="pt-BR" sz="2400" i="1" dirty="0"/>
              <a:t>Projetos pedagógicos na Educação Infantil.</a:t>
            </a:r>
            <a:r>
              <a:rPr lang="pt-BR" sz="2400" dirty="0"/>
              <a:t> Porto Alegre: Artmed, 2008.</a:t>
            </a:r>
          </a:p>
          <a:p>
            <a:pPr marL="0" indent="0" algn="just">
              <a:buNone/>
            </a:pPr>
            <a:r>
              <a:rPr lang="pt-BR" sz="2400" dirty="0"/>
              <a:t>BENTO, Maria Aparecida (</a:t>
            </a:r>
            <a:r>
              <a:rPr lang="pt-BR" sz="2400" dirty="0" err="1"/>
              <a:t>org</a:t>
            </a:r>
            <a:r>
              <a:rPr lang="pt-BR" sz="2400" dirty="0"/>
              <a:t>) </a:t>
            </a:r>
            <a:r>
              <a:rPr lang="pt-BR" sz="2400" i="1" dirty="0"/>
              <a:t>Educação infantil, igualdade racial e diversidade: aspectos políticos, jurídicos, conceituais</a:t>
            </a:r>
            <a:r>
              <a:rPr lang="pt-BR" sz="2400" dirty="0"/>
              <a:t>. Centro de Estudos das Relações de Trabalho e Desigualdades. CEERT, 2011. Disponível Internet 220 p.</a:t>
            </a:r>
            <a:br>
              <a:rPr lang="pt-BR" sz="2400" dirty="0"/>
            </a:br>
            <a:r>
              <a:rPr lang="pt-BR" sz="2400" dirty="0"/>
              <a:t/>
            </a:r>
            <a:br>
              <a:rPr lang="pt-BR" sz="2400" dirty="0"/>
            </a:br>
            <a:r>
              <a:rPr lang="pt-BR" sz="2400" dirty="0"/>
              <a:t>FALK, J. </a:t>
            </a:r>
            <a:r>
              <a:rPr lang="pt-BR" sz="2400" i="1" dirty="0"/>
              <a:t>Educar os três primeiros anos: a experiência de </a:t>
            </a:r>
            <a:r>
              <a:rPr lang="pt-BR" sz="2400" i="1" dirty="0" err="1"/>
              <a:t>Loczy</a:t>
            </a:r>
            <a:r>
              <a:rPr lang="pt-BR" sz="2400" dirty="0"/>
              <a:t>. Araraquara: Junqueira e Marin Editora, 2004. </a:t>
            </a:r>
            <a:br>
              <a:rPr lang="pt-BR" sz="2400" dirty="0"/>
            </a:br>
            <a:r>
              <a:rPr lang="pt-BR" sz="2400" dirty="0"/>
              <a:t/>
            </a:r>
            <a:br>
              <a:rPr lang="pt-BR" sz="2400" dirty="0"/>
            </a:b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a:t>
            </a:fld>
            <a:endParaRPr lang="pt-BR" dirty="0"/>
          </a:p>
        </p:txBody>
      </p:sp>
    </p:spTree>
    <p:extLst>
      <p:ext uri="{BB962C8B-B14F-4D97-AF65-F5344CB8AC3E}">
        <p14:creationId xmlns:p14="http://schemas.microsoft.com/office/powerpoint/2010/main" val="1783528033"/>
      </p:ext>
    </p:extLst>
  </p:cSld>
  <p:clrMapOvr>
    <a:masterClrMapping/>
  </p:clrMapOvr>
  <p:transition>
    <p:blinds/>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476672"/>
            <a:ext cx="8229600" cy="292894"/>
          </a:xfrm>
        </p:spPr>
        <p:txBody>
          <a:bodyPr>
            <a:noAutofit/>
          </a:bodyPr>
          <a:lstStyle/>
          <a:p>
            <a:r>
              <a:rPr lang="pt-BR" sz="2800" b="1" dirty="0"/>
              <a:t/>
            </a:r>
            <a:br>
              <a:rPr lang="pt-BR" sz="2800" b="1" dirty="0"/>
            </a:br>
            <a:r>
              <a:rPr lang="pt-BR" sz="2800" b="1" dirty="0"/>
              <a:t>As relações </a:t>
            </a:r>
            <a:r>
              <a:rPr lang="pt-BR" sz="2800" b="1" dirty="0" err="1"/>
              <a:t>étnico-raciais</a:t>
            </a:r>
            <a:r>
              <a:rPr lang="pt-BR" sz="2800" b="1" dirty="0"/>
              <a:t> e a sociologia da </a:t>
            </a:r>
            <a:r>
              <a:rPr lang="pt-BR" sz="2800" b="1" dirty="0" err="1"/>
              <a:t>infância</a:t>
            </a:r>
            <a:r>
              <a:rPr lang="pt-BR" sz="2800" b="1" dirty="0"/>
              <a:t> no Brasil: alguns aportes</a:t>
            </a:r>
            <a:r>
              <a:rPr lang="pt-BR" sz="2800" dirty="0"/>
              <a:t/>
            </a:r>
            <a:br>
              <a:rPr lang="pt-BR" sz="2800" dirty="0"/>
            </a:br>
            <a:endParaRPr lang="pt-BR" sz="2800" dirty="0"/>
          </a:p>
        </p:txBody>
      </p:sp>
      <p:sp>
        <p:nvSpPr>
          <p:cNvPr id="3" name="Espaço Reservado para Conteúdo 2"/>
          <p:cNvSpPr>
            <a:spLocks noGrp="1"/>
          </p:cNvSpPr>
          <p:nvPr>
            <p:ph sz="quarter" idx="1"/>
          </p:nvPr>
        </p:nvSpPr>
        <p:spPr>
          <a:xfrm>
            <a:off x="467544" y="2132856"/>
            <a:ext cx="8229600" cy="4525963"/>
          </a:xfrm>
        </p:spPr>
        <p:txBody>
          <a:bodyPr>
            <a:noAutofit/>
          </a:bodyPr>
          <a:lstStyle/>
          <a:p>
            <a:pPr marL="0" indent="0" algn="just">
              <a:buNone/>
            </a:pPr>
            <a:r>
              <a:rPr lang="pt-BR" sz="2400" dirty="0"/>
              <a:t>	Pesquisas mostram que crianças negras na escola apresentam frequentes questões de relacionamentos com colegas e professores em virtude de sua cor, gerando situações nocivas e de conflito para aqueles que se veem rejeitados, bem como um processo de socialização distinto das crianças brancas. </a:t>
            </a:r>
          </a:p>
          <a:p>
            <a:pPr marL="0" indent="0" algn="just">
              <a:buNone/>
            </a:pPr>
            <a:r>
              <a:rPr lang="pt-BR" sz="2400" dirty="0" smtClean="0"/>
              <a:t>Exemplos: crianças </a:t>
            </a:r>
            <a:r>
              <a:rPr lang="pt-BR" sz="2400" dirty="0"/>
              <a:t>pequenas negras ficam menos tempo no colo de professores se comparado às brancas; algumas crianças negras apresentam o desejo de serem brancas e terem cabelo liso assim como os das histórias </a:t>
            </a:r>
            <a:r>
              <a:rPr lang="pt-BR" sz="2400" dirty="0" smtClean="0"/>
              <a:t>infantis...</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20</a:t>
            </a:fld>
            <a:endParaRPr lang="pt-BR" dirty="0"/>
          </a:p>
        </p:txBody>
      </p:sp>
    </p:spTree>
    <p:extLst>
      <p:ext uri="{BB962C8B-B14F-4D97-AF65-F5344CB8AC3E}">
        <p14:creationId xmlns:p14="http://schemas.microsoft.com/office/powerpoint/2010/main" val="1581533660"/>
      </p:ext>
    </p:extLst>
  </p:cSld>
  <p:clrMapOvr>
    <a:masterClrMapping/>
  </p:clrMapOvr>
  <p:transition>
    <p:blind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noAutofit/>
          </a:bodyPr>
          <a:lstStyle/>
          <a:p>
            <a:r>
              <a:rPr lang="pt-BR" sz="2800" b="1" dirty="0"/>
              <a:t>Anotações conceituais e jurídicas sobre educação infantil, diversidade e igualdade racial</a:t>
            </a:r>
            <a:r>
              <a:rPr lang="pt-BR" sz="2800" dirty="0"/>
              <a:t/>
            </a:r>
            <a:br>
              <a:rPr lang="pt-BR" sz="2800" dirty="0"/>
            </a:br>
            <a:r>
              <a:rPr lang="pt-BR" sz="2800" dirty="0"/>
              <a:t/>
            </a:r>
            <a:br>
              <a:rPr lang="pt-BR" sz="2800" dirty="0"/>
            </a:br>
            <a:endParaRPr lang="pt-BR" sz="2800" dirty="0"/>
          </a:p>
        </p:txBody>
      </p:sp>
      <p:sp>
        <p:nvSpPr>
          <p:cNvPr id="3" name="Espaço Reservado para Conteúdo 2"/>
          <p:cNvSpPr>
            <a:spLocks noGrp="1"/>
          </p:cNvSpPr>
          <p:nvPr>
            <p:ph sz="quarter" idx="1"/>
          </p:nvPr>
        </p:nvSpPr>
        <p:spPr>
          <a:xfrm>
            <a:off x="467544" y="2132856"/>
            <a:ext cx="8229600" cy="4525963"/>
          </a:xfrm>
        </p:spPr>
        <p:txBody>
          <a:bodyPr>
            <a:noAutofit/>
          </a:bodyPr>
          <a:lstStyle/>
          <a:p>
            <a:pPr marL="0" indent="0" algn="just">
              <a:buNone/>
            </a:pPr>
            <a:r>
              <a:rPr lang="pt-BR" sz="2400" dirty="0" smtClean="0"/>
              <a:t>	Apesar </a:t>
            </a:r>
            <a:r>
              <a:rPr lang="pt-BR" sz="2400" dirty="0"/>
              <a:t>do ordenamento jurídico assegurar que as crianças devem estar a salvo de qualquer forma de preconceito e discriminação, frequentemente a criança, desde a tenra idade, é exposta à representações estereotipadas do negro (por meio da linguagem, da educação, dos meios de comunicação) que podem culminar em emoções e inferências errôneas dando ensejo a preconceitos e conclusões incompatíveis com o ideário igualitário que o sistema jurídico atribui à educação escolar.</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21</a:t>
            </a:fld>
            <a:endParaRPr lang="pt-BR" dirty="0"/>
          </a:p>
        </p:txBody>
      </p:sp>
    </p:spTree>
    <p:extLst>
      <p:ext uri="{BB962C8B-B14F-4D97-AF65-F5344CB8AC3E}">
        <p14:creationId xmlns:p14="http://schemas.microsoft.com/office/powerpoint/2010/main" val="3695248934"/>
      </p:ext>
    </p:extLst>
  </p:cSld>
  <p:clrMapOvr>
    <a:masterClrMapping/>
  </p:clrMapOvr>
  <p:transition>
    <p:blinds/>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noAutofit/>
          </a:bodyPr>
          <a:lstStyle/>
          <a:p>
            <a:r>
              <a:rPr lang="pt-BR" sz="2800" b="1" dirty="0"/>
              <a:t>Anotações conceituais e jurídicas sobre educação infantil, diversidade e igualdade racial</a:t>
            </a:r>
            <a:r>
              <a:rPr lang="pt-BR" sz="2800" dirty="0"/>
              <a:t/>
            </a:r>
            <a:br>
              <a:rPr lang="pt-BR" sz="2800" dirty="0"/>
            </a:br>
            <a:r>
              <a:rPr lang="pt-BR" sz="2800" dirty="0"/>
              <a:t/>
            </a:r>
            <a:br>
              <a:rPr lang="pt-BR" sz="2800" dirty="0"/>
            </a:br>
            <a:endParaRPr lang="pt-BR" sz="2800" dirty="0"/>
          </a:p>
        </p:txBody>
      </p:sp>
      <p:sp>
        <p:nvSpPr>
          <p:cNvPr id="3" name="Espaço Reservado para Conteúdo 2"/>
          <p:cNvSpPr>
            <a:spLocks noGrp="1"/>
          </p:cNvSpPr>
          <p:nvPr>
            <p:ph sz="quarter" idx="1"/>
          </p:nvPr>
        </p:nvSpPr>
        <p:spPr>
          <a:xfrm>
            <a:off x="467544" y="1844824"/>
            <a:ext cx="8229600" cy="4525963"/>
          </a:xfrm>
        </p:spPr>
        <p:txBody>
          <a:bodyPr>
            <a:noAutofit/>
          </a:bodyPr>
          <a:lstStyle/>
          <a:p>
            <a:pPr marL="0" indent="0" algn="just">
              <a:buNone/>
            </a:pPr>
            <a:r>
              <a:rPr lang="pt-BR" sz="2400" dirty="0" smtClean="0"/>
              <a:t>	É </a:t>
            </a:r>
            <a:r>
              <a:rPr lang="pt-BR" sz="2400" dirty="0"/>
              <a:t>importante não adotar uma posição meramente reativa à discriminação e ao preconceito, mas sim uma atitude preventiva que foca no que a própria Constituição Federal e o ECA prescrevem: a criança deve ser colocada a salvo de toda negligência, discriminação, crueldade e opressão.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22</a:t>
            </a:fld>
            <a:endParaRPr lang="pt-BR" dirty="0"/>
          </a:p>
        </p:txBody>
      </p:sp>
      <p:pic>
        <p:nvPicPr>
          <p:cNvPr id="5122" name="Picture 2" descr="Resultado de imagem para racismo na infanc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221088"/>
            <a:ext cx="2533650" cy="1809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5841790"/>
      </p:ext>
    </p:extLst>
  </p:cSld>
  <p:clrMapOvr>
    <a:masterClrMapping/>
  </p:clrMapOvr>
  <p:transition>
    <p:blinds/>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noAutofit/>
          </a:bodyPr>
          <a:lstStyle/>
          <a:p>
            <a:r>
              <a:rPr lang="pt-BR" sz="2800" b="1" dirty="0"/>
              <a:t>Os primeiros anos são para sempre</a:t>
            </a:r>
            <a:r>
              <a:rPr lang="pt-BR" sz="2800" dirty="0"/>
              <a:t/>
            </a:r>
            <a:br>
              <a:rPr lang="pt-BR" sz="2800" dirty="0"/>
            </a:br>
            <a:r>
              <a:rPr lang="pt-BR" sz="2800" dirty="0"/>
              <a:t/>
            </a:r>
            <a:br>
              <a:rPr lang="pt-BR" sz="2800" dirty="0"/>
            </a:br>
            <a:r>
              <a:rPr lang="pt-BR" sz="2800" dirty="0"/>
              <a:t/>
            </a:r>
            <a:br>
              <a:rPr lang="pt-BR" sz="2800" dirty="0"/>
            </a:br>
            <a:endParaRPr lang="pt-BR" sz="2800" dirty="0"/>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	Enfatiza-se </a:t>
            </a:r>
            <a:r>
              <a:rPr lang="pt-BR" sz="2400" dirty="0"/>
              <a:t>a importância dos primeiros anos da infância na formação intelectual, afetiva e social do ser humano, de modo </a:t>
            </a:r>
            <a:r>
              <a:rPr lang="pt-BR" sz="2400" dirty="0" smtClean="0"/>
              <a:t>que</a:t>
            </a:r>
            <a:r>
              <a:rPr lang="pt-BR" sz="2400" dirty="0" smtClean="0"/>
              <a:t> </a:t>
            </a:r>
            <a:r>
              <a:rPr lang="pt-BR" sz="2400" dirty="0"/>
              <a:t>proporcionar o melhor atendimento a elas nessa fase é fundamental, por meio de espaços educativos de qualidade, formação continuada dos profissionais e o entendimento da criança como ser atuante.</a:t>
            </a:r>
          </a:p>
          <a:p>
            <a:pPr marL="0" indent="0" algn="just">
              <a:buNone/>
            </a:pPr>
            <a:r>
              <a:rPr lang="pt-BR" sz="2400" dirty="0"/>
              <a:t>Nota-se que crianças das classes média e alta costumam frequentar redes privadas de educação infantil, e as de baixa renda, as </a:t>
            </a:r>
            <a:r>
              <a:rPr lang="pt-BR" sz="2400" dirty="0" err="1"/>
              <a:t>pre</a:t>
            </a:r>
            <a:r>
              <a:rPr lang="pt-BR" sz="2400" dirty="0"/>
              <a:t>́-escolas mantidas pelo poder público, onde há frequente falta de recursos, implicando em dificuldades como espaço físico, brinquedos e material didático inadequados, bem como </a:t>
            </a:r>
            <a:r>
              <a:rPr lang="pt-BR" sz="2400" dirty="0" smtClean="0"/>
              <a:t>ausência de propostas </a:t>
            </a:r>
            <a:r>
              <a:rPr lang="pt-BR" sz="2400" dirty="0"/>
              <a:t>educacionais que apostem na potência da criança.</a:t>
            </a:r>
          </a:p>
          <a:p>
            <a:pPr marL="0" indent="0" algn="just">
              <a:buNone/>
            </a:pPr>
            <a:endParaRPr lang="pt-BR" sz="2400" dirty="0"/>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23</a:t>
            </a:fld>
            <a:endParaRPr lang="pt-BR" dirty="0"/>
          </a:p>
        </p:txBody>
      </p:sp>
    </p:spTree>
    <p:extLst>
      <p:ext uri="{BB962C8B-B14F-4D97-AF65-F5344CB8AC3E}">
        <p14:creationId xmlns:p14="http://schemas.microsoft.com/office/powerpoint/2010/main" val="535558519"/>
      </p:ext>
    </p:extLst>
  </p:cSld>
  <p:clrMapOvr>
    <a:masterClrMapping/>
  </p:clrMapOvr>
  <p:transition>
    <p:blinds/>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p:txBody>
          <a:bodyPr>
            <a:normAutofit/>
          </a:bodyPr>
          <a:lstStyle/>
          <a:p>
            <a:pPr marL="0" indent="0" algn="just">
              <a:buNone/>
            </a:pPr>
            <a:r>
              <a:rPr lang="pt-BR" sz="2400" dirty="0" smtClean="0"/>
              <a:t>	Espera-se </a:t>
            </a:r>
            <a:r>
              <a:rPr lang="pt-BR" sz="2400" dirty="0"/>
              <a:t>que haja um profissional bem preparado e afeito à interação com as crianças. As atitudes como o tom de voz, o jeito de tocar, de cuidar das necessidades de um bebê, como a fome, o frio, o desconforto postural, a higienização, possibilita a construção da noção de previsibilidade sobre seu entorno, e resulta em segurança psíquica e saudável integração ao meio</a:t>
            </a:r>
            <a:r>
              <a:rPr lang="pt-BR" sz="2400" dirty="0" smtClean="0"/>
              <a:t>.</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24</a:t>
            </a:fld>
            <a:endParaRPr lang="pt-BR" dirty="0"/>
          </a:p>
        </p:txBody>
      </p:sp>
      <p:sp>
        <p:nvSpPr>
          <p:cNvPr id="5" name="Título 1"/>
          <p:cNvSpPr txBox="1">
            <a:spLocks/>
          </p:cNvSpPr>
          <p:nvPr/>
        </p:nvSpPr>
        <p:spPr>
          <a:xfrm>
            <a:off x="395536" y="788518"/>
            <a:ext cx="8229600" cy="65293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2800" b="1" dirty="0" smtClean="0"/>
              <a:t>Os primeiros anos são para sempre</a:t>
            </a:r>
            <a:r>
              <a:rPr lang="pt-BR" sz="2800" dirty="0" smtClean="0"/>
              <a:t/>
            </a:r>
            <a:br>
              <a:rPr lang="pt-BR" sz="2800" dirty="0" smtClean="0"/>
            </a:br>
            <a:r>
              <a:rPr lang="pt-BR" sz="2800" dirty="0" smtClean="0"/>
              <a:t/>
            </a:r>
            <a:br>
              <a:rPr lang="pt-BR" sz="2800" dirty="0" smtClean="0"/>
            </a:br>
            <a:r>
              <a:rPr lang="pt-BR" sz="2800" dirty="0" smtClean="0"/>
              <a:t/>
            </a:r>
            <a:br>
              <a:rPr lang="pt-BR" sz="2800" dirty="0" smtClean="0"/>
            </a:br>
            <a:endParaRPr lang="pt-BR" sz="2800" dirty="0"/>
          </a:p>
        </p:txBody>
      </p:sp>
      <p:pic>
        <p:nvPicPr>
          <p:cNvPr id="6146" name="Picture 2" descr="Resultado de imagem para bebê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4293096"/>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15445"/>
      </p:ext>
    </p:extLst>
  </p:cSld>
  <p:clrMapOvr>
    <a:masterClrMapping/>
  </p:clrMapOvr>
  <p:transition>
    <p:blinds/>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p:txBody>
          <a:bodyPr>
            <a:normAutofit lnSpcReduction="10000"/>
          </a:bodyPr>
          <a:lstStyle/>
          <a:p>
            <a:pPr marL="0" indent="0" algn="just">
              <a:buNone/>
            </a:pPr>
            <a:r>
              <a:rPr lang="pt-BR" sz="2400" dirty="0" smtClean="0"/>
              <a:t>	Conclui-se </a:t>
            </a:r>
            <a:r>
              <a:rPr lang="pt-BR" sz="2400" dirty="0"/>
              <a:t>que é de grande importância o entendimento da natureza singular de cada criança, de suas questões subjetivas e da realidade vivida. </a:t>
            </a:r>
            <a:endParaRPr lang="pt-BR" sz="2400" dirty="0" smtClean="0"/>
          </a:p>
          <a:p>
            <a:pPr marL="0" indent="0" algn="just">
              <a:buNone/>
            </a:pPr>
            <a:r>
              <a:rPr lang="pt-BR" sz="2400" dirty="0" smtClean="0"/>
              <a:t>O </a:t>
            </a:r>
            <a:r>
              <a:rPr lang="pt-BR" sz="2400" dirty="0"/>
              <a:t>caminho deve partir do que a criança já sabe aliado a novos conhecimentos, contando com um professor que construa saberes sobre as especificidades dos objetos do ensino e sobre as condições didáticas necessárias para que as crianças possam se apropriar desses objetos. </a:t>
            </a:r>
            <a:endParaRPr lang="pt-BR" sz="2400" dirty="0" smtClean="0"/>
          </a:p>
          <a:p>
            <a:pPr marL="0" indent="0" algn="just">
              <a:buNone/>
            </a:pPr>
            <a:r>
              <a:rPr lang="pt-BR" sz="2400" dirty="0" smtClean="0"/>
              <a:t>Assim</a:t>
            </a:r>
            <a:r>
              <a:rPr lang="pt-BR" sz="2400" dirty="0"/>
              <a:t>, a qualidade na educação infantil envolve: acreditar na criança, conhecer como ela pensa, propor desafios que a faça avançar, apresentar objetos culturais e propor a construção de competências didáticas nesse sentido.</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25</a:t>
            </a:fld>
            <a:endParaRPr lang="pt-BR" dirty="0"/>
          </a:p>
        </p:txBody>
      </p:sp>
      <p:sp>
        <p:nvSpPr>
          <p:cNvPr id="6" name="Título 1"/>
          <p:cNvSpPr txBox="1">
            <a:spLocks/>
          </p:cNvSpPr>
          <p:nvPr/>
        </p:nvSpPr>
        <p:spPr>
          <a:xfrm>
            <a:off x="395536" y="788518"/>
            <a:ext cx="8229600" cy="65293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2800" b="1" dirty="0" smtClean="0"/>
              <a:t>Os primeiros anos são para sempre</a:t>
            </a:r>
            <a:r>
              <a:rPr lang="pt-BR" sz="2800" dirty="0" smtClean="0"/>
              <a:t/>
            </a:r>
            <a:br>
              <a:rPr lang="pt-BR" sz="2800" dirty="0" smtClean="0"/>
            </a:br>
            <a:r>
              <a:rPr lang="pt-BR" sz="2800" dirty="0" smtClean="0"/>
              <a:t/>
            </a:r>
            <a:br>
              <a:rPr lang="pt-BR" sz="2800" dirty="0" smtClean="0"/>
            </a:br>
            <a:r>
              <a:rPr lang="pt-BR" sz="2800" dirty="0" smtClean="0"/>
              <a:t/>
            </a:r>
            <a:br>
              <a:rPr lang="pt-BR" sz="2800" dirty="0" smtClean="0"/>
            </a:br>
            <a:endParaRPr lang="pt-BR" sz="2800" dirty="0"/>
          </a:p>
        </p:txBody>
      </p:sp>
    </p:spTree>
    <p:extLst>
      <p:ext uri="{BB962C8B-B14F-4D97-AF65-F5344CB8AC3E}">
        <p14:creationId xmlns:p14="http://schemas.microsoft.com/office/powerpoint/2010/main" val="1496696512"/>
      </p:ext>
    </p:extLst>
  </p:cSld>
  <p:clrMapOvr>
    <a:masterClrMapping/>
  </p:clrMapOvr>
  <p:transition>
    <p:blinds/>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noAutofit/>
          </a:bodyPr>
          <a:lstStyle/>
          <a:p>
            <a:r>
              <a:rPr lang="pt-BR" sz="2800" b="1" dirty="0"/>
              <a:t>A identidade racial em crianças pequenas</a:t>
            </a:r>
            <a:r>
              <a:rPr lang="pt-BR" sz="2800" dirty="0"/>
              <a:t/>
            </a:r>
            <a:br>
              <a:rPr lang="pt-BR" sz="2800" dirty="0"/>
            </a:br>
            <a:r>
              <a:rPr lang="pt-BR" sz="2800" dirty="0"/>
              <a:t/>
            </a:r>
            <a:br>
              <a:rPr lang="pt-BR" sz="2800" dirty="0"/>
            </a:br>
            <a:r>
              <a:rPr lang="pt-BR" sz="2800" dirty="0"/>
              <a:t/>
            </a:r>
            <a:br>
              <a:rPr lang="pt-BR" sz="2800" dirty="0"/>
            </a:br>
            <a:endParaRPr lang="pt-BR" sz="2800" dirty="0"/>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	Estudos </a:t>
            </a:r>
            <a:r>
              <a:rPr lang="pt-BR" sz="2400" dirty="0"/>
              <a:t>sobre identidade racial na educação infantil trazem algumas afirmações importantes: desde muito cedo elementos da identidade racial emergem na vida das crianças; entre 3 e 5 anos a criança </a:t>
            </a:r>
            <a:r>
              <a:rPr lang="pt-BR" sz="2400" dirty="0" err="1"/>
              <a:t>ja</a:t>
            </a:r>
            <a:r>
              <a:rPr lang="pt-BR" sz="2400" dirty="0"/>
              <a:t>́ percebe a diferença racial e, ao notar, interpreta e hierarquiza a partir de suas impressões; </a:t>
            </a:r>
            <a:r>
              <a:rPr lang="pt-BR" sz="2400" dirty="0" smtClean="0"/>
              <a:t>crianças </a:t>
            </a:r>
            <a:r>
              <a:rPr lang="pt-BR" sz="2400" dirty="0"/>
              <a:t>pequenas brancas se revelam confortáveis em serem brancas e raramente revelam o desejo de ter outra cor de pele ou de cabelo; crianças com frequência falam que branco é bonito e preto é feio (apontando bonecas, personagens, colegas, professoras</a:t>
            </a:r>
            <a:r>
              <a:rPr lang="pt-BR" sz="2400" dirty="0" smtClean="0"/>
              <a:t>).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26</a:t>
            </a:fld>
            <a:endParaRPr lang="pt-BR" dirty="0"/>
          </a:p>
        </p:txBody>
      </p:sp>
    </p:spTree>
    <p:extLst>
      <p:ext uri="{BB962C8B-B14F-4D97-AF65-F5344CB8AC3E}">
        <p14:creationId xmlns:p14="http://schemas.microsoft.com/office/powerpoint/2010/main" val="1458537046"/>
      </p:ext>
    </p:extLst>
  </p:cSld>
  <p:clrMapOvr>
    <a:masterClrMapping/>
  </p:clrMapOvr>
  <p:transition>
    <p:blinds/>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noAutofit/>
          </a:bodyPr>
          <a:lstStyle/>
          <a:p>
            <a:r>
              <a:rPr lang="pt-BR" sz="2800" b="1" dirty="0"/>
              <a:t>A identidade racial em crianças pequenas</a:t>
            </a:r>
            <a:r>
              <a:rPr lang="pt-BR" sz="2800" dirty="0"/>
              <a:t/>
            </a:r>
            <a:br>
              <a:rPr lang="pt-BR" sz="2800" dirty="0"/>
            </a:br>
            <a:r>
              <a:rPr lang="pt-BR" sz="2800" dirty="0"/>
              <a:t/>
            </a:r>
            <a:br>
              <a:rPr lang="pt-BR" sz="2800" dirty="0"/>
            </a:br>
            <a:r>
              <a:rPr lang="pt-BR" sz="2800" dirty="0"/>
              <a:t/>
            </a:r>
            <a:br>
              <a:rPr lang="pt-BR" sz="2800" dirty="0"/>
            </a:br>
            <a:endParaRPr lang="pt-BR" sz="2800" dirty="0"/>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	Crianças </a:t>
            </a:r>
            <a:r>
              <a:rPr lang="pt-BR" sz="2400" dirty="0"/>
              <a:t>pequenas negras se mostram desconfortáveis em sua condição de negras, porém raramente reagem à colocação de que preto é feio e quando pedem ajuda aos professores por muitas vezes eles não sabem como reagir e se silenciam; tais noções partem da família, da rua, das organizações religiosas, das creches e das escolas, comumente caracterizando que ser branco é uma vantagem e ser preto uma desvantagem.</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27</a:t>
            </a:fld>
            <a:endParaRPr lang="pt-BR" dirty="0"/>
          </a:p>
        </p:txBody>
      </p:sp>
      <p:sp>
        <p:nvSpPr>
          <p:cNvPr id="5" name="AutoShape 2" descr="Resultado de imagem para racismo na infancia"/>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4" descr="Resultado de imagem para racismo na infancia"/>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7" name="AutoShape 6" descr="Resultado de imagem para racismo na infancia"/>
          <p:cNvSpPr>
            <a:spLocks noChangeAspect="1" noChangeArrowheads="1"/>
          </p:cNvSpPr>
          <p:nvPr/>
        </p:nvSpPr>
        <p:spPr bwMode="auto">
          <a:xfrm>
            <a:off x="3683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8" name="AutoShape 8" descr="Resultado de imagem para racismo na infancia"/>
          <p:cNvSpPr>
            <a:spLocks noChangeAspect="1" noChangeArrowheads="1"/>
          </p:cNvSpPr>
          <p:nvPr/>
        </p:nvSpPr>
        <p:spPr bwMode="auto">
          <a:xfrm>
            <a:off x="5207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7178" name="Picture 10" descr="Resultado de imagem para racismo na infanc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0069" y="4437112"/>
            <a:ext cx="3248027" cy="1826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845262"/>
      </p:ext>
    </p:extLst>
  </p:cSld>
  <p:clrMapOvr>
    <a:masterClrMapping/>
  </p:clrMapOvr>
  <p:transition>
    <p:blinds/>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noAutofit/>
          </a:bodyPr>
          <a:lstStyle/>
          <a:p>
            <a:r>
              <a:rPr lang="pt-BR" sz="1800" dirty="0"/>
              <a:t/>
            </a:r>
            <a:br>
              <a:rPr lang="pt-BR" sz="1800" dirty="0"/>
            </a:br>
            <a:r>
              <a:rPr lang="pt-BR" sz="1800" dirty="0"/>
              <a:t/>
            </a:r>
            <a:br>
              <a:rPr lang="pt-BR" sz="1800" dirty="0"/>
            </a:br>
            <a:endParaRPr lang="pt-BR" sz="1800" dirty="0"/>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	Além </a:t>
            </a:r>
            <a:r>
              <a:rPr lang="pt-BR" sz="2400" dirty="0"/>
              <a:t>disso, os estudos indicam que para que uma criança possa ser construída positivamente é importante que ela seja amada pelos seus cuidadores adultos, em geral, por sua mãe, em suas experiências mais precoces, agindo diretamente em fatores fundamentais para sua formação de personalidade, de imagem de corpo, de identidade, dados a partir dos estímulos físicos e sociais. </a:t>
            </a:r>
            <a:endParaRPr lang="pt-BR" sz="2400" dirty="0" smtClean="0"/>
          </a:p>
          <a:p>
            <a:pPr marL="0" indent="0" algn="just">
              <a:buNone/>
            </a:pPr>
            <a:r>
              <a:rPr lang="pt-BR" sz="2400" dirty="0" smtClean="0"/>
              <a:t>Nesse </a:t>
            </a:r>
            <a:r>
              <a:rPr lang="pt-BR" sz="2400" dirty="0"/>
              <a:t>sentido é possível entender como o oposto também pode ser concebido, diante de experiências </a:t>
            </a:r>
            <a:r>
              <a:rPr lang="pt-BR" sz="2400" dirty="0" smtClean="0"/>
              <a:t>discriminatórias.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28</a:t>
            </a:fld>
            <a:endParaRPr lang="pt-BR" dirty="0"/>
          </a:p>
        </p:txBody>
      </p:sp>
      <p:sp>
        <p:nvSpPr>
          <p:cNvPr id="5" name="Título 1"/>
          <p:cNvSpPr txBox="1">
            <a:spLocks/>
          </p:cNvSpPr>
          <p:nvPr/>
        </p:nvSpPr>
        <p:spPr>
          <a:xfrm>
            <a:off x="609600" y="917104"/>
            <a:ext cx="8229600" cy="65293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2800" b="1" dirty="0" smtClean="0"/>
              <a:t>A identidade racial em crianças pequenas</a:t>
            </a:r>
            <a:r>
              <a:rPr lang="pt-BR" sz="2800" dirty="0" smtClean="0"/>
              <a:t/>
            </a:r>
            <a:br>
              <a:rPr lang="pt-BR" sz="2800" dirty="0" smtClean="0"/>
            </a:br>
            <a:r>
              <a:rPr lang="pt-BR" sz="2800" dirty="0" smtClean="0"/>
              <a:t/>
            </a:r>
            <a:br>
              <a:rPr lang="pt-BR" sz="2800" dirty="0" smtClean="0"/>
            </a:br>
            <a:r>
              <a:rPr lang="pt-BR" sz="2800" dirty="0" smtClean="0"/>
              <a:t/>
            </a:r>
            <a:br>
              <a:rPr lang="pt-BR" sz="2800" dirty="0" smtClean="0"/>
            </a:br>
            <a:endParaRPr lang="pt-BR" sz="2800" dirty="0"/>
          </a:p>
        </p:txBody>
      </p:sp>
    </p:spTree>
    <p:extLst>
      <p:ext uri="{BB962C8B-B14F-4D97-AF65-F5344CB8AC3E}">
        <p14:creationId xmlns:p14="http://schemas.microsoft.com/office/powerpoint/2010/main" val="3609729663"/>
      </p:ext>
    </p:extLst>
  </p:cSld>
  <p:clrMapOvr>
    <a:masterClrMapping/>
  </p:clrMapOvr>
  <p:transition>
    <p:blinds/>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p:txBody>
          <a:bodyPr>
            <a:noAutofit/>
          </a:bodyPr>
          <a:lstStyle/>
          <a:p>
            <a:pPr marL="0" indent="0" algn="just">
              <a:buNone/>
            </a:pPr>
            <a:r>
              <a:rPr lang="pt-BR" sz="2400" dirty="0" smtClean="0"/>
              <a:t>	Por </a:t>
            </a:r>
            <a:r>
              <a:rPr lang="pt-BR" sz="2400" dirty="0"/>
              <a:t>fim, importante ressaltar que os professores devem buscar criar ambientes de auxílio emocional para que as crianças possam produzir identificações positivas. </a:t>
            </a:r>
            <a:endParaRPr lang="pt-BR" sz="2400" dirty="0" smtClean="0"/>
          </a:p>
          <a:p>
            <a:pPr marL="0" indent="0" algn="just">
              <a:buNone/>
            </a:pPr>
            <a:r>
              <a:rPr lang="pt-BR" sz="2400" dirty="0" smtClean="0"/>
              <a:t>Instrumentos </a:t>
            </a:r>
            <a:r>
              <a:rPr lang="pt-BR" sz="2400" dirty="0"/>
              <a:t>como atividades em grupo, excursões, visitas, filmes e literatura podem oferecer contato com o “outro” e com o tema. </a:t>
            </a:r>
            <a:endParaRPr lang="pt-BR" sz="2400" dirty="0" smtClean="0"/>
          </a:p>
          <a:p>
            <a:pPr marL="0" indent="0" algn="just">
              <a:buNone/>
            </a:pPr>
            <a:r>
              <a:rPr lang="pt-BR" sz="2400" dirty="0" smtClean="0"/>
              <a:t>Assim</a:t>
            </a:r>
            <a:r>
              <a:rPr lang="pt-BR" sz="2400" dirty="0"/>
              <a:t>, deve-se buscar um ambiente que acolha as crianças em suas diferenças fenotípicas e culturais, a fim de assegurar um sentimento de bem-estar para todas. </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29</a:t>
            </a:fld>
            <a:endParaRPr lang="pt-BR" dirty="0"/>
          </a:p>
        </p:txBody>
      </p:sp>
      <p:sp>
        <p:nvSpPr>
          <p:cNvPr id="5" name="Título 1"/>
          <p:cNvSpPr txBox="1">
            <a:spLocks/>
          </p:cNvSpPr>
          <p:nvPr/>
        </p:nvSpPr>
        <p:spPr>
          <a:xfrm>
            <a:off x="467544" y="778158"/>
            <a:ext cx="8229600" cy="65293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2800" b="1" dirty="0" smtClean="0"/>
              <a:t>A identidade racial em crianças pequenas</a:t>
            </a:r>
            <a:r>
              <a:rPr lang="pt-BR" sz="2800" dirty="0" smtClean="0"/>
              <a:t/>
            </a:r>
            <a:br>
              <a:rPr lang="pt-BR" sz="2800" dirty="0" smtClean="0"/>
            </a:br>
            <a:r>
              <a:rPr lang="pt-BR" sz="2800" dirty="0" smtClean="0"/>
              <a:t/>
            </a:r>
            <a:br>
              <a:rPr lang="pt-BR" sz="2800" dirty="0" smtClean="0"/>
            </a:br>
            <a:r>
              <a:rPr lang="pt-BR" sz="2800" dirty="0" smtClean="0"/>
              <a:t/>
            </a:r>
            <a:br>
              <a:rPr lang="pt-BR" sz="2800" dirty="0" smtClean="0"/>
            </a:br>
            <a:endParaRPr lang="pt-BR" sz="2800" dirty="0"/>
          </a:p>
        </p:txBody>
      </p:sp>
      <p:pic>
        <p:nvPicPr>
          <p:cNvPr id="9218" name="Picture 2" descr="Resultado de imagem para racismo na infanc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1" y="5013176"/>
            <a:ext cx="2016224" cy="1102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8029879"/>
      </p:ext>
    </p:extLst>
  </p:cSld>
  <p:clrMapOvr>
    <a:masterClrMapping/>
  </p:clrMapOvr>
  <p:transition>
    <p:blind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76064"/>
          </a:xfrm>
        </p:spPr>
        <p:txBody>
          <a:bodyPr/>
          <a:lstStyle/>
          <a:p>
            <a:r>
              <a:rPr lang="pt-BR" sz="2800" dirty="0"/>
              <a:t>Obras</a:t>
            </a:r>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FOCHI</a:t>
            </a:r>
            <a:r>
              <a:rPr lang="pt-BR" sz="2400" dirty="0"/>
              <a:t>, Paulo. </a:t>
            </a:r>
            <a:r>
              <a:rPr lang="pt-BR" sz="2400" i="1" dirty="0"/>
              <a:t>Afinal, o que os bebês fazem no berçário?: comunicação, autonomia e saber-fazer de bebês em um contexto de vida coletiva</a:t>
            </a:r>
            <a:r>
              <a:rPr lang="pt-BR" sz="2400" dirty="0"/>
              <a:t>. Porto Alegre: Penso, 2015.</a:t>
            </a:r>
            <a:br>
              <a:rPr lang="pt-BR" sz="2400" dirty="0"/>
            </a:br>
            <a:r>
              <a:rPr lang="pt-BR" sz="2400" dirty="0"/>
              <a:t/>
            </a:r>
            <a:br>
              <a:rPr lang="pt-BR" sz="2400" dirty="0"/>
            </a:br>
            <a:r>
              <a:rPr lang="pt-BR" sz="2400" dirty="0"/>
              <a:t>OSTETTO, Luciana Esmeralda (Org.). </a:t>
            </a:r>
            <a:r>
              <a:rPr lang="pt-BR" sz="2400" i="1" dirty="0"/>
              <a:t>Registros na Educação Infantil: pesquisa e prática pedagógica</a:t>
            </a:r>
            <a:r>
              <a:rPr lang="pt-BR" sz="2400" dirty="0"/>
              <a:t>. Campinas, SP: Papirus, 2017.</a:t>
            </a:r>
            <a:br>
              <a:rPr lang="pt-BR" sz="2400" dirty="0"/>
            </a:br>
            <a:r>
              <a:rPr lang="pt-BR" sz="2400" dirty="0"/>
              <a:t/>
            </a:r>
            <a:br>
              <a:rPr lang="pt-BR" sz="2400" dirty="0"/>
            </a:br>
            <a:r>
              <a:rPr lang="pt-BR" sz="2400" dirty="0"/>
              <a:t>STACCIOLI, Gianfranco. </a:t>
            </a:r>
            <a:r>
              <a:rPr lang="pt-BR" sz="2400" i="1" dirty="0"/>
              <a:t>Diário do acolhimento na escola da infância</a:t>
            </a:r>
            <a:r>
              <a:rPr lang="pt-BR" sz="2400" dirty="0"/>
              <a:t>. Campinas, SP: Autores Associados, 2013.</a:t>
            </a:r>
            <a:br>
              <a:rPr lang="pt-BR" sz="2400" dirty="0"/>
            </a:b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a:t>
            </a:fld>
            <a:endParaRPr lang="pt-BR" dirty="0"/>
          </a:p>
        </p:txBody>
      </p:sp>
    </p:spTree>
    <p:extLst>
      <p:ext uri="{BB962C8B-B14F-4D97-AF65-F5344CB8AC3E}">
        <p14:creationId xmlns:p14="http://schemas.microsoft.com/office/powerpoint/2010/main" val="3633312399"/>
      </p:ext>
    </p:extLst>
  </p:cSld>
  <p:clrMapOvr>
    <a:masterClrMapping/>
  </p:clrMapOvr>
  <p:transition>
    <p:blinds/>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noAutofit/>
          </a:bodyPr>
          <a:lstStyle/>
          <a:p>
            <a:r>
              <a:rPr lang="pt-BR" sz="2800" b="1" dirty="0"/>
              <a:t>Diversidade </a:t>
            </a:r>
            <a:r>
              <a:rPr lang="pt-BR" sz="2800" b="1" dirty="0" err="1"/>
              <a:t>étnico-racial</a:t>
            </a:r>
            <a:r>
              <a:rPr lang="pt-BR" sz="2800" b="1" dirty="0"/>
              <a:t>: por uma </a:t>
            </a:r>
            <a:r>
              <a:rPr lang="pt-BR" sz="2800" b="1" dirty="0" err="1"/>
              <a:t>prática</a:t>
            </a:r>
            <a:r>
              <a:rPr lang="pt-BR" sz="2800" b="1" dirty="0"/>
              <a:t> </a:t>
            </a:r>
            <a:r>
              <a:rPr lang="pt-BR" sz="2800" b="1" dirty="0" err="1"/>
              <a:t>pedagógica</a:t>
            </a:r>
            <a:r>
              <a:rPr lang="pt-BR" sz="2800" b="1" dirty="0"/>
              <a:t> na </a:t>
            </a:r>
            <a:r>
              <a:rPr lang="pt-BR" sz="2800" b="1" dirty="0" err="1"/>
              <a:t>educação</a:t>
            </a:r>
            <a:r>
              <a:rPr lang="pt-BR" sz="2800" b="1" dirty="0"/>
              <a:t> infantil</a:t>
            </a:r>
            <a:r>
              <a:rPr lang="pt-BR" sz="2800" dirty="0"/>
              <a:t/>
            </a:r>
            <a:br>
              <a:rPr lang="pt-BR" sz="2800" dirty="0"/>
            </a:br>
            <a:r>
              <a:rPr lang="pt-BR" sz="2800" dirty="0"/>
              <a:t/>
            </a:r>
            <a:br>
              <a:rPr lang="pt-BR" sz="2800" dirty="0"/>
            </a:br>
            <a:endParaRPr lang="pt-BR" sz="2800" dirty="0"/>
          </a:p>
        </p:txBody>
      </p:sp>
      <p:sp>
        <p:nvSpPr>
          <p:cNvPr id="3" name="Espaço Reservado para Conteúdo 2"/>
          <p:cNvSpPr>
            <a:spLocks noGrp="1"/>
          </p:cNvSpPr>
          <p:nvPr>
            <p:ph sz="quarter" idx="1"/>
          </p:nvPr>
        </p:nvSpPr>
        <p:spPr>
          <a:xfrm>
            <a:off x="539552" y="1916832"/>
            <a:ext cx="8229600" cy="4525963"/>
          </a:xfrm>
        </p:spPr>
        <p:txBody>
          <a:bodyPr>
            <a:noAutofit/>
          </a:bodyPr>
          <a:lstStyle/>
          <a:p>
            <a:pPr marL="0" indent="0" algn="just">
              <a:buNone/>
            </a:pPr>
            <a:r>
              <a:rPr lang="pt-BR" sz="2400" dirty="0" smtClean="0"/>
              <a:t>	Observa-se </a:t>
            </a:r>
            <a:r>
              <a:rPr lang="pt-BR" sz="2400" dirty="0"/>
              <a:t>relatos de crianças negras na educação infantil com um entendimento que ser branco seria uma solução ao sofrimento e à discriminação sofrida. </a:t>
            </a:r>
            <a:endParaRPr lang="pt-BR" sz="2400" dirty="0" smtClean="0"/>
          </a:p>
          <a:p>
            <a:pPr marL="0" indent="0" algn="just">
              <a:buNone/>
            </a:pPr>
            <a:r>
              <a:rPr lang="pt-BR" sz="2400" dirty="0" smtClean="0"/>
              <a:t>Pesquisas </a:t>
            </a:r>
            <a:r>
              <a:rPr lang="pt-BR" sz="2400" dirty="0"/>
              <a:t>mostram um desejo de crianças pré-escolares </a:t>
            </a:r>
            <a:r>
              <a:rPr lang="pt-BR" sz="2400" dirty="0" smtClean="0"/>
              <a:t>negras que gostariam </a:t>
            </a:r>
            <a:r>
              <a:rPr lang="pt-BR" sz="2400" dirty="0"/>
              <a:t>de ter características diferentes, geralmente associado a motivos de sofrimento e vergonha, revelando assim como a internalização do preconceito em relação ao negro e uma suposta superioridade do branco já é presente e pautada a partir de atitudes discriminatórias vividas socialmente, na escola, nas ruas e pela mídia que contribui com esse “aprendizado” quando mostra, na maioria das vezes, apenas crianças e adultos com cor de pele branca, olhos azuis e cabelos lisos. </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30</a:t>
            </a:fld>
            <a:endParaRPr lang="pt-BR" dirty="0"/>
          </a:p>
        </p:txBody>
      </p:sp>
    </p:spTree>
    <p:extLst>
      <p:ext uri="{BB962C8B-B14F-4D97-AF65-F5344CB8AC3E}">
        <p14:creationId xmlns:p14="http://schemas.microsoft.com/office/powerpoint/2010/main" val="4014887944"/>
      </p:ext>
    </p:extLst>
  </p:cSld>
  <p:clrMapOvr>
    <a:masterClrMapping/>
  </p:clrMapOvr>
  <p:transition>
    <p:blinds/>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noAutofit/>
          </a:bodyPr>
          <a:lstStyle/>
          <a:p>
            <a:r>
              <a:rPr lang="pt-BR" sz="1800" dirty="0"/>
              <a:t/>
            </a:r>
            <a:br>
              <a:rPr lang="pt-BR" sz="1800" dirty="0"/>
            </a:br>
            <a:r>
              <a:rPr lang="pt-BR" sz="1800" dirty="0"/>
              <a:t/>
            </a:r>
            <a:br>
              <a:rPr lang="pt-BR" sz="1800" dirty="0"/>
            </a:br>
            <a:endParaRPr lang="pt-BR" sz="1800" dirty="0"/>
          </a:p>
        </p:txBody>
      </p:sp>
      <p:sp>
        <p:nvSpPr>
          <p:cNvPr id="3" name="Espaço Reservado para Conteúdo 2"/>
          <p:cNvSpPr>
            <a:spLocks noGrp="1"/>
          </p:cNvSpPr>
          <p:nvPr>
            <p:ph sz="quarter" idx="1"/>
          </p:nvPr>
        </p:nvSpPr>
        <p:spPr>
          <a:xfrm>
            <a:off x="421804" y="1988840"/>
            <a:ext cx="8229600" cy="4525963"/>
          </a:xfrm>
        </p:spPr>
        <p:txBody>
          <a:bodyPr numCol="1">
            <a:noAutofit/>
          </a:bodyPr>
          <a:lstStyle/>
          <a:p>
            <a:pPr marL="0" indent="0" algn="just">
              <a:buNone/>
            </a:pPr>
            <a:r>
              <a:rPr lang="pt-BR" sz="2400" dirty="0" smtClean="0"/>
              <a:t>	Cabe </a:t>
            </a:r>
            <a:r>
              <a:rPr lang="pt-BR" sz="2400" dirty="0"/>
              <a:t>à educação infantil contribuir educando as crianças para o respeito a si e ao outro; é seu papel: ampliar o conhecimento cultural, científico e </a:t>
            </a:r>
            <a:r>
              <a:rPr lang="pt-BR" sz="2400" dirty="0" smtClean="0"/>
              <a:t>tecnológico, </a:t>
            </a:r>
            <a:r>
              <a:rPr lang="pt-BR" sz="2400" dirty="0"/>
              <a:t>propiciando conhecimento e respeito à diversidade </a:t>
            </a:r>
            <a:r>
              <a:rPr lang="pt-BR" sz="2400" dirty="0" err="1"/>
              <a:t>étnico-racial</a:t>
            </a:r>
            <a:r>
              <a:rPr lang="pt-BR" sz="2400" dirty="0" smtClean="0"/>
              <a:t>.</a:t>
            </a:r>
          </a:p>
          <a:p>
            <a:pPr marL="0" indent="0" algn="just">
              <a:buNone/>
            </a:pPr>
            <a:endParaRPr lang="pt-BR" sz="2400" dirty="0"/>
          </a:p>
          <a:p>
            <a:pPr marL="0" indent="0" algn="just">
              <a:buNone/>
            </a:pPr>
            <a:endParaRPr lang="pt-BR" sz="2400" dirty="0" smtClean="0"/>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31</a:t>
            </a:fld>
            <a:endParaRPr lang="pt-BR" dirty="0"/>
          </a:p>
        </p:txBody>
      </p:sp>
      <p:sp>
        <p:nvSpPr>
          <p:cNvPr id="5" name="Título 1"/>
          <p:cNvSpPr txBox="1">
            <a:spLocks/>
          </p:cNvSpPr>
          <p:nvPr/>
        </p:nvSpPr>
        <p:spPr>
          <a:xfrm>
            <a:off x="457200" y="764704"/>
            <a:ext cx="8229600" cy="65293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2800" b="1" dirty="0" smtClean="0"/>
              <a:t>Diversidade </a:t>
            </a:r>
            <a:r>
              <a:rPr lang="pt-BR" sz="2800" b="1" dirty="0" err="1" smtClean="0"/>
              <a:t>étnico-racial</a:t>
            </a:r>
            <a:r>
              <a:rPr lang="pt-BR" sz="2800" b="1" dirty="0" smtClean="0"/>
              <a:t>: por uma </a:t>
            </a:r>
            <a:r>
              <a:rPr lang="pt-BR" sz="2800" b="1" dirty="0" err="1" smtClean="0"/>
              <a:t>prática</a:t>
            </a:r>
            <a:r>
              <a:rPr lang="pt-BR" sz="2800" b="1" dirty="0" smtClean="0"/>
              <a:t> </a:t>
            </a:r>
            <a:r>
              <a:rPr lang="pt-BR" sz="2800" b="1" dirty="0" err="1" smtClean="0"/>
              <a:t>pedagógica</a:t>
            </a:r>
            <a:r>
              <a:rPr lang="pt-BR" sz="2800" b="1" dirty="0" smtClean="0"/>
              <a:t> na </a:t>
            </a:r>
            <a:r>
              <a:rPr lang="pt-BR" sz="2800" b="1" dirty="0" err="1" smtClean="0"/>
              <a:t>educação</a:t>
            </a:r>
            <a:r>
              <a:rPr lang="pt-BR" sz="2800" b="1" dirty="0" smtClean="0"/>
              <a:t> infantil</a:t>
            </a:r>
            <a:r>
              <a:rPr lang="pt-BR" sz="2800" dirty="0" smtClean="0"/>
              <a:t/>
            </a:r>
            <a:br>
              <a:rPr lang="pt-BR" sz="2800" dirty="0" smtClean="0"/>
            </a:br>
            <a:r>
              <a:rPr lang="pt-BR" sz="2800" dirty="0" smtClean="0"/>
              <a:t/>
            </a:r>
            <a:br>
              <a:rPr lang="pt-BR" sz="2800" dirty="0" smtClean="0"/>
            </a:br>
            <a:endParaRPr lang="pt-BR" sz="2800" dirty="0"/>
          </a:p>
        </p:txBody>
      </p:sp>
    </p:spTree>
    <p:extLst>
      <p:ext uri="{BB962C8B-B14F-4D97-AF65-F5344CB8AC3E}">
        <p14:creationId xmlns:p14="http://schemas.microsoft.com/office/powerpoint/2010/main" val="635976343"/>
      </p:ext>
    </p:extLst>
  </p:cSld>
  <p:clrMapOvr>
    <a:masterClrMapping/>
  </p:clrMapOvr>
  <p:transition>
    <p:blinds/>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noAutofit/>
          </a:bodyPr>
          <a:lstStyle/>
          <a:p>
            <a:r>
              <a:rPr lang="pt-BR" sz="1800" dirty="0"/>
              <a:t/>
            </a:r>
            <a:br>
              <a:rPr lang="pt-BR" sz="1800" dirty="0"/>
            </a:br>
            <a:r>
              <a:rPr lang="pt-BR" sz="1800" dirty="0"/>
              <a:t/>
            </a:r>
            <a:br>
              <a:rPr lang="pt-BR" sz="1800" dirty="0"/>
            </a:br>
            <a:endParaRPr lang="pt-BR" sz="1800" dirty="0"/>
          </a:p>
        </p:txBody>
      </p:sp>
      <p:sp>
        <p:nvSpPr>
          <p:cNvPr id="3" name="Espaço Reservado para Conteúdo 2"/>
          <p:cNvSpPr>
            <a:spLocks noGrp="1"/>
          </p:cNvSpPr>
          <p:nvPr>
            <p:ph sz="quarter" idx="1"/>
          </p:nvPr>
        </p:nvSpPr>
        <p:spPr>
          <a:xfrm>
            <a:off x="539552" y="2276872"/>
            <a:ext cx="8229600" cy="4525963"/>
          </a:xfrm>
        </p:spPr>
        <p:txBody>
          <a:bodyPr>
            <a:normAutofit fontScale="85000" lnSpcReduction="20000"/>
          </a:bodyPr>
          <a:lstStyle/>
          <a:p>
            <a:pPr marL="0" indent="0" algn="just">
              <a:buNone/>
            </a:pPr>
            <a:r>
              <a:rPr lang="pt-BR" dirty="0"/>
              <a:t>Estudos </a:t>
            </a:r>
            <a:r>
              <a:rPr lang="pt-BR" dirty="0" smtClean="0"/>
              <a:t>evidenciaram </a:t>
            </a:r>
            <a:r>
              <a:rPr lang="pt-BR" dirty="0"/>
              <a:t>que a abordagem das diferenças/diversidades era vista como assunto de menor importância, pois as crianças pequenas não perceberiam tais diferenças e, portanto, não haveria discriminações. Contudo, não era o que um desses estudos mostrava, constatando que algumas crianças brancas apresentavam um sentimento de superioridade em relação às crianças negras e estas apresentavam uma visão negativa em relação ao grupo étnico a qual elas mesmas pertenciam. O estudo também evidenciou que a ausência da temática racial nos currículos e projetos pedagógicos reforçam o racismo e compromete a autoestima das crianças negras. </a:t>
            </a:r>
          </a:p>
          <a:p>
            <a:pPr marL="0" indent="0" algn="just">
              <a:buNone/>
            </a:pP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32</a:t>
            </a:fld>
            <a:endParaRPr lang="pt-BR" dirty="0"/>
          </a:p>
        </p:txBody>
      </p:sp>
      <p:sp>
        <p:nvSpPr>
          <p:cNvPr id="6" name="Título 1"/>
          <p:cNvSpPr txBox="1">
            <a:spLocks/>
          </p:cNvSpPr>
          <p:nvPr/>
        </p:nvSpPr>
        <p:spPr>
          <a:xfrm>
            <a:off x="457200" y="764704"/>
            <a:ext cx="8229600" cy="65293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2800" b="1" dirty="0"/>
              <a:t>A abordagem da </a:t>
            </a:r>
            <a:r>
              <a:rPr lang="pt-BR" sz="2800" b="1" dirty="0" err="1"/>
              <a:t>temática</a:t>
            </a:r>
            <a:r>
              <a:rPr lang="pt-BR" sz="2800" b="1" dirty="0"/>
              <a:t> </a:t>
            </a:r>
            <a:r>
              <a:rPr lang="pt-BR" sz="2800" b="1" dirty="0" err="1"/>
              <a:t>étnico-racial</a:t>
            </a:r>
            <a:r>
              <a:rPr lang="pt-BR" sz="2800" b="1" dirty="0"/>
              <a:t> na </a:t>
            </a:r>
            <a:r>
              <a:rPr lang="pt-BR" sz="2800" b="1" dirty="0" err="1"/>
              <a:t>educação</a:t>
            </a:r>
            <a:r>
              <a:rPr lang="pt-BR" sz="2800" b="1" dirty="0"/>
              <a:t> infantil: o que nos revela a </a:t>
            </a:r>
            <a:r>
              <a:rPr lang="pt-BR" sz="2800" b="1" dirty="0" err="1"/>
              <a:t>prática</a:t>
            </a:r>
            <a:r>
              <a:rPr lang="pt-BR" sz="2800" b="1" dirty="0"/>
              <a:t> </a:t>
            </a:r>
            <a:r>
              <a:rPr lang="pt-BR" sz="2800" b="1" dirty="0" err="1"/>
              <a:t>pedagógica</a:t>
            </a:r>
            <a:r>
              <a:rPr lang="pt-BR" sz="2800" b="1" dirty="0"/>
              <a:t> de uma </a:t>
            </a:r>
            <a:r>
              <a:rPr lang="pt-BR" sz="2800" b="1" dirty="0" smtClean="0"/>
              <a:t>professora</a:t>
            </a:r>
            <a:endParaRPr lang="pt-BR" sz="2800" b="1" dirty="0"/>
          </a:p>
        </p:txBody>
      </p:sp>
    </p:spTree>
    <p:extLst>
      <p:ext uri="{BB962C8B-B14F-4D97-AF65-F5344CB8AC3E}">
        <p14:creationId xmlns:p14="http://schemas.microsoft.com/office/powerpoint/2010/main" val="833115452"/>
      </p:ext>
    </p:extLst>
  </p:cSld>
  <p:clrMapOvr>
    <a:masterClrMapping/>
  </p:clrMapOvr>
  <p:transition>
    <p:blinds/>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noAutofit/>
          </a:bodyPr>
          <a:lstStyle/>
          <a:p>
            <a:r>
              <a:rPr lang="pt-BR" sz="1800" dirty="0"/>
              <a:t/>
            </a:r>
            <a:br>
              <a:rPr lang="pt-BR" sz="1800" dirty="0"/>
            </a:br>
            <a:r>
              <a:rPr lang="pt-BR" sz="1800" dirty="0"/>
              <a:t/>
            </a:r>
            <a:br>
              <a:rPr lang="pt-BR" sz="1800" dirty="0"/>
            </a:br>
            <a:endParaRPr lang="pt-BR" sz="1800" dirty="0"/>
          </a:p>
        </p:txBody>
      </p:sp>
      <p:sp>
        <p:nvSpPr>
          <p:cNvPr id="3" name="Espaço Reservado para Conteúdo 2"/>
          <p:cNvSpPr>
            <a:spLocks noGrp="1"/>
          </p:cNvSpPr>
          <p:nvPr>
            <p:ph sz="quarter" idx="1"/>
          </p:nvPr>
        </p:nvSpPr>
        <p:spPr>
          <a:xfrm>
            <a:off x="323528" y="2345709"/>
            <a:ext cx="8229600" cy="4525963"/>
          </a:xfrm>
        </p:spPr>
        <p:txBody>
          <a:bodyPr>
            <a:normAutofit/>
          </a:bodyPr>
          <a:lstStyle/>
          <a:p>
            <a:pPr marL="0" indent="0" algn="just">
              <a:buNone/>
            </a:pPr>
            <a:r>
              <a:rPr lang="pt-BR" sz="2400" dirty="0" smtClean="0"/>
              <a:t>	Acredita-se </a:t>
            </a:r>
            <a:r>
              <a:rPr lang="pt-BR" sz="2400" dirty="0"/>
              <a:t>que a educação pode exercer uma ação importante na prevenção do racismo, contudo é fundamental que as práticas e os discursos sejam potencializados nesse sentido. </a:t>
            </a:r>
            <a:endParaRPr lang="pt-BR" sz="2400" dirty="0" smtClean="0"/>
          </a:p>
          <a:p>
            <a:pPr marL="0" indent="0" algn="just">
              <a:buNone/>
            </a:pPr>
            <a:r>
              <a:rPr lang="pt-BR" sz="2400" dirty="0" smtClean="0"/>
              <a:t>Isso </a:t>
            </a:r>
            <a:r>
              <a:rPr lang="pt-BR" sz="2400" dirty="0"/>
              <a:t>deverá ser alcançado pela formação específica dos professores emergindo suas representações dentro do contexto educacional e ponderando sobre as mesmas, inclusive se reproduzem o racismo, e quais práticas e reflexões podem ser adotadas em oposição a isso.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33</a:t>
            </a:fld>
            <a:endParaRPr lang="pt-BR" dirty="0"/>
          </a:p>
        </p:txBody>
      </p:sp>
      <p:sp>
        <p:nvSpPr>
          <p:cNvPr id="5" name="Título 1"/>
          <p:cNvSpPr txBox="1">
            <a:spLocks/>
          </p:cNvSpPr>
          <p:nvPr/>
        </p:nvSpPr>
        <p:spPr>
          <a:xfrm>
            <a:off x="609600" y="917104"/>
            <a:ext cx="8229600" cy="652934"/>
          </a:xfrm>
          <a:prstGeom prst="rect">
            <a:avLst/>
          </a:prstGeom>
        </p:spPr>
        <p:txBody>
          <a:bodyPr>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sz="2800" b="1" dirty="0"/>
              <a:t>A abordagem da </a:t>
            </a:r>
            <a:r>
              <a:rPr lang="pt-BR" sz="2800" b="1" dirty="0" err="1"/>
              <a:t>temática</a:t>
            </a:r>
            <a:r>
              <a:rPr lang="pt-BR" sz="2800" b="1" dirty="0"/>
              <a:t> </a:t>
            </a:r>
            <a:r>
              <a:rPr lang="pt-BR" sz="2800" b="1" dirty="0" err="1"/>
              <a:t>étnico-racial</a:t>
            </a:r>
            <a:r>
              <a:rPr lang="pt-BR" sz="2800" b="1" dirty="0"/>
              <a:t> na </a:t>
            </a:r>
            <a:r>
              <a:rPr lang="pt-BR" sz="2800" b="1" dirty="0" err="1"/>
              <a:t>educação</a:t>
            </a:r>
            <a:r>
              <a:rPr lang="pt-BR" sz="2800" b="1" dirty="0"/>
              <a:t> infantil: o que nos revela a </a:t>
            </a:r>
            <a:r>
              <a:rPr lang="pt-BR" sz="2800" b="1" dirty="0" err="1"/>
              <a:t>prática</a:t>
            </a:r>
            <a:r>
              <a:rPr lang="pt-BR" sz="2800" b="1" dirty="0"/>
              <a:t> </a:t>
            </a:r>
            <a:r>
              <a:rPr lang="pt-BR" sz="2800" b="1" dirty="0" err="1"/>
              <a:t>pedagógica</a:t>
            </a:r>
            <a:r>
              <a:rPr lang="pt-BR" sz="2800" b="1" dirty="0"/>
              <a:t> de uma </a:t>
            </a:r>
            <a:r>
              <a:rPr lang="pt-BR" sz="2800" b="1" dirty="0" smtClean="0"/>
              <a:t>professora</a:t>
            </a:r>
            <a:endParaRPr lang="pt-BR" sz="2800" b="1" dirty="0"/>
          </a:p>
        </p:txBody>
      </p:sp>
    </p:spTree>
    <p:extLst>
      <p:ext uri="{BB962C8B-B14F-4D97-AF65-F5344CB8AC3E}">
        <p14:creationId xmlns:p14="http://schemas.microsoft.com/office/powerpoint/2010/main" val="555676656"/>
      </p:ext>
    </p:extLst>
  </p:cSld>
  <p:clrMapOvr>
    <a:masterClrMapping/>
  </p:clrMapOvr>
  <p:transition>
    <p:blinds/>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ctrTitle"/>
          </p:nvPr>
        </p:nvSpPr>
        <p:spPr/>
        <p:txBody>
          <a:bodyPr/>
          <a:lstStyle/>
          <a:p>
            <a:r>
              <a:rPr lang="pt-BR" dirty="0" smtClean="0"/>
              <a:t>Projetos Pedagógicos na Educação Infantil</a:t>
            </a:r>
            <a:endParaRPr lang="pt-BR" dirty="0"/>
          </a:p>
        </p:txBody>
      </p:sp>
      <p:sp>
        <p:nvSpPr>
          <p:cNvPr id="8" name="Subtítulo 7"/>
          <p:cNvSpPr>
            <a:spLocks noGrp="1"/>
          </p:cNvSpPr>
          <p:nvPr>
            <p:ph type="subTitle" idx="1"/>
          </p:nvPr>
        </p:nvSpPr>
        <p:spPr/>
        <p:txBody>
          <a:bodyPr/>
          <a:lstStyle/>
          <a:p>
            <a:r>
              <a:rPr lang="pt-BR" dirty="0" smtClean="0"/>
              <a:t>Maria Carmen Silveira Barbosa</a:t>
            </a:r>
          </a:p>
          <a:p>
            <a:r>
              <a:rPr lang="pt-BR" dirty="0" smtClean="0"/>
              <a:t>Maria das Graças Souza Horn</a:t>
            </a: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34</a:t>
            </a:fld>
            <a:endParaRPr lang="pt-BR" dirty="0"/>
          </a:p>
        </p:txBody>
      </p:sp>
    </p:spTree>
    <p:extLst>
      <p:ext uri="{BB962C8B-B14F-4D97-AF65-F5344CB8AC3E}">
        <p14:creationId xmlns:p14="http://schemas.microsoft.com/office/powerpoint/2010/main" val="4232972238"/>
      </p:ext>
    </p:extLst>
  </p:cSld>
  <p:clrMapOvr>
    <a:masterClrMapping/>
  </p:clrMapOvr>
  <p:transition>
    <p:blinds/>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836712"/>
            <a:ext cx="8229600" cy="4525963"/>
          </a:xfrm>
        </p:spPr>
        <p:txBody>
          <a:bodyPr/>
          <a:lstStyle/>
          <a:p>
            <a:pPr marL="0" indent="0" algn="just">
              <a:buNone/>
            </a:pPr>
            <a:r>
              <a:rPr lang="pt-BR" sz="2400" dirty="0" smtClean="0"/>
              <a:t>	Graduada </a:t>
            </a:r>
            <a:r>
              <a:rPr lang="pt-BR" sz="2400" dirty="0"/>
              <a:t>em Pedagogia pela Universidade Federal do Rio Grande do Sul (1983), especialista em Alfabetização em Classes Populares pelo GEEMPA (1984) e em Problemas no Desenvolvimento Infantil pelo Centro </a:t>
            </a:r>
            <a:r>
              <a:rPr lang="pt-BR" sz="2400" dirty="0" err="1"/>
              <a:t>Lidia</a:t>
            </a:r>
            <a:r>
              <a:rPr lang="pt-BR" sz="2400" dirty="0"/>
              <a:t> </a:t>
            </a:r>
            <a:r>
              <a:rPr lang="pt-BR" sz="2400" dirty="0" err="1"/>
              <a:t>Coriat</a:t>
            </a:r>
            <a:r>
              <a:rPr lang="pt-BR" sz="2400" dirty="0"/>
              <a:t> (1995), mestre em Planejamento em Educação pela Universidade Federal do Rio Grande do Sul (1987), Doutora em Educação pela Universidade Estadual de Campinas (2000) e </a:t>
            </a:r>
            <a:r>
              <a:rPr lang="pt-BR" sz="2400" dirty="0" err="1"/>
              <a:t>Pós-doutora</a:t>
            </a:r>
            <a:r>
              <a:rPr lang="pt-BR" sz="2400" dirty="0"/>
              <a:t> pela </a:t>
            </a:r>
            <a:r>
              <a:rPr lang="pt-BR" sz="2400" dirty="0" err="1"/>
              <a:t>Universitat</a:t>
            </a:r>
            <a:r>
              <a:rPr lang="pt-BR" sz="2400" dirty="0"/>
              <a:t> de </a:t>
            </a:r>
            <a:r>
              <a:rPr lang="pt-BR" sz="2400" dirty="0" err="1"/>
              <a:t>Vic</a:t>
            </a:r>
            <a:r>
              <a:rPr lang="pt-BR" sz="2400" dirty="0"/>
              <a:t>, </a:t>
            </a:r>
            <a:r>
              <a:rPr lang="pt-BR" sz="2400" dirty="0" err="1"/>
              <a:t>Catalunya</a:t>
            </a:r>
            <a:r>
              <a:rPr lang="pt-BR" sz="2400" dirty="0"/>
              <a:t>, Espanha (2013). Atualmente é Professora Titular na Faculdade de Educação da Universidade Federal do Rio Grande do Sul e atua como Professora Permanente no Programa de Pós-Graduação em Educação,</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35</a:t>
            </a:fld>
            <a:endParaRPr lang="pt-BR" dirty="0"/>
          </a:p>
        </p:txBody>
      </p:sp>
      <p:pic>
        <p:nvPicPr>
          <p:cNvPr id="11266" name="Picture 2" descr="Resultado de imagem para maria carmen silveira barbos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4581128"/>
            <a:ext cx="1576651" cy="186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650844"/>
      </p:ext>
    </p:extLst>
  </p:cSld>
  <p:clrMapOvr>
    <a:masterClrMapping/>
  </p:clrMapOvr>
  <p:transition>
    <p:blinds/>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11560" y="3573016"/>
            <a:ext cx="8229600" cy="2736304"/>
          </a:xfrm>
        </p:spPr>
        <p:txBody>
          <a:bodyPr/>
          <a:lstStyle/>
          <a:p>
            <a:pPr marL="0" indent="0" algn="just">
              <a:buNone/>
            </a:pPr>
            <a:r>
              <a:rPr lang="pt-BR" sz="2400" dirty="0" smtClean="0"/>
              <a:t>	Possui </a:t>
            </a:r>
            <a:r>
              <a:rPr lang="pt-BR" sz="2400" dirty="0"/>
              <a:t>graduação em Licenciatura Plena Em Pedagogia Habilitação </a:t>
            </a:r>
            <a:r>
              <a:rPr lang="pt-BR" sz="2400" dirty="0" err="1"/>
              <a:t>Superv</a:t>
            </a:r>
            <a:r>
              <a:rPr lang="pt-BR" sz="2400" dirty="0"/>
              <a:t> pela Universidade Federal do Rio Grande do Sul(1977), especialização em Especialização Em Educação </a:t>
            </a:r>
            <a:r>
              <a:rPr lang="pt-BR" sz="2400" dirty="0" err="1"/>
              <a:t>Pré</a:t>
            </a:r>
            <a:r>
              <a:rPr lang="pt-BR" sz="2400" dirty="0"/>
              <a:t> Escolar pela Universidade Federal do Rio Grande do Sul(1982), mestrado em Educação pela Pontifícia Universidade Católica do Rio Grande do Sul(1991), doutorado em Educação pela Universidade Federal do Rio Grande do Sul(2003),</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36</a:t>
            </a:fld>
            <a:endParaRPr lang="pt-BR" dirty="0"/>
          </a:p>
        </p:txBody>
      </p:sp>
      <p:pic>
        <p:nvPicPr>
          <p:cNvPr id="12290" name="Picture 2" descr="Resultado de imagem para maria das graças souza hor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124744"/>
            <a:ext cx="2088232"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578440"/>
      </p:ext>
    </p:extLst>
  </p:cSld>
  <p:clrMapOvr>
    <a:masterClrMapping/>
  </p:clrMapOvr>
  <p:transition>
    <p:blinds/>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CAD508A-F967-5C46-AF45-CE112A8F7648}"/>
              </a:ext>
            </a:extLst>
          </p:cNvPr>
          <p:cNvSpPr>
            <a:spLocks noGrp="1"/>
          </p:cNvSpPr>
          <p:nvPr>
            <p:ph type="title"/>
          </p:nvPr>
        </p:nvSpPr>
        <p:spPr>
          <a:xfrm>
            <a:off x="457200" y="764704"/>
            <a:ext cx="8229600" cy="652934"/>
          </a:xfrm>
        </p:spPr>
        <p:txBody>
          <a:bodyPr/>
          <a:lstStyle/>
          <a:p>
            <a:r>
              <a:rPr lang="pt-BR" sz="2800" dirty="0"/>
              <a:t>Projetos na </a:t>
            </a:r>
            <a:r>
              <a:rPr lang="pt-BR" sz="2800" dirty="0" err="1"/>
              <a:t>educacao</a:t>
            </a:r>
            <a:r>
              <a:rPr lang="pt-BR" sz="2800" dirty="0"/>
              <a:t> infantil</a:t>
            </a:r>
          </a:p>
        </p:txBody>
      </p:sp>
      <p:sp>
        <p:nvSpPr>
          <p:cNvPr id="3" name="Espaço Reservado para Conteúdo 2">
            <a:extLst>
              <a:ext uri="{FF2B5EF4-FFF2-40B4-BE49-F238E27FC236}">
                <a16:creationId xmlns:a16="http://schemas.microsoft.com/office/drawing/2014/main" xmlns="" id="{EB46016F-AFA0-724C-BA4B-E2F9BEF76FD6}"/>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John </a:t>
            </a:r>
            <a:r>
              <a:rPr lang="pt-BR" sz="2400" dirty="0">
                <a:effectLst/>
                <a:ea typeface="Times New Roman" panose="02020603050405020304" pitchFamily="18" charset="0"/>
              </a:rPr>
              <a:t>Dewey e seu seguidor William </a:t>
            </a:r>
            <a:r>
              <a:rPr lang="pt-BR" sz="2400" dirty="0" err="1">
                <a:effectLst/>
                <a:ea typeface="Times New Roman" panose="02020603050405020304" pitchFamily="18" charset="0"/>
              </a:rPr>
              <a:t>Kilpatrick</a:t>
            </a:r>
            <a:r>
              <a:rPr lang="pt-BR" sz="2400" dirty="0">
                <a:effectLst/>
                <a:ea typeface="Times New Roman" panose="02020603050405020304" pitchFamily="18" charset="0"/>
              </a:rPr>
              <a:t> são apontados como os principais representantes da </a:t>
            </a:r>
            <a:r>
              <a:rPr lang="pt-BR" sz="2400" b="1" dirty="0">
                <a:effectLst/>
                <a:ea typeface="Times New Roman" panose="02020603050405020304" pitchFamily="18" charset="0"/>
              </a:rPr>
              <a:t>pedagogia de projetos</a:t>
            </a:r>
            <a:r>
              <a:rPr lang="pt-BR" sz="2400" dirty="0">
                <a:effectLst/>
                <a:ea typeface="Times New Roman" panose="02020603050405020304" pitchFamily="18" charset="0"/>
              </a:rPr>
              <a:t>.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Nesse </a:t>
            </a:r>
            <a:r>
              <a:rPr lang="pt-BR" sz="2400" dirty="0">
                <a:effectLst/>
                <a:ea typeface="Times New Roman" panose="02020603050405020304" pitchFamily="18" charset="0"/>
              </a:rPr>
              <a:t>contexto, a sala de aula funcionaria como uma comunidade em miniatura, preparando seus participantes para a vida adulta.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A </a:t>
            </a:r>
            <a:r>
              <a:rPr lang="pt-BR" sz="2400" dirty="0">
                <a:effectLst/>
                <a:ea typeface="Times New Roman" panose="02020603050405020304" pitchFamily="18" charset="0"/>
              </a:rPr>
              <a:t>função primordial da escola seria a de auxiliar a criança a compreender o mundo por meio da pesquisa, do debate e da solução de problemas, devendo ocorrer uma constante inter-relação entre as atividades escolares e as necessidades e os interesses das crianças e das comunidades.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37</a:t>
            </a:fld>
            <a:endParaRPr lang="pt-BR" dirty="0"/>
          </a:p>
        </p:txBody>
      </p:sp>
    </p:spTree>
    <p:extLst>
      <p:ext uri="{BB962C8B-B14F-4D97-AF65-F5344CB8AC3E}">
        <p14:creationId xmlns:p14="http://schemas.microsoft.com/office/powerpoint/2010/main" val="3557425530"/>
      </p:ext>
    </p:extLst>
  </p:cSld>
  <p:clrMapOvr>
    <a:masterClrMapping/>
  </p:clrMapOvr>
  <p:transition>
    <p:blinds/>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F91069F-61F4-F54B-9A96-2E3FA47A3183}"/>
              </a:ext>
            </a:extLst>
          </p:cNvPr>
          <p:cNvSpPr>
            <a:spLocks noGrp="1"/>
          </p:cNvSpPr>
          <p:nvPr>
            <p:ph type="title"/>
          </p:nvPr>
        </p:nvSpPr>
        <p:spPr>
          <a:xfrm>
            <a:off x="457200" y="764704"/>
            <a:ext cx="8229600" cy="652934"/>
          </a:xfrm>
        </p:spPr>
        <p:txBody>
          <a:bodyPr/>
          <a:lstStyle/>
          <a:p>
            <a:r>
              <a:rPr lang="pt-BR" sz="3200" dirty="0"/>
              <a:t>Nova </a:t>
            </a:r>
            <a:r>
              <a:rPr lang="pt-BR" sz="3200" dirty="0" smtClean="0"/>
              <a:t>versão </a:t>
            </a:r>
            <a:r>
              <a:rPr lang="pt-BR" sz="3200" dirty="0"/>
              <a:t>para projetos</a:t>
            </a:r>
          </a:p>
        </p:txBody>
      </p:sp>
      <p:sp>
        <p:nvSpPr>
          <p:cNvPr id="3" name="Espaço Reservado para Conteúdo 2">
            <a:extLst>
              <a:ext uri="{FF2B5EF4-FFF2-40B4-BE49-F238E27FC236}">
                <a16:creationId xmlns:a16="http://schemas.microsoft.com/office/drawing/2014/main" xmlns="" id="{9FB3413D-BB59-1241-9AC9-7CEA114AB42A}"/>
              </a:ext>
            </a:extLst>
          </p:cNvPr>
          <p:cNvSpPr>
            <a:spLocks noGrp="1"/>
          </p:cNvSpPr>
          <p:nvPr>
            <p:ph sz="quarter" idx="1"/>
          </p:nvPr>
        </p:nvSpPr>
        <p:spPr/>
        <p:txBody>
          <a:bodyPr>
            <a:normAutofit/>
          </a:bodyPr>
          <a:lstStyle/>
          <a:p>
            <a:pPr marL="0" lvl="0" indent="0">
              <a:buNone/>
            </a:pPr>
            <a:r>
              <a:rPr lang="pt-BR" sz="2400" dirty="0" smtClean="0">
                <a:effectLst/>
                <a:ea typeface="Times New Roman" panose="02020603050405020304" pitchFamily="18" charset="0"/>
              </a:rPr>
              <a:t>	</a:t>
            </a:r>
            <a:r>
              <a:rPr lang="pt-BR" sz="2400" dirty="0">
                <a:ea typeface="Times New Roman" panose="02020603050405020304" pitchFamily="18" charset="0"/>
              </a:rPr>
              <a:t>D</a:t>
            </a:r>
            <a:r>
              <a:rPr lang="pt-BR" sz="2400" dirty="0" smtClean="0">
                <a:effectLst/>
                <a:ea typeface="Times New Roman" panose="02020603050405020304" pitchFamily="18" charset="0"/>
              </a:rPr>
              <a:t>ev</a:t>
            </a:r>
            <a:r>
              <a:rPr lang="pt-BR" sz="2400" dirty="0" smtClean="0">
                <a:ea typeface="Times New Roman" panose="02020603050405020304" pitchFamily="18" charset="0"/>
              </a:rPr>
              <a:t>e-se considerar:</a:t>
            </a:r>
          </a:p>
          <a:p>
            <a:pPr marL="0" lvl="0" indent="0">
              <a:buNone/>
            </a:pPr>
            <a:endParaRPr lang="pt-BR" sz="2400" dirty="0" smtClean="0">
              <a:effectLst/>
              <a:ea typeface="Times New Roman" panose="02020603050405020304" pitchFamily="18" charset="0"/>
            </a:endParaRPr>
          </a:p>
          <a:p>
            <a:pPr lvl="0">
              <a:buFont typeface="Wingdings" panose="05000000000000000000" pitchFamily="2" charset="2"/>
              <a:buChar char="Ø"/>
            </a:pPr>
            <a:r>
              <a:rPr lang="pt-BR" sz="2400" dirty="0" smtClean="0">
                <a:effectLst/>
                <a:ea typeface="Times New Roman" panose="02020603050405020304" pitchFamily="18" charset="0"/>
              </a:rPr>
              <a:t>O </a:t>
            </a:r>
            <a:r>
              <a:rPr lang="pt-BR" sz="2400" dirty="0">
                <a:effectLst/>
                <a:ea typeface="Times New Roman" panose="02020603050405020304" pitchFamily="18" charset="0"/>
              </a:rPr>
              <a:t>contexto sócio histórico, e não apenas o ambiente imediato, </a:t>
            </a:r>
          </a:p>
          <a:p>
            <a:pPr lvl="0">
              <a:buFont typeface="Wingdings" panose="05000000000000000000" pitchFamily="2" charset="2"/>
              <a:buChar char="Ø"/>
            </a:pPr>
            <a:r>
              <a:rPr lang="pt-BR" sz="2400" dirty="0">
                <a:effectLst/>
                <a:ea typeface="Times New Roman" panose="02020603050405020304" pitchFamily="18" charset="0"/>
              </a:rPr>
              <a:t>O conhecimento das características dos grupos de alunos envolvidos, </a:t>
            </a:r>
          </a:p>
          <a:p>
            <a:pPr lvl="0">
              <a:buFont typeface="Wingdings" panose="05000000000000000000" pitchFamily="2" charset="2"/>
              <a:buChar char="Ø"/>
            </a:pPr>
            <a:r>
              <a:rPr lang="pt-BR" sz="2400" dirty="0">
                <a:effectLst/>
                <a:ea typeface="Times New Roman" panose="02020603050405020304" pitchFamily="18" charset="0"/>
              </a:rPr>
              <a:t>A atenção à diversidade e </a:t>
            </a:r>
          </a:p>
          <a:p>
            <a:pPr lvl="0">
              <a:buFont typeface="Wingdings" panose="05000000000000000000" pitchFamily="2" charset="2"/>
              <a:buChar char="Ø"/>
            </a:pPr>
            <a:r>
              <a:rPr lang="pt-BR" sz="2400" dirty="0">
                <a:effectLst/>
                <a:ea typeface="Times New Roman" panose="02020603050405020304" pitchFamily="18" charset="0"/>
              </a:rPr>
              <a:t>O enfoque em temáticas contemporâneas e pertinentes à vida das crianças. </a:t>
            </a:r>
          </a:p>
          <a:p>
            <a:pPr lvl="0"/>
            <a:endParaRPr lang="pt-BR" sz="2400" dirty="0">
              <a:effectLst/>
              <a:ea typeface="Times New Roman" panose="02020603050405020304" pitchFamily="18" charset="0"/>
            </a:endParaRPr>
          </a:p>
          <a:p>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38</a:t>
            </a:fld>
            <a:endParaRPr lang="pt-BR" dirty="0"/>
          </a:p>
        </p:txBody>
      </p:sp>
      <p:pic>
        <p:nvPicPr>
          <p:cNvPr id="13314" name="Picture 2" descr="Resultado de imagem para projetos na educação infant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4653136"/>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814246"/>
      </p:ext>
    </p:extLst>
  </p:cSld>
  <p:clrMapOvr>
    <a:masterClrMapping/>
  </p:clrMapOvr>
  <p:transition>
    <p:blinds/>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CBA8387-324C-FF4D-9DEA-E1E276506907}"/>
              </a:ext>
            </a:extLst>
          </p:cNvPr>
          <p:cNvSpPr>
            <a:spLocks noGrp="1"/>
          </p:cNvSpPr>
          <p:nvPr>
            <p:ph type="title"/>
          </p:nvPr>
        </p:nvSpPr>
        <p:spPr>
          <a:xfrm>
            <a:off x="457200" y="764704"/>
            <a:ext cx="8229600" cy="652934"/>
          </a:xfrm>
        </p:spPr>
        <p:txBody>
          <a:bodyPr/>
          <a:lstStyle/>
          <a:p>
            <a:r>
              <a:rPr lang="pt-BR" sz="2800" dirty="0"/>
              <a:t>Pedagogia diferenciada</a:t>
            </a:r>
          </a:p>
        </p:txBody>
      </p:sp>
      <p:sp>
        <p:nvSpPr>
          <p:cNvPr id="3" name="Espaço Reservado para Conteúdo 2">
            <a:extLst>
              <a:ext uri="{FF2B5EF4-FFF2-40B4-BE49-F238E27FC236}">
                <a16:creationId xmlns:a16="http://schemas.microsoft.com/office/drawing/2014/main" xmlns="" id="{7FDD5011-408D-8E4F-A49F-070EF780E150}"/>
              </a:ext>
            </a:extLst>
          </p:cNvPr>
          <p:cNvSpPr>
            <a:spLocks noGrp="1"/>
          </p:cNvSpPr>
          <p:nvPr>
            <p:ph sz="quarter" idx="1"/>
          </p:nvPr>
        </p:nvSpPr>
        <p:spPr/>
        <p:txBody>
          <a:bodyPr>
            <a:noAutofit/>
          </a:bodyPr>
          <a:lstStyle/>
          <a:p>
            <a:pPr marL="0" lvl="0" indent="0" algn="just">
              <a:buNone/>
            </a:pPr>
            <a:r>
              <a:rPr lang="pt-BR" sz="2400" dirty="0" smtClean="0">
                <a:effectLst/>
                <a:ea typeface="Times New Roman" panose="02020603050405020304" pitchFamily="18" charset="0"/>
              </a:rPr>
              <a:t>	Não </a:t>
            </a:r>
            <a:r>
              <a:rPr lang="pt-BR" sz="2400" dirty="0">
                <a:effectLst/>
                <a:ea typeface="Times New Roman" panose="02020603050405020304" pitchFamily="18" charset="0"/>
              </a:rPr>
              <a:t>há uma única forma de trabalharmos com projetos, mas várias, e ainda podem ser criadas muitas outras, na medida em que trabalhar com projetos na universidade, ou na escola de 0 a 3 anos, ou no ensino médio, exige adaptações e transformações que, não ferindo os princípios básicos, podem contemplar essa diversidade. </a:t>
            </a:r>
          </a:p>
          <a:p>
            <a:pPr marL="0" indent="0" algn="just">
              <a:buNone/>
            </a:pPr>
            <a:r>
              <a:rPr lang="pt-BR" sz="2400" dirty="0">
                <a:effectLst/>
                <a:ea typeface="Times New Roman" panose="02020603050405020304" pitchFamily="18" charset="0"/>
              </a:rPr>
              <a:t> </a:t>
            </a:r>
            <a:r>
              <a:rPr lang="pt-BR" sz="2400" dirty="0" smtClean="0">
                <a:effectLst/>
                <a:ea typeface="Times New Roman" panose="02020603050405020304" pitchFamily="18" charset="0"/>
              </a:rPr>
              <a:t>O projeto é</a:t>
            </a:r>
            <a:r>
              <a:rPr lang="pt-BR" sz="2400" dirty="0" smtClean="0">
                <a:ea typeface="Times New Roman" panose="02020603050405020304" pitchFamily="18" charset="0"/>
              </a:rPr>
              <a:t> </a:t>
            </a:r>
            <a:r>
              <a:rPr lang="pt-BR" sz="2400" dirty="0">
                <a:ea typeface="Times New Roman" panose="02020603050405020304" pitchFamily="18" charset="0"/>
              </a:rPr>
              <a:t>um plano de trabalho, ordenado e particularizado para seguir uma ideia ou um propósito, mesmo que </a:t>
            </a:r>
            <a:r>
              <a:rPr lang="pt-BR" sz="2400" dirty="0" smtClean="0">
                <a:ea typeface="Times New Roman" panose="02020603050405020304" pitchFamily="18" charset="0"/>
              </a:rPr>
              <a:t>vagos. Pode </a:t>
            </a:r>
            <a:r>
              <a:rPr lang="pt-BR" sz="2400" dirty="0">
                <a:ea typeface="Times New Roman" panose="02020603050405020304" pitchFamily="18" charset="0"/>
              </a:rPr>
              <a:t>ser esboçado por meio de diferentes representações, como cálculos, desenhos, textos, esquemas e esboços que definam o percurso a ser utilizado para a execução de uma </a:t>
            </a:r>
            <a:r>
              <a:rPr lang="pt-BR" sz="2400" dirty="0" smtClean="0">
                <a:ea typeface="Times New Roman" panose="02020603050405020304" pitchFamily="18" charset="0"/>
              </a:rPr>
              <a:t>ideia.</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39</a:t>
            </a:fld>
            <a:endParaRPr lang="pt-BR" dirty="0"/>
          </a:p>
        </p:txBody>
      </p:sp>
    </p:spTree>
    <p:extLst>
      <p:ext uri="{BB962C8B-B14F-4D97-AF65-F5344CB8AC3E}">
        <p14:creationId xmlns:p14="http://schemas.microsoft.com/office/powerpoint/2010/main" val="3145942356"/>
      </p:ext>
    </p:extLst>
  </p:cSld>
  <p:clrMapOvr>
    <a:masterClrMapping/>
  </p:clrMapOvr>
  <p:transition>
    <p:blind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0264DB9-BC4C-4E42-99AA-794942E5EFF0}"/>
              </a:ext>
            </a:extLst>
          </p:cNvPr>
          <p:cNvSpPr>
            <a:spLocks noGrp="1"/>
          </p:cNvSpPr>
          <p:nvPr>
            <p:ph type="ctrTitle"/>
          </p:nvPr>
        </p:nvSpPr>
        <p:spPr/>
        <p:txBody>
          <a:bodyPr/>
          <a:lstStyle/>
          <a:p>
            <a:r>
              <a:rPr lang="pt-BR" sz="4000" dirty="0" smtClean="0"/>
              <a:t>AFINAL, O QUE OS BEBÊS FAZEM NO BERÇÁRIO?</a:t>
            </a:r>
            <a:endParaRPr lang="pt-BR" sz="4000" dirty="0"/>
          </a:p>
        </p:txBody>
      </p:sp>
      <p:sp>
        <p:nvSpPr>
          <p:cNvPr id="5" name="Subtítulo 4"/>
          <p:cNvSpPr>
            <a:spLocks noGrp="1"/>
          </p:cNvSpPr>
          <p:nvPr>
            <p:ph type="subTitle" idx="1"/>
          </p:nvPr>
        </p:nvSpPr>
        <p:spPr/>
        <p:txBody>
          <a:bodyPr/>
          <a:lstStyle/>
          <a:p>
            <a:r>
              <a:rPr lang="pt-BR" dirty="0" smtClean="0"/>
              <a:t>Paulo </a:t>
            </a:r>
            <a:r>
              <a:rPr lang="pt-BR" dirty="0" err="1" smtClean="0"/>
              <a:t>Fochi</a:t>
            </a: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a:t>
            </a:fld>
            <a:endParaRPr lang="pt-BR" dirty="0"/>
          </a:p>
        </p:txBody>
      </p:sp>
    </p:spTree>
    <p:extLst>
      <p:ext uri="{BB962C8B-B14F-4D97-AF65-F5344CB8AC3E}">
        <p14:creationId xmlns:p14="http://schemas.microsoft.com/office/powerpoint/2010/main" val="4120527554"/>
      </p:ext>
    </p:extLst>
  </p:cSld>
  <p:clrMapOvr>
    <a:masterClrMapping/>
  </p:clrMapOvr>
  <p:transition>
    <p:blinds/>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031AB04-0516-8E45-88BB-AFB2AAA1F4D2}"/>
              </a:ext>
            </a:extLst>
          </p:cNvPr>
          <p:cNvSpPr>
            <a:spLocks noGrp="1"/>
          </p:cNvSpPr>
          <p:nvPr>
            <p:ph type="title"/>
          </p:nvPr>
        </p:nvSpPr>
        <p:spPr>
          <a:xfrm>
            <a:off x="457200" y="764704"/>
            <a:ext cx="8229600" cy="652934"/>
          </a:xfrm>
        </p:spPr>
        <p:txBody>
          <a:bodyPr/>
          <a:lstStyle/>
          <a:p>
            <a:r>
              <a:rPr lang="pt-BR" sz="2800" dirty="0"/>
              <a:t>Para </a:t>
            </a:r>
            <a:r>
              <a:rPr lang="pt-BR" sz="2800" dirty="0" smtClean="0"/>
              <a:t>definição </a:t>
            </a:r>
            <a:r>
              <a:rPr lang="pt-BR" sz="2800" dirty="0"/>
              <a:t>do projeto</a:t>
            </a:r>
          </a:p>
        </p:txBody>
      </p:sp>
      <p:sp>
        <p:nvSpPr>
          <p:cNvPr id="3" name="Espaço Reservado para Conteúdo 2">
            <a:extLst>
              <a:ext uri="{FF2B5EF4-FFF2-40B4-BE49-F238E27FC236}">
                <a16:creationId xmlns:a16="http://schemas.microsoft.com/office/drawing/2014/main" xmlns="" id="{E99521F3-56C1-A746-94E9-E158F296FE95}"/>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No </a:t>
            </a:r>
            <a:r>
              <a:rPr lang="pt-BR" sz="2400" dirty="0">
                <a:effectLst/>
                <a:ea typeface="Times New Roman" panose="02020603050405020304" pitchFamily="18" charset="0"/>
              </a:rPr>
              <a:t>âmbito pedagógico</a:t>
            </a:r>
            <a:r>
              <a:rPr lang="pt-BR" sz="2400" dirty="0" smtClean="0">
                <a:effectLst/>
                <a:ea typeface="Times New Roman" panose="02020603050405020304" pitchFamily="18" charset="0"/>
              </a:rPr>
              <a:t>:</a:t>
            </a:r>
          </a:p>
          <a:p>
            <a:pPr marL="0" indent="0" algn="just">
              <a:buNone/>
            </a:pPr>
            <a:endParaRPr lang="pt-BR" sz="2400" dirty="0">
              <a:effectLst/>
              <a:ea typeface="Times New Roman" panose="02020603050405020304" pitchFamily="18" charset="0"/>
            </a:endParaRPr>
          </a:p>
          <a:p>
            <a:pPr lvl="0" algn="just">
              <a:buFont typeface="Wingdings" panose="05000000000000000000" pitchFamily="2" charset="2"/>
              <a:buChar char="v"/>
            </a:pPr>
            <a:r>
              <a:rPr lang="pt-BR" sz="2400" dirty="0">
                <a:effectLst/>
                <a:ea typeface="Times New Roman" panose="02020603050405020304" pitchFamily="18" charset="0"/>
              </a:rPr>
              <a:t>A definição do problema; </a:t>
            </a:r>
          </a:p>
          <a:p>
            <a:pPr lvl="0" algn="just">
              <a:buFont typeface="Wingdings" panose="05000000000000000000" pitchFamily="2" charset="2"/>
              <a:buChar char="v"/>
            </a:pPr>
            <a:r>
              <a:rPr lang="pt-BR" sz="2400" dirty="0">
                <a:effectLst/>
                <a:ea typeface="Times New Roman" panose="02020603050405020304" pitchFamily="18" charset="0"/>
              </a:rPr>
              <a:t>O planejamento do trabalho; </a:t>
            </a:r>
          </a:p>
          <a:p>
            <a:pPr lvl="0" algn="just">
              <a:buFont typeface="Wingdings" panose="05000000000000000000" pitchFamily="2" charset="2"/>
              <a:buChar char="v"/>
            </a:pPr>
            <a:r>
              <a:rPr lang="pt-BR" sz="2400" dirty="0">
                <a:effectLst/>
                <a:ea typeface="Times New Roman" panose="02020603050405020304" pitchFamily="18" charset="0"/>
              </a:rPr>
              <a:t>A coleta, a organização e o registro das informações; </a:t>
            </a:r>
          </a:p>
          <a:p>
            <a:pPr algn="just">
              <a:buFont typeface="Wingdings" panose="05000000000000000000" pitchFamily="2" charset="2"/>
              <a:buChar char="v"/>
            </a:pPr>
            <a:r>
              <a:rPr lang="pt-BR" sz="2400" dirty="0">
                <a:effectLst/>
                <a:ea typeface="Calibri" panose="020F0502020204030204" pitchFamily="34" charset="0"/>
                <a:cs typeface="Times New Roman" panose="02020603050405020304" pitchFamily="18" charset="0"/>
              </a:rPr>
              <a:t>A avaliação e a </a:t>
            </a:r>
            <a:r>
              <a:rPr lang="pt-BR" sz="2400" dirty="0" smtClean="0">
                <a:effectLst/>
                <a:ea typeface="Calibri" panose="020F0502020204030204" pitchFamily="34" charset="0"/>
                <a:cs typeface="Times New Roman" panose="02020603050405020304" pitchFamily="18" charset="0"/>
              </a:rPr>
              <a:t>comunicação.</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40</a:t>
            </a:fld>
            <a:endParaRPr lang="pt-BR" dirty="0"/>
          </a:p>
        </p:txBody>
      </p:sp>
      <p:pic>
        <p:nvPicPr>
          <p:cNvPr id="14338" name="Picture 2" descr="Resultado de imagem para projetos na educação infant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4365104"/>
            <a:ext cx="2466975"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749420"/>
      </p:ext>
    </p:extLst>
  </p:cSld>
  <p:clrMapOvr>
    <a:masterClrMapping/>
  </p:clrMapOvr>
  <p:transition>
    <p:blinds/>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DC9E83A-692B-4244-8074-F32ED3654237}"/>
              </a:ext>
            </a:extLst>
          </p:cNvPr>
          <p:cNvSpPr>
            <a:spLocks noGrp="1"/>
          </p:cNvSpPr>
          <p:nvPr>
            <p:ph type="title"/>
          </p:nvPr>
        </p:nvSpPr>
        <p:spPr>
          <a:xfrm>
            <a:off x="457200" y="764704"/>
            <a:ext cx="8229600" cy="652934"/>
          </a:xfrm>
        </p:spPr>
        <p:txBody>
          <a:bodyPr/>
          <a:lstStyle/>
          <a:p>
            <a:r>
              <a:rPr lang="pt-BR" sz="2800" dirty="0"/>
              <a:t>Projetos</a:t>
            </a:r>
          </a:p>
        </p:txBody>
      </p:sp>
      <p:sp>
        <p:nvSpPr>
          <p:cNvPr id="3" name="Espaço Reservado para Conteúdo 2">
            <a:extLst>
              <a:ext uri="{FF2B5EF4-FFF2-40B4-BE49-F238E27FC236}">
                <a16:creationId xmlns:a16="http://schemas.microsoft.com/office/drawing/2014/main" xmlns="" id="{D58B4421-82C4-354A-AF06-69A41E13C291}"/>
              </a:ext>
            </a:extLst>
          </p:cNvPr>
          <p:cNvSpPr>
            <a:spLocks noGrp="1"/>
          </p:cNvSpPr>
          <p:nvPr>
            <p:ph sz="quarter" idx="1"/>
          </p:nvPr>
        </p:nvSpPr>
        <p:spPr/>
        <p:txBody>
          <a:bodyPr/>
          <a:lstStyle/>
          <a:p>
            <a:pPr marL="0" indent="0" algn="just">
              <a:buNone/>
            </a:pPr>
            <a:r>
              <a:rPr lang="pt-BR" sz="2400" dirty="0" smtClean="0">
                <a:ea typeface="Times New Roman" panose="02020603050405020304" pitchFamily="18" charset="0"/>
              </a:rPr>
              <a:t>	S</a:t>
            </a:r>
            <a:r>
              <a:rPr lang="pt-BR" sz="2400" dirty="0" smtClean="0">
                <a:effectLst/>
                <a:ea typeface="Times New Roman" panose="02020603050405020304" pitchFamily="18" charset="0"/>
              </a:rPr>
              <a:t>ão </a:t>
            </a:r>
            <a:r>
              <a:rPr lang="pt-BR" sz="2400" dirty="0">
                <a:effectLst/>
                <a:ea typeface="Times New Roman" panose="02020603050405020304" pitchFamily="18" charset="0"/>
              </a:rPr>
              <a:t>um dos muitos modos de organizar as práticas educativas. </a:t>
            </a:r>
            <a:r>
              <a:rPr lang="pt-BR" sz="2400" i="1" dirty="0">
                <a:effectLst/>
                <a:ea typeface="Times New Roman" panose="02020603050405020304" pitchFamily="18" charset="0"/>
              </a:rPr>
              <a:t>Eles indicam uma ação intencional, planejada coletivamente, que tenha alto valor educativo, com uma estratégia concreta e consciente, visando à obtenção de determinado alvo. </a:t>
            </a:r>
          </a:p>
          <a:p>
            <a:pPr marL="0" indent="0" algn="just">
              <a:buNone/>
            </a:pPr>
            <a:r>
              <a:rPr lang="pt-BR" sz="2400" dirty="0">
                <a:effectLst/>
                <a:ea typeface="Times New Roman" panose="02020603050405020304" pitchFamily="18" charset="0"/>
              </a:rPr>
              <a:t>Através dos projetos de trabalho, pretende-se fazer as crianças pensarem em temas importantes do seu ambiente, refletirem sobre a atualidade e considerarem a vida fora da escola.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São </a:t>
            </a:r>
            <a:r>
              <a:rPr lang="pt-BR" sz="2400" dirty="0">
                <a:effectLst/>
                <a:ea typeface="Times New Roman" panose="02020603050405020304" pitchFamily="18" charset="0"/>
              </a:rPr>
              <a:t>elaborados e executados para as crianças aprenderem a estudar, a pesquisar, a procurar informações, a exercer a crítica, a duvidar, a argumentar, a opinar, a pensar, a gerir as aprendizagens, a refletir coletivamente e, o mais importante, são elaborados e executados </a:t>
            </a:r>
            <a:r>
              <a:rPr lang="pt-BR" sz="2400" i="1" dirty="0">
                <a:effectLst/>
                <a:ea typeface="Times New Roman" panose="02020603050405020304" pitchFamily="18" charset="0"/>
              </a:rPr>
              <a:t>com </a:t>
            </a:r>
            <a:r>
              <a:rPr lang="pt-BR" sz="2400" dirty="0">
                <a:effectLst/>
                <a:ea typeface="Times New Roman" panose="02020603050405020304" pitchFamily="18" charset="0"/>
              </a:rPr>
              <a:t>as crianças e não </a:t>
            </a:r>
            <a:r>
              <a:rPr lang="pt-BR" sz="2400" i="1" dirty="0">
                <a:effectLst/>
                <a:ea typeface="Times New Roman" panose="02020603050405020304" pitchFamily="18" charset="0"/>
              </a:rPr>
              <a:t>para </a:t>
            </a:r>
            <a:r>
              <a:rPr lang="pt-BR" sz="2400" dirty="0">
                <a:effectLst/>
                <a:ea typeface="Times New Roman" panose="02020603050405020304" pitchFamily="18" charset="0"/>
              </a:rPr>
              <a:t>as crianças. </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41</a:t>
            </a:fld>
            <a:endParaRPr lang="pt-BR" dirty="0"/>
          </a:p>
        </p:txBody>
      </p:sp>
    </p:spTree>
    <p:extLst>
      <p:ext uri="{BB962C8B-B14F-4D97-AF65-F5344CB8AC3E}">
        <p14:creationId xmlns:p14="http://schemas.microsoft.com/office/powerpoint/2010/main" val="3358812532"/>
      </p:ext>
    </p:extLst>
  </p:cSld>
  <p:clrMapOvr>
    <a:masterClrMapping/>
  </p:clrMapOvr>
  <p:transition>
    <p:blinds/>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4F301D1-B0B7-C241-A04C-1A9E26CE6BBD}"/>
              </a:ext>
            </a:extLst>
          </p:cNvPr>
          <p:cNvSpPr>
            <a:spLocks noGrp="1"/>
          </p:cNvSpPr>
          <p:nvPr>
            <p:ph type="title"/>
          </p:nvPr>
        </p:nvSpPr>
        <p:spPr>
          <a:xfrm>
            <a:off x="457200" y="836712"/>
            <a:ext cx="8229600" cy="580926"/>
          </a:xfrm>
        </p:spPr>
        <p:txBody>
          <a:bodyPr/>
          <a:lstStyle/>
          <a:p>
            <a:r>
              <a:rPr lang="pt-BR" sz="2800" dirty="0" smtClean="0"/>
              <a:t>Currículo </a:t>
            </a:r>
            <a:r>
              <a:rPr lang="pt-BR" sz="2800" dirty="0"/>
              <a:t>na </a:t>
            </a:r>
            <a:r>
              <a:rPr lang="pt-BR" sz="2800" dirty="0" smtClean="0"/>
              <a:t>educação </a:t>
            </a:r>
            <a:r>
              <a:rPr lang="pt-BR" sz="2800" dirty="0"/>
              <a:t>infantil</a:t>
            </a:r>
          </a:p>
        </p:txBody>
      </p:sp>
      <p:sp>
        <p:nvSpPr>
          <p:cNvPr id="3" name="Espaço Reservado para Conteúdo 2">
            <a:extLst>
              <a:ext uri="{FF2B5EF4-FFF2-40B4-BE49-F238E27FC236}">
                <a16:creationId xmlns:a16="http://schemas.microsoft.com/office/drawing/2014/main" xmlns="" id="{17260D93-01CE-EC44-B511-F25270576855}"/>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Para </a:t>
            </a:r>
            <a:r>
              <a:rPr lang="pt-BR" sz="2400" dirty="0">
                <a:effectLst/>
                <a:ea typeface="Times New Roman" panose="02020603050405020304" pitchFamily="18" charset="0"/>
              </a:rPr>
              <a:t>haver aprendizagem, é preciso organizar um currículo que seja significativo para as crianças e também para os professores. Um currículo não pode ser a repetição contínua de conteúdos, como uma ladainha que se repete infindavelmente no mesmo ritmo, no mesmo tom. </a:t>
            </a:r>
          </a:p>
          <a:p>
            <a:pPr marL="0" indent="0" algn="just">
              <a:buNone/>
            </a:pPr>
            <a:r>
              <a:rPr lang="pt-BR" sz="2400" dirty="0">
                <a:effectLst/>
                <a:ea typeface="Times New Roman" panose="02020603050405020304" pitchFamily="18" charset="0"/>
              </a:rPr>
              <a:t>Os projetos abrem para a possibilidade de aprender os diferentes conhecimentos construídos na história da humanidade de modo relacional e não linear, propiciando às crianças aprender através de múltiplas linguagens, ao mesmo tempo em que lhes proporcionam a reconstrução do que já foi aprendido.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42</a:t>
            </a:fld>
            <a:endParaRPr lang="pt-BR" dirty="0"/>
          </a:p>
        </p:txBody>
      </p:sp>
    </p:spTree>
    <p:extLst>
      <p:ext uri="{BB962C8B-B14F-4D97-AF65-F5344CB8AC3E}">
        <p14:creationId xmlns:p14="http://schemas.microsoft.com/office/powerpoint/2010/main" val="2139378991"/>
      </p:ext>
    </p:extLst>
  </p:cSld>
  <p:clrMapOvr>
    <a:masterClrMapping/>
  </p:clrMapOvr>
  <p:transition>
    <p:blinds/>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9F467A0-3AC4-184E-8F54-C64366B0D378}"/>
              </a:ext>
            </a:extLst>
          </p:cNvPr>
          <p:cNvSpPr>
            <a:spLocks noGrp="1"/>
          </p:cNvSpPr>
          <p:nvPr>
            <p:ph type="title"/>
          </p:nvPr>
        </p:nvSpPr>
        <p:spPr>
          <a:xfrm>
            <a:off x="457200" y="764704"/>
            <a:ext cx="8229600" cy="652934"/>
          </a:xfrm>
        </p:spPr>
        <p:txBody>
          <a:bodyPr/>
          <a:lstStyle/>
          <a:p>
            <a:r>
              <a:rPr lang="pt-BR" sz="2800" dirty="0" smtClean="0"/>
              <a:t>Currículo</a:t>
            </a:r>
            <a:endParaRPr lang="pt-BR" sz="2800" dirty="0"/>
          </a:p>
        </p:txBody>
      </p:sp>
      <p:sp>
        <p:nvSpPr>
          <p:cNvPr id="3" name="Espaço Reservado para Conteúdo 2">
            <a:extLst>
              <a:ext uri="{FF2B5EF4-FFF2-40B4-BE49-F238E27FC236}">
                <a16:creationId xmlns:a16="http://schemas.microsoft.com/office/drawing/2014/main" xmlns="" id="{2A0A55A8-7ED3-5442-9356-F43BB1E2D2FC}"/>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Para </a:t>
            </a:r>
            <a:r>
              <a:rPr lang="pt-BR" sz="2400" dirty="0">
                <a:effectLst/>
                <a:ea typeface="Times New Roman" panose="02020603050405020304" pitchFamily="18" charset="0"/>
              </a:rPr>
              <a:t>redimensionar a concepção de currículo, uma das questões fundamentais é passar da ideia de </a:t>
            </a:r>
            <a:r>
              <a:rPr lang="pt-BR" sz="2400" i="1" dirty="0">
                <a:effectLst/>
                <a:ea typeface="Times New Roman" panose="02020603050405020304" pitchFamily="18" charset="0"/>
              </a:rPr>
              <a:t>programa escolar, </a:t>
            </a:r>
            <a:r>
              <a:rPr lang="pt-BR" sz="2400" dirty="0">
                <a:effectLst/>
                <a:ea typeface="Times New Roman" panose="02020603050405020304" pitchFamily="18" charset="0"/>
              </a:rPr>
              <a:t>como uma lista interminável de conteúdos fragmentados, obrigatórios e uniformes em que cada disciplina constitui-se como um amontoado de informações especializadas que são servidas nas escolas em pequenas doses, para aquela de </a:t>
            </a:r>
            <a:r>
              <a:rPr lang="pt-BR" sz="2400" b="1" i="1" dirty="0">
                <a:effectLst/>
                <a:ea typeface="Times New Roman" panose="02020603050405020304" pitchFamily="18" charset="0"/>
              </a:rPr>
              <a:t>programação</a:t>
            </a:r>
            <a:r>
              <a:rPr lang="pt-BR" sz="2400" i="1" dirty="0">
                <a:effectLst/>
                <a:ea typeface="Times New Roman" panose="02020603050405020304" pitchFamily="18" charset="0"/>
              </a:rPr>
              <a:t>, </a:t>
            </a:r>
            <a:r>
              <a:rPr lang="pt-BR" sz="2400" dirty="0">
                <a:effectLst/>
                <a:ea typeface="Times New Roman" panose="02020603050405020304" pitchFamily="18" charset="0"/>
              </a:rPr>
              <a:t>em que o currículo se constrói através de um percurso educativo orientado, porém sem ser fechado ou pré-definido em sua integralidade. </a:t>
            </a:r>
          </a:p>
          <a:p>
            <a:pPr marL="0" indent="0" algn="just">
              <a:buNone/>
            </a:pPr>
            <a:r>
              <a:rPr lang="pt-BR" sz="2400" dirty="0">
                <a:effectLst/>
                <a:ea typeface="Times New Roman" panose="02020603050405020304" pitchFamily="18" charset="0"/>
              </a:rPr>
              <a:t>O currículo não pode ser definido previamente, precisando emergir e ser elaborado em ação</a:t>
            </a:r>
            <a:r>
              <a:rPr lang="pt-BR" sz="2400" dirty="0" smtClean="0">
                <a:effectLst/>
                <a:ea typeface="Times New Roman" panose="02020603050405020304" pitchFamily="18" charset="0"/>
              </a:rPr>
              <a:t>.</a:t>
            </a:r>
            <a:endParaRPr lang="pt-BR" sz="2400" dirty="0">
              <a:effectLst/>
              <a:ea typeface="Times New Roman" panose="02020603050405020304" pitchFamily="18" charset="0"/>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43</a:t>
            </a:fld>
            <a:endParaRPr lang="pt-BR" dirty="0"/>
          </a:p>
        </p:txBody>
      </p:sp>
    </p:spTree>
    <p:extLst>
      <p:ext uri="{BB962C8B-B14F-4D97-AF65-F5344CB8AC3E}">
        <p14:creationId xmlns:p14="http://schemas.microsoft.com/office/powerpoint/2010/main" val="2560797869"/>
      </p:ext>
    </p:extLst>
  </p:cSld>
  <p:clrMapOvr>
    <a:masterClrMapping/>
  </p:clrMapOvr>
  <p:transition>
    <p:blinds/>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F67D7E8-2245-A446-92F7-FD6944E6DD55}"/>
              </a:ext>
            </a:extLst>
          </p:cNvPr>
          <p:cNvSpPr>
            <a:spLocks noGrp="1"/>
          </p:cNvSpPr>
          <p:nvPr>
            <p:ph type="title"/>
          </p:nvPr>
        </p:nvSpPr>
        <p:spPr>
          <a:xfrm>
            <a:off x="457200" y="764704"/>
            <a:ext cx="8229600" cy="652934"/>
          </a:xfrm>
        </p:spPr>
        <p:txBody>
          <a:bodyPr/>
          <a:lstStyle/>
          <a:p>
            <a:r>
              <a:rPr lang="pt-BR" sz="2800" dirty="0"/>
              <a:t>Festividades</a:t>
            </a:r>
          </a:p>
        </p:txBody>
      </p:sp>
      <p:sp>
        <p:nvSpPr>
          <p:cNvPr id="3" name="Espaço Reservado para Conteúdo 2">
            <a:extLst>
              <a:ext uri="{FF2B5EF4-FFF2-40B4-BE49-F238E27FC236}">
                <a16:creationId xmlns:a16="http://schemas.microsoft.com/office/drawing/2014/main" xmlns="" id="{879BDB10-C66F-F543-8BCA-D8167DA0381A}"/>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Outro </a:t>
            </a:r>
            <a:r>
              <a:rPr lang="pt-BR" sz="2400" dirty="0">
                <a:effectLst/>
                <a:ea typeface="Times New Roman" panose="02020603050405020304" pitchFamily="18" charset="0"/>
              </a:rPr>
              <a:t>grave problema que afeta a educação infantil é o do calendário de festividades. Alguns meses do ano, as crianças ficam continuamente expostas àquilo que poderíamos chamar da indústria das festas. Elas se tornam objetos de práticas pedagógicas sem o menor significado, que se repetem todos os anos da sua vida na educação infantil, como episódios soltos no ar.  Manter tradições culturais, cívicas e/ou religiosas é algo fundamental para as crianças pequenas e precisa constar no currículo, mas o importante é a construção do sentido (real ou imaginário) dessas práticas e não apenas a comemoração.</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44</a:t>
            </a:fld>
            <a:endParaRPr lang="pt-BR" dirty="0"/>
          </a:p>
        </p:txBody>
      </p:sp>
    </p:spTree>
    <p:extLst>
      <p:ext uri="{BB962C8B-B14F-4D97-AF65-F5344CB8AC3E}">
        <p14:creationId xmlns:p14="http://schemas.microsoft.com/office/powerpoint/2010/main" val="1534393932"/>
      </p:ext>
    </p:extLst>
  </p:cSld>
  <p:clrMapOvr>
    <a:masterClrMapping/>
  </p:clrMapOvr>
  <p:transition>
    <p:blinds/>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726AB5E-13E6-554B-B3E4-53519E8B94A4}"/>
              </a:ext>
            </a:extLst>
          </p:cNvPr>
          <p:cNvSpPr>
            <a:spLocks noGrp="1"/>
          </p:cNvSpPr>
          <p:nvPr>
            <p:ph type="title"/>
          </p:nvPr>
        </p:nvSpPr>
        <p:spPr>
          <a:xfrm>
            <a:off x="457200" y="764704"/>
            <a:ext cx="8229600" cy="652934"/>
          </a:xfrm>
        </p:spPr>
        <p:txBody>
          <a:bodyPr/>
          <a:lstStyle/>
          <a:p>
            <a:r>
              <a:rPr lang="pt-BR" sz="2800" dirty="0"/>
              <a:t>Surgimento dos projetos</a:t>
            </a:r>
          </a:p>
        </p:txBody>
      </p:sp>
      <p:sp>
        <p:nvSpPr>
          <p:cNvPr id="3" name="Espaço Reservado para Conteúdo 2">
            <a:extLst>
              <a:ext uri="{FF2B5EF4-FFF2-40B4-BE49-F238E27FC236}">
                <a16:creationId xmlns:a16="http://schemas.microsoft.com/office/drawing/2014/main" xmlns="" id="{5F717174-A2DC-B048-B9D1-DF8B10A93DA5}"/>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A </a:t>
            </a:r>
            <a:r>
              <a:rPr lang="pt-BR" sz="2400" dirty="0">
                <a:effectLst/>
                <a:ea typeface="Times New Roman" panose="02020603050405020304" pitchFamily="18" charset="0"/>
              </a:rPr>
              <a:t>organização do trabalho pedagógico por meio de projetos precisa partir de uma situação, de um problema real, de uma interrogação, de uma questão que reflita as “preocupações” do grupo.</a:t>
            </a:r>
          </a:p>
          <a:p>
            <a:pPr marL="0" indent="0" algn="just">
              <a:buNone/>
            </a:pPr>
            <a:r>
              <a:rPr lang="pt-BR" sz="2400" dirty="0">
                <a:effectLst/>
                <a:ea typeface="Times New Roman" panose="02020603050405020304" pitchFamily="18" charset="0"/>
              </a:rPr>
              <a:t>Os projetos propõem uma aproximação global dos fenômenos a partir do problema e não da interpretação teórica já sistematizada através das disciplinas. Ao aproximar-se do objeto de investigação, várias perguntas podem ser feitas e, para respondê-las, serão necessárias as áreas de conhecimento ou as disciplinas.</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45</a:t>
            </a:fld>
            <a:endParaRPr lang="pt-BR" dirty="0"/>
          </a:p>
        </p:txBody>
      </p:sp>
    </p:spTree>
    <p:extLst>
      <p:ext uri="{BB962C8B-B14F-4D97-AF65-F5344CB8AC3E}">
        <p14:creationId xmlns:p14="http://schemas.microsoft.com/office/powerpoint/2010/main" val="1755584727"/>
      </p:ext>
    </p:extLst>
  </p:cSld>
  <p:clrMapOvr>
    <a:masterClrMapping/>
  </p:clrMapOvr>
  <p:transition>
    <p:blinds/>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726AB5E-13E6-554B-B3E4-53519E8B94A4}"/>
              </a:ext>
            </a:extLst>
          </p:cNvPr>
          <p:cNvSpPr>
            <a:spLocks noGrp="1"/>
          </p:cNvSpPr>
          <p:nvPr>
            <p:ph type="title"/>
          </p:nvPr>
        </p:nvSpPr>
        <p:spPr>
          <a:xfrm>
            <a:off x="457200" y="764704"/>
            <a:ext cx="8229600" cy="652934"/>
          </a:xfrm>
        </p:spPr>
        <p:txBody>
          <a:bodyPr/>
          <a:lstStyle/>
          <a:p>
            <a:r>
              <a:rPr lang="pt-BR" sz="2800" dirty="0"/>
              <a:t>Surgimento dos projetos</a:t>
            </a:r>
          </a:p>
        </p:txBody>
      </p:sp>
      <p:sp>
        <p:nvSpPr>
          <p:cNvPr id="3" name="Espaço Reservado para Conteúdo 2">
            <a:extLst>
              <a:ext uri="{FF2B5EF4-FFF2-40B4-BE49-F238E27FC236}">
                <a16:creationId xmlns:a16="http://schemas.microsoft.com/office/drawing/2014/main" xmlns="" id="{5F717174-A2DC-B048-B9D1-DF8B10A93DA5}"/>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As </a:t>
            </a:r>
            <a:r>
              <a:rPr lang="pt-BR" sz="2400" dirty="0">
                <a:effectLst/>
                <a:ea typeface="Times New Roman" panose="02020603050405020304" pitchFamily="18" charset="0"/>
              </a:rPr>
              <a:t>aprendizagens nos projetos acontecem a partir de situações concretas, das interações construídas em um processo contínuo e dinâmico.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O </a:t>
            </a:r>
            <a:r>
              <a:rPr lang="pt-BR" sz="2400" dirty="0">
                <a:effectLst/>
                <a:ea typeface="Times New Roman" panose="02020603050405020304" pitchFamily="18" charset="0"/>
              </a:rPr>
              <a:t>planejamento é feito concomitantemente com as ações e as atividades que vão sendo construídas “durante o caminho”.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Um </a:t>
            </a:r>
            <a:r>
              <a:rPr lang="pt-BR" sz="2400" dirty="0">
                <a:effectLst/>
                <a:ea typeface="Times New Roman" panose="02020603050405020304" pitchFamily="18" charset="0"/>
              </a:rPr>
              <a:t>projeto é uma abertura para as possibilidades amplas e com uma vasta gama de variáveis, de percursos imprevisíveis, criativos, ativos, inteligentes acompanhados de uma grande flexibilidade de organização. </a:t>
            </a:r>
          </a:p>
          <a:p>
            <a:pPr marL="0" indent="0" algn="just">
              <a:buNone/>
            </a:pPr>
            <a:r>
              <a:rPr lang="pt-BR" sz="2400" b="1" dirty="0">
                <a:effectLst/>
                <a:ea typeface="Times New Roman" panose="02020603050405020304" pitchFamily="18" charset="0"/>
              </a:rPr>
              <a:t> </a:t>
            </a:r>
            <a:endParaRPr lang="pt-BR" sz="2400" dirty="0">
              <a:effectLst/>
              <a:ea typeface="Times New Roman" panose="02020603050405020304" pitchFamily="18" charset="0"/>
            </a:endParaRP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46</a:t>
            </a:fld>
            <a:endParaRPr lang="pt-BR" dirty="0"/>
          </a:p>
        </p:txBody>
      </p:sp>
    </p:spTree>
    <p:extLst>
      <p:ext uri="{BB962C8B-B14F-4D97-AF65-F5344CB8AC3E}">
        <p14:creationId xmlns:p14="http://schemas.microsoft.com/office/powerpoint/2010/main" val="4105153741"/>
      </p:ext>
    </p:extLst>
  </p:cSld>
  <p:clrMapOvr>
    <a:masterClrMapping/>
  </p:clrMapOvr>
  <p:transition>
    <p:blinds/>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19AC7B4-2CB5-8845-8F17-017E30A935E5}"/>
              </a:ext>
            </a:extLst>
          </p:cNvPr>
          <p:cNvSpPr>
            <a:spLocks noGrp="1"/>
          </p:cNvSpPr>
          <p:nvPr>
            <p:ph type="title"/>
          </p:nvPr>
        </p:nvSpPr>
        <p:spPr>
          <a:xfrm>
            <a:off x="457200" y="764704"/>
            <a:ext cx="8229600" cy="652934"/>
          </a:xfrm>
        </p:spPr>
        <p:txBody>
          <a:bodyPr/>
          <a:lstStyle/>
          <a:p>
            <a:r>
              <a:rPr lang="pt-BR" sz="2800" dirty="0"/>
              <a:t>Tempos e espaços</a:t>
            </a:r>
          </a:p>
        </p:txBody>
      </p:sp>
      <p:sp>
        <p:nvSpPr>
          <p:cNvPr id="3" name="Espaço Reservado para Conteúdo 2">
            <a:extLst>
              <a:ext uri="{FF2B5EF4-FFF2-40B4-BE49-F238E27FC236}">
                <a16:creationId xmlns:a16="http://schemas.microsoft.com/office/drawing/2014/main" xmlns="" id="{83A6ECFD-517F-A143-9A98-7C0AEAC75641}"/>
              </a:ext>
            </a:extLst>
          </p:cNvPr>
          <p:cNvSpPr>
            <a:spLocks noGrp="1"/>
          </p:cNvSpPr>
          <p:nvPr>
            <p:ph sz="quarter" idx="1"/>
          </p:nvPr>
        </p:nvSpPr>
        <p:spPr>
          <a:xfrm>
            <a:off x="467544" y="1340768"/>
            <a:ext cx="8229600" cy="4525963"/>
          </a:xfrm>
        </p:spPr>
        <p:txBody>
          <a:bodyPr/>
          <a:lstStyle/>
          <a:p>
            <a:pPr marL="0" indent="0" algn="just">
              <a:buNone/>
            </a:pPr>
            <a:r>
              <a:rPr lang="pt-BR" sz="2400" dirty="0" smtClean="0">
                <a:effectLst/>
                <a:ea typeface="Calibri" panose="020F0502020204030204" pitchFamily="34" charset="0"/>
                <a:cs typeface="Times New Roman" panose="02020603050405020304" pitchFamily="18" charset="0"/>
              </a:rPr>
              <a:t>	Não </a:t>
            </a:r>
            <a:r>
              <a:rPr lang="pt-BR" sz="2400" dirty="0">
                <a:effectLst/>
                <a:ea typeface="Calibri" panose="020F0502020204030204" pitchFamily="34" charset="0"/>
                <a:cs typeface="Times New Roman" panose="02020603050405020304" pitchFamily="18" charset="0"/>
              </a:rPr>
              <a:t>trabalhamos projetos de maneira fragmentada, com tempos predeterminados, com atividades planejadas com antecedência, queremos reafirmar que, para se trabalhar com a organização do ensino em projetos de trabalho, é preciso inseri-lo em uma proposta pedagógica que contemple concepções de ensino e aprendizagem, educação, modos de organizar o espaço</a:t>
            </a:r>
          </a:p>
          <a:p>
            <a:pPr marL="0" indent="0" algn="just">
              <a:buNone/>
            </a:pPr>
            <a:r>
              <a:rPr lang="pt-BR" sz="2400" dirty="0">
                <a:effectLst/>
                <a:ea typeface="Times New Roman" panose="02020603050405020304" pitchFamily="18" charset="0"/>
              </a:rPr>
              <a:t>Os projetos podem ter tempos diferentes de duração. Existem projetos de curto, médio e longo prazos. O tempo será definido na ação. É importante lembrar que uma mesma turma de alunos pode desenvolver vários e distintos projetos ao longo do ano, que muitos deles podem ter uma existência concomitante e que nem todos os projetos precisam necessariamente ser desenvolvidos por todos os alunos.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47</a:t>
            </a:fld>
            <a:endParaRPr lang="pt-BR" dirty="0"/>
          </a:p>
        </p:txBody>
      </p:sp>
    </p:spTree>
    <p:extLst>
      <p:ext uri="{BB962C8B-B14F-4D97-AF65-F5344CB8AC3E}">
        <p14:creationId xmlns:p14="http://schemas.microsoft.com/office/powerpoint/2010/main" val="255314915"/>
      </p:ext>
    </p:extLst>
  </p:cSld>
  <p:clrMapOvr>
    <a:masterClrMapping/>
  </p:clrMapOvr>
  <p:transition>
    <p:blinds/>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6B20419-517B-FB40-AEAA-0E85D62BA5EE}"/>
              </a:ext>
            </a:extLst>
          </p:cNvPr>
          <p:cNvSpPr>
            <a:spLocks noGrp="1"/>
          </p:cNvSpPr>
          <p:nvPr>
            <p:ph type="title"/>
          </p:nvPr>
        </p:nvSpPr>
        <p:spPr>
          <a:xfrm>
            <a:off x="457200" y="764704"/>
            <a:ext cx="8229600" cy="652934"/>
          </a:xfrm>
        </p:spPr>
        <p:txBody>
          <a:bodyPr/>
          <a:lstStyle/>
          <a:p>
            <a:r>
              <a:rPr lang="pt-BR" sz="2800" dirty="0"/>
              <a:t>Etapas na elaboração de projetos</a:t>
            </a:r>
          </a:p>
        </p:txBody>
      </p:sp>
      <p:sp>
        <p:nvSpPr>
          <p:cNvPr id="3" name="Espaço Reservado para Conteúdo 2">
            <a:extLst>
              <a:ext uri="{FF2B5EF4-FFF2-40B4-BE49-F238E27FC236}">
                <a16:creationId xmlns:a16="http://schemas.microsoft.com/office/drawing/2014/main" xmlns="" id="{D1DC4024-37BC-5145-98F7-C42725CDDBCA}"/>
              </a:ext>
            </a:extLst>
          </p:cNvPr>
          <p:cNvSpPr>
            <a:spLocks noGrp="1"/>
          </p:cNvSpPr>
          <p:nvPr>
            <p:ph sz="quarter" idx="1"/>
          </p:nvPr>
        </p:nvSpPr>
        <p:spPr/>
        <p:txBody>
          <a:bodyPr/>
          <a:lstStyle/>
          <a:p>
            <a:pPr marL="457200" indent="-457200" algn="just">
              <a:buFont typeface="+mj-lt"/>
              <a:buAutoNum type="arabicPeriod"/>
            </a:pPr>
            <a:r>
              <a:rPr lang="pt-BR" sz="2400" dirty="0">
                <a:effectLst/>
                <a:ea typeface="Times New Roman" panose="02020603050405020304" pitchFamily="18" charset="0"/>
              </a:rPr>
              <a:t>A escolha do tema ou do </a:t>
            </a:r>
            <a:r>
              <a:rPr lang="pt-BR" sz="2400" dirty="0" smtClean="0">
                <a:effectLst/>
                <a:ea typeface="Times New Roman" panose="02020603050405020304" pitchFamily="18" charset="0"/>
              </a:rPr>
              <a:t>problema: </a:t>
            </a:r>
            <a:r>
              <a:rPr lang="pt-BR" sz="2400" dirty="0">
                <a:effectLst/>
                <a:ea typeface="Times New Roman" panose="02020603050405020304" pitchFamily="18" charset="0"/>
              </a:rPr>
              <a:t>pode advir das experiências anteriores das </a:t>
            </a:r>
            <a:r>
              <a:rPr lang="pt-BR" sz="2400" dirty="0" smtClean="0">
                <a:effectLst/>
                <a:ea typeface="Times New Roman" panose="02020603050405020304" pitchFamily="18" charset="0"/>
              </a:rPr>
              <a:t>crianças;</a:t>
            </a:r>
          </a:p>
          <a:p>
            <a:pPr marL="457200" indent="-457200" algn="just">
              <a:buFont typeface="+mj-lt"/>
              <a:buAutoNum type="arabicPeriod"/>
            </a:pPr>
            <a:r>
              <a:rPr lang="pt-BR" sz="2400" dirty="0" smtClean="0">
                <a:ea typeface="Times New Roman" panose="02020603050405020304" pitchFamily="18" charset="0"/>
              </a:rPr>
              <a:t>Planejamento </a:t>
            </a:r>
            <a:r>
              <a:rPr lang="pt-BR" sz="2400" dirty="0">
                <a:ea typeface="Times New Roman" panose="02020603050405020304" pitchFamily="18" charset="0"/>
              </a:rPr>
              <a:t>das </a:t>
            </a:r>
            <a:r>
              <a:rPr lang="pt-BR" sz="2400" dirty="0" smtClean="0">
                <a:ea typeface="Times New Roman" panose="02020603050405020304" pitchFamily="18" charset="0"/>
              </a:rPr>
              <a:t>tarefas: individuais</a:t>
            </a:r>
            <a:r>
              <a:rPr lang="pt-BR" sz="2400" dirty="0">
                <a:ea typeface="Times New Roman" panose="02020603050405020304" pitchFamily="18" charset="0"/>
              </a:rPr>
              <a:t>, de pequenos e de grande </a:t>
            </a:r>
            <a:r>
              <a:rPr lang="pt-BR" sz="2400" dirty="0" smtClean="0">
                <a:ea typeface="Times New Roman" panose="02020603050405020304" pitchFamily="18" charset="0"/>
              </a:rPr>
              <a:t>grupo </a:t>
            </a:r>
            <a:r>
              <a:rPr lang="pt-BR" sz="2400" dirty="0">
                <a:ea typeface="Times New Roman" panose="02020603050405020304" pitchFamily="18" charset="0"/>
              </a:rPr>
              <a:t>e da própria distribuição do </a:t>
            </a:r>
            <a:r>
              <a:rPr lang="pt-BR" sz="2400" dirty="0" smtClean="0">
                <a:ea typeface="Times New Roman" panose="02020603050405020304" pitchFamily="18" charset="0"/>
              </a:rPr>
              <a:t>tempo,  dos </a:t>
            </a:r>
            <a:r>
              <a:rPr lang="pt-BR" sz="2400" dirty="0">
                <a:ea typeface="Times New Roman" panose="02020603050405020304" pitchFamily="18" charset="0"/>
              </a:rPr>
              <a:t>recursos humanos e materiais que serão utilizados na execução do projeto e, </a:t>
            </a:r>
            <a:r>
              <a:rPr lang="pt-BR" sz="2400" dirty="0" smtClean="0">
                <a:ea typeface="Times New Roman" panose="02020603050405020304" pitchFamily="18" charset="0"/>
              </a:rPr>
              <a:t>do quadro </a:t>
            </a:r>
            <a:r>
              <a:rPr lang="pt-BR" sz="2400" dirty="0">
                <a:ea typeface="Times New Roman" panose="02020603050405020304" pitchFamily="18" charset="0"/>
              </a:rPr>
              <a:t>de responsabilidades. Este também pode ser visto como o primeiro momento da avaliação (avaliação diagnóstica ou inicial), servindo como parâmetro para a avaliação final do projeto</a:t>
            </a:r>
            <a:r>
              <a:rPr lang="pt-BR" sz="2400" dirty="0" smtClean="0">
                <a:ea typeface="Times New Roman" panose="02020603050405020304" pitchFamily="18" charset="0"/>
              </a:rPr>
              <a:t>.</a:t>
            </a:r>
            <a:endParaRPr lang="pt-BR" sz="2400" dirty="0">
              <a:ea typeface="Times New Roman" panose="02020603050405020304" pitchFamily="18" charset="0"/>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48</a:t>
            </a:fld>
            <a:endParaRPr lang="pt-BR" dirty="0"/>
          </a:p>
        </p:txBody>
      </p:sp>
    </p:spTree>
    <p:extLst>
      <p:ext uri="{BB962C8B-B14F-4D97-AF65-F5344CB8AC3E}">
        <p14:creationId xmlns:p14="http://schemas.microsoft.com/office/powerpoint/2010/main" val="3910870838"/>
      </p:ext>
    </p:extLst>
  </p:cSld>
  <p:clrMapOvr>
    <a:masterClrMapping/>
  </p:clrMapOvr>
  <p:transition>
    <p:blinds/>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6B20419-517B-FB40-AEAA-0E85D62BA5EE}"/>
              </a:ext>
            </a:extLst>
          </p:cNvPr>
          <p:cNvSpPr>
            <a:spLocks noGrp="1"/>
          </p:cNvSpPr>
          <p:nvPr>
            <p:ph type="title"/>
          </p:nvPr>
        </p:nvSpPr>
        <p:spPr>
          <a:xfrm>
            <a:off x="457200" y="764704"/>
            <a:ext cx="8229600" cy="652934"/>
          </a:xfrm>
        </p:spPr>
        <p:txBody>
          <a:bodyPr/>
          <a:lstStyle/>
          <a:p>
            <a:r>
              <a:rPr lang="pt-BR" sz="2800" dirty="0"/>
              <a:t>Etapas na elaboração de projetos</a:t>
            </a:r>
          </a:p>
        </p:txBody>
      </p:sp>
      <p:sp>
        <p:nvSpPr>
          <p:cNvPr id="3" name="Espaço Reservado para Conteúdo 2">
            <a:extLst>
              <a:ext uri="{FF2B5EF4-FFF2-40B4-BE49-F238E27FC236}">
                <a16:creationId xmlns:a16="http://schemas.microsoft.com/office/drawing/2014/main" xmlns="" id="{D1DC4024-37BC-5145-98F7-C42725CDDBCA}"/>
              </a:ext>
            </a:extLst>
          </p:cNvPr>
          <p:cNvSpPr>
            <a:spLocks noGrp="1"/>
          </p:cNvSpPr>
          <p:nvPr>
            <p:ph sz="quarter" idx="1"/>
          </p:nvPr>
        </p:nvSpPr>
        <p:spPr>
          <a:xfrm>
            <a:off x="395536" y="1196752"/>
            <a:ext cx="8229600" cy="4525963"/>
          </a:xfrm>
        </p:spPr>
        <p:txBody>
          <a:bodyPr/>
          <a:lstStyle/>
          <a:p>
            <a:pPr marL="457200" indent="-457200">
              <a:buFont typeface="+mj-lt"/>
              <a:buAutoNum type="arabicPeriod" startAt="3"/>
            </a:pPr>
            <a:r>
              <a:rPr lang="pt-BR" sz="2400" dirty="0" smtClean="0">
                <a:effectLst/>
                <a:ea typeface="Times New Roman" panose="02020603050405020304" pitchFamily="18" charset="0"/>
              </a:rPr>
              <a:t>Busca de infor</a:t>
            </a:r>
            <a:r>
              <a:rPr lang="pt-BR" sz="2400" dirty="0" smtClean="0">
                <a:ea typeface="Times New Roman" panose="02020603050405020304" pitchFamily="18" charset="0"/>
              </a:rPr>
              <a:t>mações: </a:t>
            </a:r>
            <a:r>
              <a:rPr lang="pt-BR" sz="2400" dirty="0">
                <a:ea typeface="Times New Roman" panose="02020603050405020304" pitchFamily="18" charset="0"/>
              </a:rPr>
              <a:t>O grupo como um todo (crianças e adultos) busca informações externas em diferentes fontes: conversas ou entrevistas com informantes, passeios ou visitas, observações, exploração de materiais, experiências concretas, pesquisas bibliográficas, nos laboratórios, na sala de dramatização, na sala de multimídia, na sala de esportes ou em diferentes cantos ou ateliês na sala de aula ajudam a criar um ambiente de pesquisa. </a:t>
            </a:r>
          </a:p>
          <a:p>
            <a:pPr marL="457200" indent="-457200">
              <a:buFont typeface="+mj-lt"/>
              <a:buAutoNum type="arabicPeriod" startAt="3"/>
            </a:pPr>
            <a:r>
              <a:rPr lang="pt-BR" sz="2400" dirty="0" smtClean="0">
                <a:ea typeface="Times New Roman" panose="02020603050405020304" pitchFamily="18" charset="0"/>
              </a:rPr>
              <a:t>Sistematização e registro: deve-se escolher o que deve  </a:t>
            </a:r>
            <a:r>
              <a:rPr lang="pt-BR" sz="2400" dirty="0">
                <a:ea typeface="Times New Roman" panose="02020603050405020304" pitchFamily="18" charset="0"/>
              </a:rPr>
              <a:t>ser </a:t>
            </a:r>
            <a:r>
              <a:rPr lang="pt-BR" sz="2400" dirty="0" smtClean="0">
                <a:ea typeface="Times New Roman" panose="02020603050405020304" pitchFamily="18" charset="0"/>
              </a:rPr>
              <a:t>registrado. </a:t>
            </a:r>
            <a:r>
              <a:rPr lang="pt-BR" sz="2400" dirty="0">
                <a:ea typeface="Times New Roman" panose="02020603050405020304" pitchFamily="18" charset="0"/>
              </a:rPr>
              <a:t>Essa documentação pode ser constituída por desenhos realizados pelas crianças, textos coletivos organizados pela professora e pelo grupo, montagem de painéis com as descobertas mais interessantes sobre a temática, fotos, enfim, registros gráficos e plásticos que os alunos vão realizando ao longo do processo. </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49</a:t>
            </a:fld>
            <a:endParaRPr lang="pt-BR" dirty="0"/>
          </a:p>
        </p:txBody>
      </p:sp>
    </p:spTree>
    <p:extLst>
      <p:ext uri="{BB962C8B-B14F-4D97-AF65-F5344CB8AC3E}">
        <p14:creationId xmlns:p14="http://schemas.microsoft.com/office/powerpoint/2010/main" val="3987339331"/>
      </p:ext>
    </p:extLst>
  </p:cSld>
  <p:clrMapOvr>
    <a:masterClrMapping/>
  </p:clrMapOvr>
  <p:transition>
    <p:blind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02D22AD-9E47-C04D-9074-84F560EC080A}"/>
              </a:ext>
            </a:extLst>
          </p:cNvPr>
          <p:cNvSpPr>
            <a:spLocks noGrp="1"/>
          </p:cNvSpPr>
          <p:nvPr>
            <p:ph type="title"/>
          </p:nvPr>
        </p:nvSpPr>
        <p:spPr/>
        <p:txBody>
          <a:bodyPr/>
          <a:lstStyle/>
          <a:p>
            <a:r>
              <a:rPr lang="pt-BR" sz="3200">
                <a:effectLst/>
                <a:latin typeface="Calibri" panose="020F0502020204030204" pitchFamily="34" charset="0"/>
                <a:ea typeface="Calibri" panose="020F0502020204030204" pitchFamily="34" charset="0"/>
                <a:cs typeface="Times New Roman" panose="02020603050405020304" pitchFamily="18" charset="0"/>
              </a:rPr>
              <a:t/>
            </a:r>
            <a:br>
              <a:rPr lang="pt-BR" sz="3200">
                <a:effectLst/>
                <a:latin typeface="Calibri" panose="020F0502020204030204" pitchFamily="34" charset="0"/>
                <a:ea typeface="Calibri" panose="020F0502020204030204" pitchFamily="34" charset="0"/>
                <a:cs typeface="Times New Roman" panose="02020603050405020304" pitchFamily="18" charset="0"/>
              </a:rPr>
            </a:br>
            <a:r>
              <a:rPr lang="pt-BR" sz="3200" b="1">
                <a:effectLst/>
                <a:latin typeface="Arial" panose="020B0604020202020204" pitchFamily="34" charset="0"/>
                <a:ea typeface="Calibri" panose="020F0502020204030204" pitchFamily="34" charset="0"/>
                <a:cs typeface="Times New Roman" panose="02020603050405020304" pitchFamily="18" charset="0"/>
              </a:rPr>
              <a:t>Biografia do autor</a:t>
            </a:r>
            <a:endParaRPr lang="pt-BR"/>
          </a:p>
        </p:txBody>
      </p:sp>
      <p:sp>
        <p:nvSpPr>
          <p:cNvPr id="3" name="Espaço Reservado para Conteúdo 2">
            <a:extLst>
              <a:ext uri="{FF2B5EF4-FFF2-40B4-BE49-F238E27FC236}">
                <a16:creationId xmlns:a16="http://schemas.microsoft.com/office/drawing/2014/main" xmlns="" id="{640BA544-B145-8E4B-9B5C-D018483CFD51}"/>
              </a:ext>
            </a:extLst>
          </p:cNvPr>
          <p:cNvSpPr>
            <a:spLocks noGrp="1"/>
          </p:cNvSpPr>
          <p:nvPr>
            <p:ph sz="quarter" idx="1"/>
          </p:nvPr>
        </p:nvSpPr>
        <p:spPr/>
        <p:txBody>
          <a:bodyPr/>
          <a:lstStyle/>
          <a:p>
            <a:pPr marL="0" indent="0" algn="just">
              <a:buNone/>
            </a:pPr>
            <a:r>
              <a:rPr lang="pt-BR" sz="1800" dirty="0">
                <a:effectLst/>
                <a:latin typeface="Arial" panose="020B0604020202020204" pitchFamily="34" charset="0"/>
                <a:ea typeface="Calibri" panose="020F0502020204030204" pitchFamily="34"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1200"/>
              </a:spcBef>
              <a:buNone/>
            </a:pPr>
            <a:r>
              <a:rPr lang="pt-BR" sz="1800" b="1" dirty="0" smtClean="0">
                <a:effectLst/>
                <a:latin typeface="Arial" panose="020B0604020202020204" pitchFamily="34" charset="0"/>
                <a:ea typeface="Calibri" panose="020F0502020204030204" pitchFamily="34" charset="0"/>
                <a:cs typeface="Times New Roman" panose="02020603050405020304" pitchFamily="18" charset="0"/>
              </a:rPr>
              <a:t>	Paulo </a:t>
            </a:r>
            <a:r>
              <a:rPr lang="pt-BR" sz="1800" b="1" dirty="0" err="1">
                <a:effectLst/>
                <a:latin typeface="Arial" panose="020B0604020202020204" pitchFamily="34" charset="0"/>
                <a:ea typeface="Calibri" panose="020F0502020204030204" pitchFamily="34" charset="0"/>
                <a:cs typeface="Times New Roman" panose="02020603050405020304" pitchFamily="18" charset="0"/>
              </a:rPr>
              <a:t>Fochi</a:t>
            </a:r>
            <a:r>
              <a:rPr lang="pt-BR" sz="1800" dirty="0">
                <a:effectLst/>
                <a:latin typeface="Arial" panose="020B0604020202020204" pitchFamily="34" charset="0"/>
                <a:ea typeface="Calibri" panose="020F0502020204030204" pitchFamily="34" charset="0"/>
                <a:cs typeface="Times New Roman" panose="02020603050405020304" pitchFamily="18" charset="0"/>
              </a:rPr>
              <a:t> é pedagogo, especialista em Educação Infantil (</a:t>
            </a:r>
            <a:r>
              <a:rPr lang="pt-BR" sz="1800" dirty="0" err="1">
                <a:effectLst/>
                <a:latin typeface="Arial" panose="020B0604020202020204" pitchFamily="34" charset="0"/>
                <a:ea typeface="Calibri" panose="020F0502020204030204" pitchFamily="34" charset="0"/>
                <a:cs typeface="Times New Roman" panose="02020603050405020304" pitchFamily="18" charset="0"/>
              </a:rPr>
              <a:t>Unisinos</a:t>
            </a:r>
            <a:r>
              <a:rPr lang="pt-BR" sz="1800" dirty="0">
                <a:effectLst/>
                <a:latin typeface="Arial" panose="020B0604020202020204" pitchFamily="34" charset="0"/>
                <a:ea typeface="Calibri" panose="020F0502020204030204" pitchFamily="34" charset="0"/>
                <a:cs typeface="Times New Roman" panose="02020603050405020304" pitchFamily="18" charset="0"/>
              </a:rPr>
              <a:t>), mestre em Estudos sobre Infância (UFRGS) e doutorando em Didática e Formação de Professores (USP). Foi professor de E.I. por mais de 10 anos e atualmente é coordenador da Especialização em Educação Infantil, da </a:t>
            </a:r>
            <a:r>
              <a:rPr lang="pt-BR" sz="1800" dirty="0" err="1">
                <a:effectLst/>
                <a:latin typeface="Arial" panose="020B0604020202020204" pitchFamily="34" charset="0"/>
                <a:ea typeface="Calibri" panose="020F0502020204030204" pitchFamily="34" charset="0"/>
                <a:cs typeface="Times New Roman" panose="02020603050405020304" pitchFamily="18" charset="0"/>
              </a:rPr>
              <a:t>Unisinos</a:t>
            </a:r>
            <a:r>
              <a:rPr lang="pt-BR" sz="1800" dirty="0">
                <a:effectLst/>
                <a:latin typeface="Arial" panose="020B0604020202020204" pitchFamily="34" charset="0"/>
                <a:ea typeface="Calibri" panose="020F0502020204030204" pitchFamily="34"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a:t>
            </a:fld>
            <a:endParaRPr lang="pt-BR" dirty="0"/>
          </a:p>
        </p:txBody>
      </p:sp>
      <p:sp>
        <p:nvSpPr>
          <p:cNvPr id="5" name="AutoShape 2" descr="Resultado de imagem para paulo fochi"/>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4" descr="Resultado de imagem para paulo fochi"/>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7" name="AutoShape 6" descr="Resultado de imagem para paulo fochi"/>
          <p:cNvSpPr>
            <a:spLocks noChangeAspect="1" noChangeArrowheads="1"/>
          </p:cNvSpPr>
          <p:nvPr/>
        </p:nvSpPr>
        <p:spPr bwMode="auto">
          <a:xfrm>
            <a:off x="3683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3080" name="Picture 8" descr="Resultado de imagem para paulo foch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92263">
            <a:off x="3707904" y="3650196"/>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018693"/>
      </p:ext>
    </p:extLst>
  </p:cSld>
  <p:clrMapOvr>
    <a:masterClrMapping/>
  </p:clrMapOvr>
  <p:transition>
    <p:blinds/>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6B20419-517B-FB40-AEAA-0E85D62BA5EE}"/>
              </a:ext>
            </a:extLst>
          </p:cNvPr>
          <p:cNvSpPr>
            <a:spLocks noGrp="1"/>
          </p:cNvSpPr>
          <p:nvPr>
            <p:ph type="title"/>
          </p:nvPr>
        </p:nvSpPr>
        <p:spPr>
          <a:xfrm>
            <a:off x="457200" y="764704"/>
            <a:ext cx="8229600" cy="652934"/>
          </a:xfrm>
        </p:spPr>
        <p:txBody>
          <a:bodyPr/>
          <a:lstStyle/>
          <a:p>
            <a:r>
              <a:rPr lang="pt-BR" sz="2800" dirty="0"/>
              <a:t>Etapas na elaboração de projetos</a:t>
            </a:r>
          </a:p>
        </p:txBody>
      </p:sp>
      <p:sp>
        <p:nvSpPr>
          <p:cNvPr id="3" name="Espaço Reservado para Conteúdo 2">
            <a:extLst>
              <a:ext uri="{FF2B5EF4-FFF2-40B4-BE49-F238E27FC236}">
                <a16:creationId xmlns:a16="http://schemas.microsoft.com/office/drawing/2014/main" xmlns="" id="{D1DC4024-37BC-5145-98F7-C42725CDDBCA}"/>
              </a:ext>
            </a:extLst>
          </p:cNvPr>
          <p:cNvSpPr>
            <a:spLocks noGrp="1"/>
          </p:cNvSpPr>
          <p:nvPr>
            <p:ph sz="quarter" idx="1"/>
          </p:nvPr>
        </p:nvSpPr>
        <p:spPr>
          <a:xfrm>
            <a:off x="395536" y="1484784"/>
            <a:ext cx="8229600" cy="4525963"/>
          </a:xfrm>
        </p:spPr>
        <p:txBody>
          <a:bodyPr/>
          <a:lstStyle/>
          <a:p>
            <a:pPr algn="just"/>
            <a:r>
              <a:rPr lang="pt-BR" sz="2400" dirty="0" smtClean="0">
                <a:effectLst/>
                <a:ea typeface="Times New Roman" panose="02020603050405020304" pitchFamily="18" charset="0"/>
              </a:rPr>
              <a:t>Documentação e avaliação</a:t>
            </a:r>
            <a:r>
              <a:rPr lang="pt-BR" sz="2400" dirty="0" smtClean="0">
                <a:ea typeface="Times New Roman" panose="02020603050405020304" pitchFamily="18" charset="0"/>
              </a:rPr>
              <a:t>: </a:t>
            </a:r>
            <a:r>
              <a:rPr lang="pt-BR" sz="2400" dirty="0">
                <a:latin typeface="Arial Narrow" panose="020B0606020202030204" pitchFamily="34" charset="0"/>
                <a:ea typeface="Times New Roman" panose="02020603050405020304" pitchFamily="18" charset="0"/>
              </a:rPr>
              <a:t>Os materiais produzidos formam a memória pedagógica do trabalho e representam uma fonte de consultas para as demais crianças. E importante que o educador procure utilizar diferentes linguagens que organizem as informações com variedade de enfoques. Depois de o material estar organizado, as crianças podem expô-lo recontando através de diferentes linguagens. A avaliação do trabalho desenvolvido é feita a partir do reencontro com a situação-problema levantada inicialmente, tendo por base os comentários e as descobertas feitas sobre o que foi proposto e o que foi realizado. </a:t>
            </a:r>
            <a:endParaRPr lang="pt-BR" sz="2400" dirty="0">
              <a:ea typeface="Times New Roman" panose="02020603050405020304" pitchFamily="18" charset="0"/>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50</a:t>
            </a:fld>
            <a:endParaRPr lang="pt-BR" dirty="0"/>
          </a:p>
        </p:txBody>
      </p:sp>
    </p:spTree>
    <p:extLst>
      <p:ext uri="{BB962C8B-B14F-4D97-AF65-F5344CB8AC3E}">
        <p14:creationId xmlns:p14="http://schemas.microsoft.com/office/powerpoint/2010/main" val="3757098280"/>
      </p:ext>
    </p:extLst>
  </p:cSld>
  <p:clrMapOvr>
    <a:masterClrMapping/>
  </p:clrMapOvr>
  <p:transition>
    <p:blinds/>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D038436-1BB5-3046-A064-014FB5AF4037}"/>
              </a:ext>
            </a:extLst>
          </p:cNvPr>
          <p:cNvSpPr>
            <a:spLocks noGrp="1"/>
          </p:cNvSpPr>
          <p:nvPr>
            <p:ph type="title"/>
          </p:nvPr>
        </p:nvSpPr>
        <p:spPr>
          <a:xfrm>
            <a:off x="457200" y="836712"/>
            <a:ext cx="8229600" cy="580926"/>
          </a:xfrm>
        </p:spPr>
        <p:txBody>
          <a:bodyPr/>
          <a:lstStyle/>
          <a:p>
            <a:r>
              <a:rPr lang="pt-BR" sz="2800" dirty="0"/>
              <a:t>O professor na pedagogia de projetos</a:t>
            </a:r>
          </a:p>
        </p:txBody>
      </p:sp>
      <p:sp>
        <p:nvSpPr>
          <p:cNvPr id="3" name="Espaço Reservado para Conteúdo 2">
            <a:extLst>
              <a:ext uri="{FF2B5EF4-FFF2-40B4-BE49-F238E27FC236}">
                <a16:creationId xmlns:a16="http://schemas.microsoft.com/office/drawing/2014/main" xmlns="" id="{743B2B82-0DEF-D742-8C4F-D95A57C3268B}"/>
              </a:ext>
            </a:extLst>
          </p:cNvPr>
          <p:cNvSpPr>
            <a:spLocks noGrp="1"/>
          </p:cNvSpPr>
          <p:nvPr>
            <p:ph sz="quarter" idx="1"/>
          </p:nvPr>
        </p:nvSpPr>
        <p:spPr/>
        <p:txBody>
          <a:bodyPr>
            <a:noAutofit/>
          </a:bodyPr>
          <a:lstStyle/>
          <a:p>
            <a:pPr marL="0" indent="0" algn="just">
              <a:buNone/>
            </a:pPr>
            <a:r>
              <a:rPr lang="pt-BR" sz="2400" dirty="0" smtClean="0">
                <a:effectLst/>
                <a:ea typeface="Times New Roman" panose="02020603050405020304" pitchFamily="18" charset="0"/>
              </a:rPr>
              <a:t>	A </a:t>
            </a:r>
            <a:r>
              <a:rPr lang="pt-BR" sz="2400" dirty="0">
                <a:effectLst/>
                <a:ea typeface="Times New Roman" panose="02020603050405020304" pitchFamily="18" charset="0"/>
              </a:rPr>
              <a:t>pedagogia de projetos oferece aos professores a possibilidade de reinventar o seu profissionalismo, de sair da queixa, da sobrecarga de trabalho, do isolamento, da fragmentação de esforços para criar um espaço de trabalho cooperativo, criativo e participativo.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A </a:t>
            </a:r>
            <a:r>
              <a:rPr lang="pt-BR" sz="2400" dirty="0">
                <a:effectLst/>
                <a:ea typeface="Times New Roman" panose="02020603050405020304" pitchFamily="18" charset="0"/>
              </a:rPr>
              <a:t>pedagogia de projetos também possibilita tratar o trabalho docente como atividade dinâmica e não repetitiva.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Ao </a:t>
            </a:r>
            <a:r>
              <a:rPr lang="pt-BR" sz="2400" dirty="0">
                <a:effectLst/>
                <a:ea typeface="Times New Roman" panose="02020603050405020304" pitchFamily="18" charset="0"/>
              </a:rPr>
              <a:t>professor cabe prioritariamente criar um ambiente propício em que a curiosidade, as teorias, as dúvidas e as hipóteses das crianças tenham lugar, sejam realmente escutadas, legitimadas e operacionalizadas para que se construa a aprendizagem.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51</a:t>
            </a:fld>
            <a:endParaRPr lang="pt-BR" dirty="0"/>
          </a:p>
        </p:txBody>
      </p:sp>
    </p:spTree>
    <p:extLst>
      <p:ext uri="{BB962C8B-B14F-4D97-AF65-F5344CB8AC3E}">
        <p14:creationId xmlns:p14="http://schemas.microsoft.com/office/powerpoint/2010/main" val="4033983948"/>
      </p:ext>
    </p:extLst>
  </p:cSld>
  <p:clrMapOvr>
    <a:masterClrMapping/>
  </p:clrMapOvr>
  <p:transition>
    <p:blinds/>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E622E34-ED15-464B-B5C5-2258EE5BB47E}"/>
              </a:ext>
            </a:extLst>
          </p:cNvPr>
          <p:cNvSpPr>
            <a:spLocks noGrp="1"/>
          </p:cNvSpPr>
          <p:nvPr>
            <p:ph type="title"/>
          </p:nvPr>
        </p:nvSpPr>
        <p:spPr>
          <a:xfrm>
            <a:off x="457200" y="836712"/>
            <a:ext cx="8229600" cy="580926"/>
          </a:xfrm>
        </p:spPr>
        <p:txBody>
          <a:bodyPr/>
          <a:lstStyle/>
          <a:p>
            <a:r>
              <a:rPr lang="pt-BR" sz="2800" dirty="0"/>
              <a:t>As crianças</a:t>
            </a:r>
          </a:p>
        </p:txBody>
      </p:sp>
      <p:sp>
        <p:nvSpPr>
          <p:cNvPr id="3" name="Espaço Reservado para Conteúdo 2">
            <a:extLst>
              <a:ext uri="{FF2B5EF4-FFF2-40B4-BE49-F238E27FC236}">
                <a16:creationId xmlns:a16="http://schemas.microsoft.com/office/drawing/2014/main" xmlns="" id="{B6E1C181-DA20-B64B-8A4F-38939F161C11}"/>
              </a:ext>
            </a:extLst>
          </p:cNvPr>
          <p:cNvSpPr>
            <a:spLocks noGrp="1"/>
          </p:cNvSpPr>
          <p:nvPr>
            <p:ph sz="quarter" idx="1"/>
          </p:nvPr>
        </p:nvSpPr>
        <p:spPr>
          <a:xfrm>
            <a:off x="467544" y="1412776"/>
            <a:ext cx="8229600" cy="4525963"/>
          </a:xfrm>
        </p:spPr>
        <p:txBody>
          <a:bodyPr>
            <a:noAutofit/>
          </a:bodyPr>
          <a:lstStyle/>
          <a:p>
            <a:pPr marL="0" indent="0" algn="just">
              <a:buNone/>
            </a:pPr>
            <a:r>
              <a:rPr lang="pt-BR" sz="2400" dirty="0" smtClean="0">
                <a:effectLst/>
                <a:ea typeface="Times New Roman" panose="02020603050405020304" pitchFamily="18" charset="0"/>
              </a:rPr>
              <a:t>	Para </a:t>
            </a:r>
            <a:r>
              <a:rPr lang="pt-BR" sz="2400" dirty="0">
                <a:effectLst/>
                <a:ea typeface="Times New Roman" panose="02020603050405020304" pitchFamily="18" charset="0"/>
              </a:rPr>
              <a:t>o grupo de alunos, os projetos propiciam a criação de uma história de vida coletiva, com significados compartilhados. Eles estimulam a aprendizagem do diálogo, do debate, da argumentação, do aprender a ouvir outros, do cotejar diferentes pontos de vista, do confronto de opiniões, do negociar significados, da construção coletiva, da cooperação e da democracia. </a:t>
            </a:r>
            <a:endParaRPr lang="pt-BR" sz="2400" dirty="0" smtClean="0">
              <a:effectLst/>
              <a:ea typeface="Times New Roman" panose="02020603050405020304" pitchFamily="18" charset="0"/>
            </a:endParaRPr>
          </a:p>
          <a:p>
            <a:pPr marL="0" indent="0" algn="just">
              <a:buNone/>
            </a:pPr>
            <a:r>
              <a:rPr lang="pt-BR" sz="2400" dirty="0" smtClean="0">
                <a:effectLst/>
                <a:ea typeface="Times New Roman" panose="02020603050405020304" pitchFamily="18" charset="0"/>
              </a:rPr>
              <a:t>Trabalhar </a:t>
            </a:r>
            <a:r>
              <a:rPr lang="pt-BR" sz="2400" dirty="0">
                <a:effectLst/>
                <a:ea typeface="Times New Roman" panose="02020603050405020304" pitchFamily="18" charset="0"/>
              </a:rPr>
              <a:t>com projetos é também aprender a trabalhar em grupo criando uma cultura de aprendizagem mútua. Muitas habilidades e capacidades são desenvolvidas na execução de projetos: flexibilidade, organização, interpretação, coordenação de ideias, formulação de conceitos teóricos, </a:t>
            </a:r>
            <a:r>
              <a:rPr lang="pt-BR" sz="2400" dirty="0" smtClean="0">
                <a:effectLst/>
                <a:ea typeface="Times New Roman" panose="02020603050405020304" pitchFamily="18" charset="0"/>
              </a:rPr>
              <a:t>etc. </a:t>
            </a:r>
            <a:endParaRPr lang="pt-BR" sz="2400" dirty="0">
              <a:effectLst/>
              <a:ea typeface="Times New Roman" panose="02020603050405020304" pitchFamily="18" charset="0"/>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52</a:t>
            </a:fld>
            <a:endParaRPr lang="pt-BR" dirty="0"/>
          </a:p>
        </p:txBody>
      </p:sp>
    </p:spTree>
    <p:extLst>
      <p:ext uri="{BB962C8B-B14F-4D97-AF65-F5344CB8AC3E}">
        <p14:creationId xmlns:p14="http://schemas.microsoft.com/office/powerpoint/2010/main" val="1721750640"/>
      </p:ext>
    </p:extLst>
  </p:cSld>
  <p:clrMapOvr>
    <a:masterClrMapping/>
  </p:clrMapOvr>
  <p:transition>
    <p:blinds/>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7DCF6D8-58FF-8F4D-8FC6-BB91C5222316}"/>
              </a:ext>
            </a:extLst>
          </p:cNvPr>
          <p:cNvSpPr>
            <a:spLocks noGrp="1"/>
          </p:cNvSpPr>
          <p:nvPr>
            <p:ph type="title"/>
          </p:nvPr>
        </p:nvSpPr>
        <p:spPr>
          <a:xfrm>
            <a:off x="457200" y="764704"/>
            <a:ext cx="8229600" cy="652934"/>
          </a:xfrm>
        </p:spPr>
        <p:txBody>
          <a:bodyPr/>
          <a:lstStyle/>
          <a:p>
            <a:r>
              <a:rPr lang="pt-BR" sz="2800" dirty="0"/>
              <a:t>A </a:t>
            </a:r>
            <a:r>
              <a:rPr lang="pt-BR" sz="2800" dirty="0" smtClean="0"/>
              <a:t>família </a:t>
            </a:r>
            <a:r>
              <a:rPr lang="pt-BR" sz="2800" dirty="0"/>
              <a:t>e a comunidade</a:t>
            </a:r>
          </a:p>
        </p:txBody>
      </p:sp>
      <p:sp>
        <p:nvSpPr>
          <p:cNvPr id="3" name="Espaço Reservado para Conteúdo 2">
            <a:extLst>
              <a:ext uri="{FF2B5EF4-FFF2-40B4-BE49-F238E27FC236}">
                <a16:creationId xmlns:a16="http://schemas.microsoft.com/office/drawing/2014/main" xmlns="" id="{13A95FD4-5BC0-E14A-8EF8-52397919DBDD}"/>
              </a:ext>
            </a:extLst>
          </p:cNvPr>
          <p:cNvSpPr>
            <a:spLocks noGrp="1"/>
          </p:cNvSpPr>
          <p:nvPr>
            <p:ph sz="quarter" idx="1"/>
          </p:nvPr>
        </p:nvSpPr>
        <p:spPr>
          <a:xfrm>
            <a:off x="467544" y="1340768"/>
            <a:ext cx="8229600" cy="4525963"/>
          </a:xfrm>
        </p:spPr>
        <p:txBody>
          <a:bodyPr>
            <a:noAutofit/>
          </a:bodyPr>
          <a:lstStyle/>
          <a:p>
            <a:pPr marL="0" indent="0" algn="just">
              <a:buNone/>
            </a:pPr>
            <a:r>
              <a:rPr lang="pt-BR" sz="2400" dirty="0" smtClean="0">
                <a:effectLst/>
                <a:ea typeface="Times New Roman" panose="02020603050405020304" pitchFamily="18" charset="0"/>
              </a:rPr>
              <a:t>	Pensar </a:t>
            </a:r>
            <a:r>
              <a:rPr lang="pt-BR" sz="2400" dirty="0">
                <a:effectLst/>
                <a:ea typeface="Times New Roman" panose="02020603050405020304" pitchFamily="18" charset="0"/>
              </a:rPr>
              <a:t>a escola como comunidade educativa, que inclui em seus projetos a participação da família e da comunidade, significa ampliar as fronteiras sociais. </a:t>
            </a:r>
          </a:p>
          <a:p>
            <a:pPr marL="0" indent="0" algn="just">
              <a:buNone/>
            </a:pPr>
            <a:r>
              <a:rPr lang="pt-BR" sz="2400" dirty="0">
                <a:effectLst/>
                <a:ea typeface="Times New Roman" panose="02020603050405020304" pitchFamily="18" charset="0"/>
              </a:rPr>
              <a:t>Nessa perspectiva, a comunidade educativa precisa tornar-se uma comunidade de aprendizagem aberta, onde os indivíduos aprendem uns com os outros e onde as investigações sobre o emergente têm, nessas trocas, um papel </a:t>
            </a:r>
            <a:r>
              <a:rPr lang="pt-BR" sz="2400" dirty="0" smtClean="0">
                <a:effectLst/>
                <a:ea typeface="Times New Roman" panose="02020603050405020304" pitchFamily="18" charset="0"/>
              </a:rPr>
              <a:t>fundamental</a:t>
            </a:r>
          </a:p>
          <a:p>
            <a:pPr marL="0" indent="0" algn="just">
              <a:buNone/>
            </a:pPr>
            <a:r>
              <a:rPr lang="pt-BR" sz="2400" dirty="0" smtClean="0">
                <a:effectLst/>
                <a:ea typeface="Times New Roman" panose="02020603050405020304" pitchFamily="18" charset="0"/>
              </a:rPr>
              <a:t>A </a:t>
            </a:r>
            <a:r>
              <a:rPr lang="pt-BR" sz="2400" dirty="0">
                <a:effectLst/>
                <a:ea typeface="Times New Roman" panose="02020603050405020304" pitchFamily="18" charset="0"/>
              </a:rPr>
              <a:t>participação dos pais torna-se uma parceria valiosa em todos os sentidos. Para que eles possam acompanhar os trabalhos escolares, é importante que a escola os mantenha informados sobre os projetos que estão sendo realizados pelas crianças e os temas estudados para que possam participar na seleção e no envio de materiais, na proposição de experiências, na partilha dos saberes.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53</a:t>
            </a:fld>
            <a:endParaRPr lang="pt-BR" dirty="0"/>
          </a:p>
        </p:txBody>
      </p:sp>
    </p:spTree>
    <p:extLst>
      <p:ext uri="{BB962C8B-B14F-4D97-AF65-F5344CB8AC3E}">
        <p14:creationId xmlns:p14="http://schemas.microsoft.com/office/powerpoint/2010/main" val="1580641835"/>
      </p:ext>
    </p:extLst>
  </p:cSld>
  <p:clrMapOvr>
    <a:masterClrMapping/>
  </p:clrMapOvr>
  <p:transition>
    <p:blinds/>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06F025-00C5-4F43-BA08-69AA6C59FB3F}"/>
              </a:ext>
            </a:extLst>
          </p:cNvPr>
          <p:cNvSpPr>
            <a:spLocks noGrp="1"/>
          </p:cNvSpPr>
          <p:nvPr>
            <p:ph type="title"/>
          </p:nvPr>
        </p:nvSpPr>
        <p:spPr>
          <a:xfrm>
            <a:off x="457200" y="764704"/>
            <a:ext cx="8229600" cy="652934"/>
          </a:xfrm>
        </p:spPr>
        <p:txBody>
          <a:bodyPr/>
          <a:lstStyle/>
          <a:p>
            <a:r>
              <a:rPr lang="pt-BR" sz="2800" dirty="0"/>
              <a:t>Avaliação</a:t>
            </a:r>
          </a:p>
        </p:txBody>
      </p:sp>
      <p:sp>
        <p:nvSpPr>
          <p:cNvPr id="3" name="Espaço Reservado para Conteúdo 2">
            <a:extLst>
              <a:ext uri="{FF2B5EF4-FFF2-40B4-BE49-F238E27FC236}">
                <a16:creationId xmlns:a16="http://schemas.microsoft.com/office/drawing/2014/main" xmlns="" id="{7E7445D1-AC48-5A4A-9065-AD98E7CEA730}"/>
              </a:ext>
            </a:extLst>
          </p:cNvPr>
          <p:cNvSpPr>
            <a:spLocks noGrp="1"/>
          </p:cNvSpPr>
          <p:nvPr>
            <p:ph sz="quarter" idx="1"/>
          </p:nvPr>
        </p:nvSpPr>
        <p:spPr/>
        <p:txBody>
          <a:bodyPr/>
          <a:lstStyle/>
          <a:p>
            <a:pPr marL="0" indent="0" algn="just">
              <a:buNone/>
            </a:pPr>
            <a:r>
              <a:rPr lang="pt-BR" sz="2400" dirty="0" smtClean="0">
                <a:effectLst/>
                <a:ea typeface="Times New Roman" panose="02020603050405020304" pitchFamily="18" charset="0"/>
              </a:rPr>
              <a:t>	A </a:t>
            </a:r>
            <a:r>
              <a:rPr lang="pt-BR" sz="2400" dirty="0">
                <a:effectLst/>
                <a:ea typeface="Times New Roman" panose="02020603050405020304" pitchFamily="18" charset="0"/>
              </a:rPr>
              <a:t>documentação pedagógica como prática reflexiva e democrática amplia a auto reflexividade e, consequentemente, estimula uma pedagogia reflexiva e comunicativa a partir da discussão em equipe das práticas cotidianamente desenvolvidas. </a:t>
            </a:r>
          </a:p>
          <a:p>
            <a:pPr marL="0" indent="0" algn="just">
              <a:buNone/>
            </a:pPr>
            <a:r>
              <a:rPr lang="pt-BR" sz="2400" dirty="0">
                <a:effectLst/>
                <a:ea typeface="Times New Roman" panose="02020603050405020304" pitchFamily="18" charset="0"/>
              </a:rPr>
              <a:t>Nesse sentido, o grande desafio que se impõe consiste em propor situações de aprendizagem que também sejam avaliativas que possamos observar os alunos refletindo sobre essas observações. </a:t>
            </a:r>
          </a:p>
          <a:p>
            <a:pPr marL="0" indent="0" algn="just">
              <a:buNone/>
            </a:pPr>
            <a:r>
              <a:rPr lang="pt-BR" sz="2400" dirty="0">
                <a:effectLst/>
                <a:ea typeface="Times New Roman" panose="02020603050405020304" pitchFamily="18" charset="0"/>
              </a:rPr>
              <a:t>Estratégias a partir dessa perspectiva: observar, documentar, refletir e compreender para podermos acompanhar a trajetória de nossos alunos, bem como qualificarmos nossa prática pedagógica, redirecionando nossa caminhada.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54</a:t>
            </a:fld>
            <a:endParaRPr lang="pt-BR" dirty="0"/>
          </a:p>
        </p:txBody>
      </p:sp>
    </p:spTree>
    <p:extLst>
      <p:ext uri="{BB962C8B-B14F-4D97-AF65-F5344CB8AC3E}">
        <p14:creationId xmlns:p14="http://schemas.microsoft.com/office/powerpoint/2010/main" val="2991289710"/>
      </p:ext>
    </p:extLst>
  </p:cSld>
  <p:clrMapOvr>
    <a:masterClrMapping/>
  </p:clrMapOvr>
  <p:transition>
    <p:blinds/>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4000" dirty="0"/>
              <a:t>Educar os </a:t>
            </a:r>
            <a:r>
              <a:rPr lang="pt-BR" sz="4000" dirty="0" smtClean="0"/>
              <a:t>três primeiros </a:t>
            </a:r>
            <a:r>
              <a:rPr lang="pt-BR" sz="4000" dirty="0"/>
              <a:t>anos</a:t>
            </a:r>
          </a:p>
        </p:txBody>
      </p:sp>
      <p:sp>
        <p:nvSpPr>
          <p:cNvPr id="3" name="Subtítulo 2"/>
          <p:cNvSpPr>
            <a:spLocks noGrp="1"/>
          </p:cNvSpPr>
          <p:nvPr>
            <p:ph type="subTitle" idx="1"/>
          </p:nvPr>
        </p:nvSpPr>
        <p:spPr/>
        <p:txBody>
          <a:bodyPr/>
          <a:lstStyle/>
          <a:p>
            <a:r>
              <a:rPr lang="pt-BR" dirty="0" smtClean="0"/>
              <a:t>Judith </a:t>
            </a:r>
            <a:r>
              <a:rPr lang="pt-BR" dirty="0" err="1" smtClean="0"/>
              <a:t>Falk</a:t>
            </a:r>
            <a:endParaRPr lang="pt-BR" dirty="0"/>
          </a:p>
        </p:txBody>
      </p:sp>
      <p:sp>
        <p:nvSpPr>
          <p:cNvPr id="4" name="Espaço Reservado para Número de Slide 3"/>
          <p:cNvSpPr>
            <a:spLocks noGrp="1"/>
          </p:cNvSpPr>
          <p:nvPr>
            <p:ph type="sldNum" sz="quarter" idx="12"/>
          </p:nvPr>
        </p:nvSpPr>
        <p:spPr/>
        <p:txBody>
          <a:bodyPr/>
          <a:lstStyle/>
          <a:p>
            <a:pPr>
              <a:defRPr/>
            </a:pPr>
            <a:fld id="{EC335D3A-CEA3-419E-AA5A-23A902C4AC8F}" type="slidenum">
              <a:rPr lang="pt-BR" smtClean="0"/>
              <a:pPr>
                <a:defRPr/>
              </a:pPr>
              <a:t>55</a:t>
            </a:fld>
            <a:endParaRPr lang="pt-BR" dirty="0"/>
          </a:p>
        </p:txBody>
      </p:sp>
    </p:spTree>
    <p:extLst>
      <p:ext uri="{BB962C8B-B14F-4D97-AF65-F5344CB8AC3E}">
        <p14:creationId xmlns:p14="http://schemas.microsoft.com/office/powerpoint/2010/main" val="2431506987"/>
      </p:ext>
    </p:extLst>
  </p:cSld>
  <p:clrMapOvr>
    <a:masterClrMapping/>
  </p:clrMapOvr>
  <p:transition>
    <p:blinds/>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836712"/>
            <a:ext cx="8041440" cy="794602"/>
          </a:xfrm>
        </p:spPr>
        <p:txBody>
          <a:bodyPr/>
          <a:lstStyle/>
          <a:p>
            <a:r>
              <a:rPr lang="pt-BR" sz="2800" dirty="0"/>
              <a:t>Histórico</a:t>
            </a:r>
          </a:p>
        </p:txBody>
      </p:sp>
      <p:sp>
        <p:nvSpPr>
          <p:cNvPr id="3" name="Espaço Reservado para Conteúdo 2"/>
          <p:cNvSpPr>
            <a:spLocks noGrp="1"/>
          </p:cNvSpPr>
          <p:nvPr>
            <p:ph sz="quarter" idx="1"/>
          </p:nvPr>
        </p:nvSpPr>
        <p:spPr>
          <a:xfrm>
            <a:off x="827584" y="1772816"/>
            <a:ext cx="7478216" cy="4216909"/>
          </a:xfrm>
        </p:spPr>
        <p:txBody>
          <a:bodyPr/>
          <a:lstStyle/>
          <a:p>
            <a:pPr algn="just"/>
            <a:r>
              <a:rPr lang="pt-BR" dirty="0"/>
              <a:t>1976: Instituto </a:t>
            </a:r>
            <a:r>
              <a:rPr lang="pt-BR" dirty="0" err="1"/>
              <a:t>Lóczy</a:t>
            </a:r>
            <a:r>
              <a:rPr lang="pt-BR" dirty="0"/>
              <a:t> – </a:t>
            </a:r>
            <a:r>
              <a:rPr lang="pt-BR" dirty="0" err="1"/>
              <a:t>Emmi</a:t>
            </a:r>
            <a:r>
              <a:rPr lang="pt-BR" dirty="0"/>
              <a:t> </a:t>
            </a:r>
            <a:r>
              <a:rPr lang="pt-BR" dirty="0" err="1"/>
              <a:t>Pikler</a:t>
            </a:r>
            <a:r>
              <a:rPr lang="pt-BR" dirty="0"/>
              <a:t> (médica);</a:t>
            </a:r>
          </a:p>
          <a:p>
            <a:pPr algn="just"/>
            <a:r>
              <a:rPr lang="pt-BR" dirty="0"/>
              <a:t>Instituição de acolhida de crianças órfãs em Budapeste.</a:t>
            </a:r>
          </a:p>
        </p:txBody>
      </p:sp>
      <p:pic>
        <p:nvPicPr>
          <p:cNvPr id="1026" name="Picture 2" descr="https://s-media-cache-ak0.pinimg.com/236x/8c/16/30/8c16307a6e4e636c339ffeee80a2bac1.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4293096"/>
            <a:ext cx="2151854" cy="161389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mmipikler">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60032" y="4005064"/>
            <a:ext cx="1638387" cy="2321050"/>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56</a:t>
            </a:fld>
            <a:endParaRPr lang="pt-BR" dirty="0"/>
          </a:p>
        </p:txBody>
      </p:sp>
    </p:spTree>
    <p:extLst>
      <p:ext uri="{BB962C8B-B14F-4D97-AF65-F5344CB8AC3E}">
        <p14:creationId xmlns:p14="http://schemas.microsoft.com/office/powerpoint/2010/main" val="3000963651"/>
      </p:ext>
    </p:extLst>
  </p:cSld>
  <p:clrMapOvr>
    <a:masterClrMapping/>
  </p:clrMapOvr>
  <p:transition>
    <p:blinds/>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a:t>Primeiras concepções</a:t>
            </a:r>
          </a:p>
        </p:txBody>
      </p:sp>
      <p:sp>
        <p:nvSpPr>
          <p:cNvPr id="3" name="Espaço Reservado para Conteúdo 2"/>
          <p:cNvSpPr>
            <a:spLocks noGrp="1"/>
          </p:cNvSpPr>
          <p:nvPr>
            <p:ph sz="quarter" idx="1"/>
          </p:nvPr>
        </p:nvSpPr>
        <p:spPr/>
        <p:txBody>
          <a:bodyPr>
            <a:normAutofit/>
          </a:bodyPr>
          <a:lstStyle/>
          <a:p>
            <a:pPr marL="0" indent="0" algn="just">
              <a:buNone/>
            </a:pPr>
            <a:r>
              <a:rPr lang="pt-BR" sz="2400" dirty="0" smtClean="0"/>
              <a:t>	Influência </a:t>
            </a:r>
            <a:r>
              <a:rPr lang="pt-BR" sz="2400" dirty="0"/>
              <a:t>dos professores </a:t>
            </a:r>
            <a:r>
              <a:rPr lang="pt-BR" sz="2400" dirty="0" err="1"/>
              <a:t>Pirquet</a:t>
            </a:r>
            <a:r>
              <a:rPr lang="pt-BR" sz="2400" dirty="0"/>
              <a:t> e </a:t>
            </a:r>
            <a:r>
              <a:rPr lang="pt-BR" sz="2400" dirty="0" err="1"/>
              <a:t>Salzer</a:t>
            </a:r>
            <a:r>
              <a:rPr lang="pt-BR" sz="2400" dirty="0"/>
              <a:t>: atendimento a bebês e crianças pequenas da maneiras menos desagradável, sem fazê-la chorar, tocando-a com gestos delicados, com compaixão.</a:t>
            </a:r>
          </a:p>
          <a:p>
            <a:pPr marL="0" indent="0" algn="just">
              <a:buNone/>
            </a:pPr>
            <a:r>
              <a:rPr lang="pt-BR" sz="2400" dirty="0"/>
              <a:t>Estatística sobre número de acidentes no bairro operário: as crianças que jogavam, corriam, subiam em árvores tinham menos fraturas e menos traumas do que as crianças dos bairros ricos, superprotegidas (movimento com liberdade).</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57</a:t>
            </a:fld>
            <a:endParaRPr lang="pt-BR" dirty="0"/>
          </a:p>
        </p:txBody>
      </p:sp>
    </p:spTree>
    <p:extLst>
      <p:ext uri="{BB962C8B-B14F-4D97-AF65-F5344CB8AC3E}">
        <p14:creationId xmlns:p14="http://schemas.microsoft.com/office/powerpoint/2010/main" val="727105803"/>
      </p:ext>
    </p:extLst>
  </p:cSld>
  <p:clrMapOvr>
    <a:masterClrMapping/>
  </p:clrMapOvr>
  <p:transition>
    <p:blinds/>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836712"/>
            <a:ext cx="8041440" cy="722594"/>
          </a:xfrm>
        </p:spPr>
        <p:txBody>
          <a:bodyPr/>
          <a:lstStyle/>
          <a:p>
            <a:r>
              <a:rPr lang="pt-BR" dirty="0"/>
              <a:t>Hipótese</a:t>
            </a:r>
          </a:p>
        </p:txBody>
      </p:sp>
      <p:sp>
        <p:nvSpPr>
          <p:cNvPr id="3" name="Espaço Reservado para Conteúdo 2"/>
          <p:cNvSpPr>
            <a:spLocks noGrp="1"/>
          </p:cNvSpPr>
          <p:nvPr>
            <p:ph sz="quarter" idx="1"/>
          </p:nvPr>
        </p:nvSpPr>
        <p:spPr>
          <a:xfrm>
            <a:off x="396220" y="1700808"/>
            <a:ext cx="7467600" cy="3951337"/>
          </a:xfrm>
        </p:spPr>
        <p:txBody>
          <a:bodyPr>
            <a:normAutofit/>
          </a:bodyPr>
          <a:lstStyle/>
          <a:p>
            <a:pPr marL="0" indent="0" algn="just">
              <a:buNone/>
            </a:pPr>
            <a:r>
              <a:rPr lang="pt-BR" sz="2400" dirty="0" smtClean="0"/>
              <a:t>	Uma </a:t>
            </a:r>
            <a:r>
              <a:rPr lang="pt-BR" sz="2400" dirty="0"/>
              <a:t>criança que seguisse </a:t>
            </a:r>
            <a:r>
              <a:rPr lang="pt-BR" sz="2400" u="sng" dirty="0"/>
              <a:t>seu ritmo e seus desejos </a:t>
            </a:r>
            <a:r>
              <a:rPr lang="pt-BR" sz="2400" dirty="0"/>
              <a:t>seria capaz de aprender tudo (sentar, colocar-se em pé, caminhar, brincar, falar, refletir </a:t>
            </a:r>
            <a:r>
              <a:rPr lang="pt-BR" sz="2400" dirty="0" err="1"/>
              <a:t>etc</a:t>
            </a:r>
            <a:r>
              <a:rPr lang="pt-BR" sz="2400" dirty="0"/>
              <a:t>) </a:t>
            </a:r>
            <a:r>
              <a:rPr lang="pt-BR" sz="2400" u="sng" dirty="0"/>
              <a:t>melhor</a:t>
            </a:r>
            <a:r>
              <a:rPr lang="pt-BR" sz="2400" dirty="0"/>
              <a:t> que aquela que estivesse diretamente influenciada para chegar aos diferentes graus de desenvolvimento que os adultos consideram adequados.</a:t>
            </a:r>
          </a:p>
        </p:txBody>
      </p:sp>
      <p:pic>
        <p:nvPicPr>
          <p:cNvPr id="2050" name="Picture 2" descr="https://encrypted-tbn3.gstatic.com/images?q=tbn:ANd9GcRyYBkX66XljirCduIWpGYpVWTBOBkcB4aLI9Sw8hqz9YlupOJHl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3789040"/>
            <a:ext cx="2592288" cy="2301355"/>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58</a:t>
            </a:fld>
            <a:endParaRPr lang="pt-BR" dirty="0"/>
          </a:p>
        </p:txBody>
      </p:sp>
    </p:spTree>
    <p:extLst>
      <p:ext uri="{BB962C8B-B14F-4D97-AF65-F5344CB8AC3E}">
        <p14:creationId xmlns:p14="http://schemas.microsoft.com/office/powerpoint/2010/main" val="2430032703"/>
      </p:ext>
    </p:extLst>
  </p:cSld>
  <p:clrMapOvr>
    <a:masterClrMapping/>
  </p:clrMapOvr>
  <p:transition>
    <p:blinds/>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lstStyle/>
          <a:p>
            <a:r>
              <a:rPr lang="pt-BR" sz="2800" dirty="0"/>
              <a:t>Ensinamentos...</a:t>
            </a:r>
          </a:p>
        </p:txBody>
      </p:sp>
      <p:sp>
        <p:nvSpPr>
          <p:cNvPr id="3" name="Espaço Reservado para Conteúdo 2"/>
          <p:cNvSpPr>
            <a:spLocks noGrp="1"/>
          </p:cNvSpPr>
          <p:nvPr>
            <p:ph sz="quarter" idx="1"/>
          </p:nvPr>
        </p:nvSpPr>
        <p:spPr/>
        <p:txBody>
          <a:bodyPr>
            <a:normAutofit/>
          </a:bodyPr>
          <a:lstStyle/>
          <a:p>
            <a:pPr algn="just">
              <a:buFont typeface="Wingdings" panose="05000000000000000000" pitchFamily="2" charset="2"/>
              <a:buChar char="q"/>
            </a:pPr>
            <a:endParaRPr lang="pt-BR" sz="2400" dirty="0"/>
          </a:p>
          <a:p>
            <a:pPr algn="just">
              <a:buFont typeface="Wingdings" panose="05000000000000000000" pitchFamily="2" charset="2"/>
              <a:buChar char="q"/>
            </a:pPr>
            <a:r>
              <a:rPr lang="pt-BR" sz="2400" dirty="0"/>
              <a:t>Compreender tudo que se passa com os bebês;</a:t>
            </a:r>
          </a:p>
          <a:p>
            <a:pPr algn="just">
              <a:buFont typeface="Wingdings" panose="05000000000000000000" pitchFamily="2" charset="2"/>
              <a:buChar char="q"/>
            </a:pPr>
            <a:endParaRPr lang="pt-BR" sz="2400" dirty="0"/>
          </a:p>
          <a:p>
            <a:pPr algn="just">
              <a:buFont typeface="Wingdings" panose="05000000000000000000" pitchFamily="2" charset="2"/>
              <a:buChar char="q"/>
            </a:pPr>
            <a:r>
              <a:rPr lang="pt-BR" sz="2400" dirty="0"/>
              <a:t>Conversar com eles enquanto os atendiam;</a:t>
            </a:r>
          </a:p>
          <a:p>
            <a:pPr algn="just">
              <a:buFont typeface="Wingdings" panose="05000000000000000000" pitchFamily="2" charset="2"/>
              <a:buChar char="q"/>
            </a:pPr>
            <a:endParaRPr lang="pt-BR" sz="2400" dirty="0"/>
          </a:p>
          <a:p>
            <a:pPr algn="just">
              <a:buFont typeface="Wingdings" panose="05000000000000000000" pitchFamily="2" charset="2"/>
              <a:buChar char="q"/>
            </a:pPr>
            <a:r>
              <a:rPr lang="pt-BR" sz="2400" dirty="0"/>
              <a:t>Não deviam impor nada às crianças;</a:t>
            </a:r>
          </a:p>
          <a:p>
            <a:pPr algn="just">
              <a:buFont typeface="Wingdings" panose="05000000000000000000" pitchFamily="2" charset="2"/>
              <a:buChar char="q"/>
            </a:pPr>
            <a:endParaRPr lang="pt-BR" sz="2400" dirty="0"/>
          </a:p>
          <a:p>
            <a:pPr algn="just">
              <a:buFont typeface="Wingdings" panose="05000000000000000000" pitchFamily="2" charset="2"/>
              <a:buChar char="q"/>
            </a:pPr>
            <a:r>
              <a:rPr lang="pt-BR" sz="2400" dirty="0"/>
              <a:t>A conhecer as crianças, trabalhar em cooperação e manter registro individual de cada uma;</a:t>
            </a:r>
          </a:p>
          <a:p>
            <a:pPr algn="just">
              <a:buFont typeface="Wingdings" panose="05000000000000000000" pitchFamily="2" charset="2"/>
              <a:buChar char="q"/>
            </a:pPr>
            <a:endParaRPr lang="pt-BR" sz="2400" dirty="0"/>
          </a:p>
          <a:p>
            <a:pPr algn="just">
              <a:buFont typeface="Wingdings" panose="05000000000000000000" pitchFamily="2" charset="2"/>
              <a:buChar char="q"/>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59</a:t>
            </a:fld>
            <a:endParaRPr lang="pt-BR" dirty="0"/>
          </a:p>
        </p:txBody>
      </p:sp>
    </p:spTree>
    <p:extLst>
      <p:ext uri="{BB962C8B-B14F-4D97-AF65-F5344CB8AC3E}">
        <p14:creationId xmlns:p14="http://schemas.microsoft.com/office/powerpoint/2010/main" val="1646483275"/>
      </p:ext>
    </p:extLst>
  </p:cSld>
  <p:clrMapOvr>
    <a:masterClrMapping/>
  </p:clrMapOvr>
  <p:transition>
    <p:blind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EFE8062-770A-4C4F-8532-2882318E889B}"/>
              </a:ext>
            </a:extLst>
          </p:cNvPr>
          <p:cNvSpPr>
            <a:spLocks noGrp="1"/>
          </p:cNvSpPr>
          <p:nvPr>
            <p:ph type="title"/>
          </p:nvPr>
        </p:nvSpPr>
        <p:spPr>
          <a:xfrm>
            <a:off x="457200" y="836712"/>
            <a:ext cx="8229600" cy="580926"/>
          </a:xfrm>
        </p:spPr>
        <p:txBody>
          <a:bodyPr/>
          <a:lstStyle/>
          <a:p>
            <a:r>
              <a:rPr lang="pt-BR" sz="1800" b="1" dirty="0">
                <a:effectLst/>
                <a:ea typeface="Calibri" panose="020F0502020204030204" pitchFamily="34" charset="0"/>
                <a:cs typeface="Times New Roman" panose="02020603050405020304" pitchFamily="18" charset="0"/>
              </a:rPr>
              <a:t>Breve</a:t>
            </a:r>
            <a:r>
              <a:rPr lang="pt-BR" sz="1800" b="1" dirty="0">
                <a:effectLst/>
                <a:latin typeface="Arial" panose="020B0604020202020204" pitchFamily="34" charset="0"/>
                <a:ea typeface="Calibri" panose="020F0502020204030204" pitchFamily="34" charset="0"/>
                <a:cs typeface="Times New Roman" panose="02020603050405020304" pitchFamily="18" charset="0"/>
              </a:rPr>
              <a:t> resumo da obra</a:t>
            </a:r>
            <a:r>
              <a:rPr lang="pt-BR" sz="1800" dirty="0">
                <a:effectLst/>
                <a:latin typeface="Calibri" panose="020F0502020204030204" pitchFamily="34" charset="0"/>
                <a:ea typeface="Calibri" panose="020F0502020204030204" pitchFamily="34" charset="0"/>
                <a:cs typeface="Times New Roman" panose="02020603050405020304" pitchFamily="18" charset="0"/>
              </a:rPr>
              <a:t/>
            </a:r>
            <a:br>
              <a:rPr lang="pt-BR" sz="1800" dirty="0">
                <a:effectLst/>
                <a:latin typeface="Calibri" panose="020F0502020204030204" pitchFamily="34" charset="0"/>
                <a:ea typeface="Calibri" panose="020F0502020204030204" pitchFamily="34" charset="0"/>
                <a:cs typeface="Times New Roman" panose="02020603050405020304" pitchFamily="18" charset="0"/>
              </a:rPr>
            </a:br>
            <a:endParaRPr lang="pt-BR" dirty="0"/>
          </a:p>
        </p:txBody>
      </p:sp>
      <p:sp>
        <p:nvSpPr>
          <p:cNvPr id="3" name="Espaço Reservado para Conteúdo 2">
            <a:extLst>
              <a:ext uri="{FF2B5EF4-FFF2-40B4-BE49-F238E27FC236}">
                <a16:creationId xmlns:a16="http://schemas.microsoft.com/office/drawing/2014/main" xmlns="" id="{49C7016B-B4C2-8746-9C70-7BA6A6B7AC9F}"/>
              </a:ext>
            </a:extLst>
          </p:cNvPr>
          <p:cNvSpPr>
            <a:spLocks noGrp="1"/>
          </p:cNvSpPr>
          <p:nvPr>
            <p:ph sz="quarter" idx="1"/>
          </p:nvPr>
        </p:nvSpPr>
        <p:spPr/>
        <p:txBody>
          <a:bodyPr/>
          <a:lstStyle/>
          <a:p>
            <a:pPr marL="0" indent="0" algn="just">
              <a:buNone/>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pt-BR" sz="1800" dirty="0" smtClean="0">
                <a:effectLst/>
                <a:latin typeface="Arial" panose="020B0604020202020204" pitchFamily="34" charset="0"/>
                <a:ea typeface="Calibri" panose="020F0502020204030204" pitchFamily="34" charset="0"/>
                <a:cs typeface="Times New Roman" panose="02020603050405020304" pitchFamily="18" charset="0"/>
              </a:rPr>
              <a:t>	O </a:t>
            </a:r>
            <a:r>
              <a:rPr lang="pt-BR" sz="1800" dirty="0">
                <a:effectLst/>
                <a:latin typeface="Arial" panose="020B0604020202020204" pitchFamily="34" charset="0"/>
                <a:ea typeface="Calibri" panose="020F0502020204030204" pitchFamily="34" charset="0"/>
                <a:cs typeface="Times New Roman" panose="02020603050405020304" pitchFamily="18" charset="0"/>
              </a:rPr>
              <a:t>livro narra a vivência do universo de quatro bebês que protagonizam esta obra, mostrando como são indivíduos de inúmeras competências e capazes de interagir e aprender desde o nascimento. Aponta caminhos metodológicos por meio de vivência prática e fundamentada nas ideias dos mais importantes teóricos da Educação infantil contemporânea. Possui capítulo de apresentação de </a:t>
            </a:r>
            <a:r>
              <a:rPr lang="pt-BR" sz="1800" i="1" dirty="0">
                <a:effectLst/>
                <a:latin typeface="Arial" panose="020B0604020202020204" pitchFamily="34" charset="0"/>
                <a:ea typeface="Calibri" panose="020F0502020204030204" pitchFamily="34" charset="0"/>
                <a:cs typeface="Times New Roman" panose="02020603050405020304" pitchFamily="18" charset="0"/>
              </a:rPr>
              <a:t>Maria da Graça Souza Horn</a:t>
            </a:r>
            <a:r>
              <a:rPr lang="pt-BR" sz="1800" dirty="0">
                <a:effectLst/>
                <a:latin typeface="Arial" panose="020B0604020202020204" pitchFamily="34" charset="0"/>
                <a:ea typeface="Calibri" panose="020F0502020204030204" pitchFamily="34" charset="0"/>
                <a:cs typeface="Times New Roman" panose="02020603050405020304" pitchFamily="18" charset="0"/>
              </a:rPr>
              <a:t> e Maria</a:t>
            </a:r>
            <a:r>
              <a:rPr lang="pt-BR" sz="1800" i="1" dirty="0">
                <a:effectLst/>
                <a:latin typeface="Arial" panose="020B0604020202020204" pitchFamily="34" charset="0"/>
                <a:ea typeface="Calibri" panose="020F0502020204030204" pitchFamily="34" charset="0"/>
                <a:cs typeface="Times New Roman" panose="02020603050405020304" pitchFamily="18" charset="0"/>
              </a:rPr>
              <a:t> Carmen Silveira Barbosa</a:t>
            </a:r>
            <a:r>
              <a:rPr lang="pt-BR" sz="1800" dirty="0">
                <a:effectLst/>
                <a:latin typeface="Arial" panose="020B0604020202020204" pitchFamily="34" charset="0"/>
                <a:ea typeface="Calibri" panose="020F0502020204030204" pitchFamily="34" charset="0"/>
                <a:cs typeface="Times New Roman" panose="02020603050405020304" pitchFamily="18" charset="0"/>
              </a:rPr>
              <a:t>.</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a:t>
            </a:fld>
            <a:endParaRPr lang="pt-BR" dirty="0"/>
          </a:p>
        </p:txBody>
      </p:sp>
      <p:pic>
        <p:nvPicPr>
          <p:cNvPr id="1026" name="Picture 2" descr="Resultado de imagem para bebê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4149080"/>
            <a:ext cx="2619375" cy="1743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1825674"/>
      </p:ext>
    </p:extLst>
  </p:cSld>
  <p:clrMapOvr>
    <a:masterClrMapping/>
  </p:clrMapOvr>
  <p:transition>
    <p:blinds/>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1280" y="836712"/>
            <a:ext cx="8041440" cy="722594"/>
          </a:xfrm>
        </p:spPr>
        <p:txBody>
          <a:bodyPr/>
          <a:lstStyle/>
          <a:p>
            <a:r>
              <a:rPr lang="pt-BR" dirty="0"/>
              <a:t>Conceitos...</a:t>
            </a:r>
          </a:p>
        </p:txBody>
      </p:sp>
      <p:sp>
        <p:nvSpPr>
          <p:cNvPr id="3" name="Espaço Reservado para Conteúdo 2"/>
          <p:cNvSpPr>
            <a:spLocks noGrp="1"/>
          </p:cNvSpPr>
          <p:nvPr>
            <p:ph sz="quarter" idx="1"/>
          </p:nvPr>
        </p:nvSpPr>
        <p:spPr>
          <a:xfrm>
            <a:off x="467544" y="1700808"/>
            <a:ext cx="7467600" cy="3951337"/>
          </a:xfrm>
        </p:spPr>
        <p:txBody>
          <a:bodyPr>
            <a:normAutofit/>
          </a:bodyPr>
          <a:lstStyle/>
          <a:p>
            <a:pPr marL="0" indent="0" algn="just">
              <a:buNone/>
            </a:pPr>
            <a:r>
              <a:rPr lang="pt-BR" dirty="0" smtClean="0"/>
              <a:t>	</a:t>
            </a:r>
            <a:r>
              <a:rPr lang="pt-BR" sz="2600" dirty="0" smtClean="0"/>
              <a:t>O </a:t>
            </a:r>
            <a:r>
              <a:rPr lang="pt-BR" sz="2600" dirty="0"/>
              <a:t>desejo de atividade da criança depende da alegria, da intimidade, da segurança que ela experimenta em relação ao adulto;</a:t>
            </a:r>
          </a:p>
          <a:p>
            <a:pPr marL="0" indent="0" algn="just">
              <a:buNone/>
            </a:pPr>
            <a:r>
              <a:rPr lang="pt-BR" sz="2600" dirty="0"/>
              <a:t>Só poderiam dar essa atenção a cada criança, se as demais estivessem fazendo uma atividade que as deixava tranquilas, alegres e de acordo com seus próprios interesses.</a:t>
            </a:r>
          </a:p>
        </p:txBody>
      </p:sp>
      <p:pic>
        <p:nvPicPr>
          <p:cNvPr id="1026" name="Picture 2" descr="http://i.ytimg.com/vi/ViNj0EJSVLA/hqdefaul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4437112"/>
            <a:ext cx="2664296" cy="1998223"/>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60</a:t>
            </a:fld>
            <a:endParaRPr lang="pt-BR" dirty="0"/>
          </a:p>
        </p:txBody>
      </p:sp>
    </p:spTree>
    <p:extLst>
      <p:ext uri="{BB962C8B-B14F-4D97-AF65-F5344CB8AC3E}">
        <p14:creationId xmlns:p14="http://schemas.microsoft.com/office/powerpoint/2010/main" val="723540597"/>
      </p:ext>
    </p:extLst>
  </p:cSld>
  <p:clrMapOvr>
    <a:masterClrMapping/>
  </p:clrMapOvr>
  <p:transition>
    <p:blinds/>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7584" y="457200"/>
            <a:ext cx="6868616" cy="1459632"/>
          </a:xfrm>
        </p:spPr>
        <p:txBody>
          <a:bodyPr/>
          <a:lstStyle/>
          <a:p>
            <a:pPr algn="l"/>
            <a:r>
              <a:rPr lang="pt-BR" dirty="0"/>
              <a:t>Princípios</a:t>
            </a:r>
          </a:p>
        </p:txBody>
      </p:sp>
      <p:sp>
        <p:nvSpPr>
          <p:cNvPr id="3" name="Espaço Reservado para Conteúdo 2"/>
          <p:cNvSpPr>
            <a:spLocks noGrp="1"/>
          </p:cNvSpPr>
          <p:nvPr>
            <p:ph sz="quarter" idx="1"/>
          </p:nvPr>
        </p:nvSpPr>
        <p:spPr>
          <a:xfrm>
            <a:off x="827584" y="1916832"/>
            <a:ext cx="7478216" cy="4072893"/>
          </a:xfrm>
        </p:spPr>
        <p:txBody>
          <a:bodyPr>
            <a:normAutofit fontScale="70000" lnSpcReduction="20000"/>
          </a:bodyPr>
          <a:lstStyle/>
          <a:p>
            <a:pPr marL="457200" indent="-457200" algn="just">
              <a:buFont typeface="+mj-lt"/>
              <a:buAutoNum type="arabicPeriod"/>
            </a:pPr>
            <a:r>
              <a:rPr lang="pt-BR" dirty="0"/>
              <a:t>Valoração positiva da atividade autônoma da criança, baseada em suas próprias iniciativas;</a:t>
            </a:r>
          </a:p>
          <a:p>
            <a:pPr marL="457200" indent="-457200" algn="just">
              <a:buFont typeface="+mj-lt"/>
              <a:buAutoNum type="arabicPeriod"/>
            </a:pPr>
            <a:r>
              <a:rPr lang="pt-BR" dirty="0"/>
              <a:t>Valor das relações pessoais estáveis da criança -  e dentre estas, o valor de sua relação com uma pessoa em especial – e da forma e do conteúdo especial dessa relação;</a:t>
            </a:r>
          </a:p>
          <a:p>
            <a:pPr marL="457200" indent="-457200" algn="just">
              <a:buFont typeface="+mj-lt"/>
              <a:buAutoNum type="arabicPeriod"/>
            </a:pPr>
            <a:r>
              <a:rPr lang="pt-BR" dirty="0"/>
              <a:t>Aspiração constante ao fato de que cada criança tendo uma imagem positiva de si mesma, e segundo seu grau de desenvolvimento, aprenda a conhecer sua situação, seu entorno social e material, os acontecimentos que a afetam, o presente e o futuro próximo e distante;</a:t>
            </a:r>
          </a:p>
          <a:p>
            <a:pPr marL="457200" indent="-457200" algn="just">
              <a:buFont typeface="+mj-lt"/>
              <a:buAutoNum type="arabicPeriod"/>
            </a:pPr>
            <a:r>
              <a:rPr lang="pt-BR" dirty="0"/>
              <a:t>Encorajamento e manutenção da saúde física da criança.</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61</a:t>
            </a:fld>
            <a:endParaRPr lang="pt-BR" dirty="0"/>
          </a:p>
        </p:txBody>
      </p:sp>
    </p:spTree>
    <p:extLst>
      <p:ext uri="{BB962C8B-B14F-4D97-AF65-F5344CB8AC3E}">
        <p14:creationId xmlns:p14="http://schemas.microsoft.com/office/powerpoint/2010/main" val="494113048"/>
      </p:ext>
    </p:extLst>
  </p:cSld>
  <p:clrMapOvr>
    <a:masterClrMapping/>
  </p:clrMapOvr>
  <p:transition>
    <p:blinds/>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836712"/>
            <a:ext cx="8041440" cy="794602"/>
          </a:xfrm>
        </p:spPr>
        <p:txBody>
          <a:bodyPr>
            <a:normAutofit/>
          </a:bodyPr>
          <a:lstStyle/>
          <a:p>
            <a:r>
              <a:rPr lang="pt-BR" sz="2800" dirty="0"/>
              <a:t>Autonomia na primeira infância</a:t>
            </a:r>
          </a:p>
        </p:txBody>
      </p:sp>
      <p:sp>
        <p:nvSpPr>
          <p:cNvPr id="3" name="Espaço Reservado para Conteúdo 2"/>
          <p:cNvSpPr>
            <a:spLocks noGrp="1"/>
          </p:cNvSpPr>
          <p:nvPr>
            <p:ph sz="quarter" idx="1"/>
          </p:nvPr>
        </p:nvSpPr>
        <p:spPr>
          <a:xfrm>
            <a:off x="899592" y="1628800"/>
            <a:ext cx="7467600" cy="3951337"/>
          </a:xfrm>
        </p:spPr>
        <p:txBody>
          <a:bodyPr/>
          <a:lstStyle/>
          <a:p>
            <a:pPr marL="0" indent="0" algn="just">
              <a:buNone/>
            </a:pPr>
            <a:r>
              <a:rPr lang="pt-BR" sz="2400" dirty="0" smtClean="0"/>
              <a:t>	Para </a:t>
            </a:r>
            <a:r>
              <a:rPr lang="pt-BR" sz="2400" dirty="0"/>
              <a:t>que a criança tenha uma vida ativa ela precisa:</a:t>
            </a:r>
          </a:p>
          <a:p>
            <a:pPr marL="0" indent="0" algn="just">
              <a:buNone/>
            </a:pPr>
            <a:endParaRPr lang="pt-BR" sz="2400" dirty="0"/>
          </a:p>
          <a:p>
            <a:pPr marL="457200" indent="-457200" algn="just">
              <a:buFont typeface="+mj-lt"/>
              <a:buAutoNum type="arabicPeriod"/>
            </a:pPr>
            <a:r>
              <a:rPr lang="pt-BR" sz="2400" dirty="0"/>
              <a:t>De liberdade para se movimentar;</a:t>
            </a:r>
          </a:p>
          <a:p>
            <a:pPr marL="457200" indent="-457200" algn="just">
              <a:buFont typeface="+mj-lt"/>
              <a:buAutoNum type="arabicPeriod"/>
            </a:pPr>
            <a:endParaRPr lang="pt-BR" sz="2400" dirty="0"/>
          </a:p>
          <a:p>
            <a:pPr marL="457200" indent="-457200" algn="just">
              <a:buFont typeface="+mj-lt"/>
              <a:buAutoNum type="arabicPeriod"/>
            </a:pPr>
            <a:r>
              <a:rPr lang="pt-BR" sz="2400" dirty="0"/>
              <a:t>Ter algo para se ocupar relacionado ao seu desenvolvimento.</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62</a:t>
            </a:fld>
            <a:endParaRPr lang="pt-BR" dirty="0"/>
          </a:p>
        </p:txBody>
      </p:sp>
    </p:spTree>
    <p:extLst>
      <p:ext uri="{BB962C8B-B14F-4D97-AF65-F5344CB8AC3E}">
        <p14:creationId xmlns:p14="http://schemas.microsoft.com/office/powerpoint/2010/main" val="3371518554"/>
      </p:ext>
    </p:extLst>
  </p:cSld>
  <p:clrMapOvr>
    <a:masterClrMapping/>
  </p:clrMapOvr>
  <p:transition>
    <p:blinds/>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a:t>Jogo autônomo</a:t>
            </a:r>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	Se </a:t>
            </a:r>
            <a:r>
              <a:rPr lang="pt-BR" sz="2400" dirty="0"/>
              <a:t>o bebê se sente seguro e amparado pelo adulto, mesmo quando esse não está em contato direto com ele, pode se aventurar na exploração dos objetos, gestos;</a:t>
            </a:r>
          </a:p>
          <a:p>
            <a:pPr marL="0" indent="0" algn="just">
              <a:buNone/>
            </a:pPr>
            <a:r>
              <a:rPr lang="pt-BR" sz="2400" dirty="0"/>
              <a:t>Se ele pode encontrar diariamente brinquedos e objetos familiares, pode exercitar e desenvolver suas competências, inclusive aprendendo a aceitar o fracasso momentâneo e a modificação flexível.</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63</a:t>
            </a:fld>
            <a:endParaRPr lang="pt-BR" dirty="0"/>
          </a:p>
        </p:txBody>
      </p:sp>
    </p:spTree>
    <p:extLst>
      <p:ext uri="{BB962C8B-B14F-4D97-AF65-F5344CB8AC3E}">
        <p14:creationId xmlns:p14="http://schemas.microsoft.com/office/powerpoint/2010/main" val="821105065"/>
      </p:ext>
    </p:extLst>
  </p:cSld>
  <p:clrMapOvr>
    <a:masterClrMapping/>
  </p:clrMapOvr>
  <p:transition>
    <p:blinds/>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a:t>Movimentos autônomos</a:t>
            </a:r>
          </a:p>
        </p:txBody>
      </p:sp>
      <p:sp>
        <p:nvSpPr>
          <p:cNvPr id="3" name="Espaço Reservado para Conteúdo 2"/>
          <p:cNvSpPr>
            <a:spLocks noGrp="1"/>
          </p:cNvSpPr>
          <p:nvPr>
            <p:ph sz="quarter" idx="1"/>
          </p:nvPr>
        </p:nvSpPr>
        <p:spPr/>
        <p:txBody>
          <a:bodyPr>
            <a:normAutofit/>
          </a:bodyPr>
          <a:lstStyle/>
          <a:p>
            <a:pPr algn="just">
              <a:buFont typeface="Wingdings" panose="05000000000000000000" pitchFamily="2" charset="2"/>
              <a:buChar char="ü"/>
            </a:pPr>
            <a:r>
              <a:rPr lang="pt-BR" sz="2400" dirty="0" smtClean="0"/>
              <a:t>Fator </a:t>
            </a:r>
            <a:r>
              <a:rPr lang="pt-BR" sz="2400" dirty="0"/>
              <a:t>fundamental na estruturação de uma personalidade competente;</a:t>
            </a:r>
          </a:p>
          <a:p>
            <a:pPr algn="just">
              <a:buFont typeface="Wingdings" panose="05000000000000000000" pitchFamily="2" charset="2"/>
              <a:buChar char="ü"/>
            </a:pPr>
            <a:r>
              <a:rPr lang="pt-BR" sz="2400" dirty="0"/>
              <a:t>Maneira progressiva de encontrar posturas permite que ela volte, com segurança, à posição anterior;</a:t>
            </a:r>
          </a:p>
          <a:p>
            <a:pPr algn="just">
              <a:buFont typeface="Wingdings" panose="05000000000000000000" pitchFamily="2" charset="2"/>
              <a:buChar char="ü"/>
            </a:pPr>
            <a:r>
              <a:rPr lang="pt-BR" sz="2400" dirty="0"/>
              <a:t>Passa de uma postura a outra sem rupturas;</a:t>
            </a:r>
          </a:p>
          <a:p>
            <a:pPr algn="just">
              <a:buFont typeface="Wingdings" panose="05000000000000000000" pitchFamily="2" charset="2"/>
              <a:buChar char="ü"/>
            </a:pPr>
            <a:r>
              <a:rPr lang="pt-BR" sz="2400" dirty="0"/>
              <a:t>A motricidade se relaciona a atividade da criança a aos meios de que dispõe em cada etapa de desenvolvimento;</a:t>
            </a:r>
          </a:p>
          <a:p>
            <a:pPr algn="just">
              <a:buFont typeface="Wingdings" panose="05000000000000000000" pitchFamily="2" charset="2"/>
              <a:buChar char="ü"/>
            </a:pPr>
            <a:r>
              <a:rPr lang="pt-BR" sz="2400" dirty="0"/>
              <a:t>Relação entre motricidade e desenvolvimento intelectual e afetivo: escolhe a posição mais adequada para manipular objetos ou estar atento á uma situação.</a:t>
            </a:r>
          </a:p>
          <a:p>
            <a:pPr algn="just">
              <a:buFont typeface="Wingdings" panose="05000000000000000000" pitchFamily="2" charset="2"/>
              <a:buChar char="ü"/>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64</a:t>
            </a:fld>
            <a:endParaRPr lang="pt-BR" dirty="0"/>
          </a:p>
        </p:txBody>
      </p:sp>
    </p:spTree>
    <p:extLst>
      <p:ext uri="{BB962C8B-B14F-4D97-AF65-F5344CB8AC3E}">
        <p14:creationId xmlns:p14="http://schemas.microsoft.com/office/powerpoint/2010/main" val="1337974515"/>
      </p:ext>
    </p:extLst>
  </p:cSld>
  <p:clrMapOvr>
    <a:masterClrMapping/>
  </p:clrMapOvr>
  <p:transition>
    <p:blinds/>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764704"/>
            <a:ext cx="8041440" cy="866610"/>
          </a:xfrm>
        </p:spPr>
        <p:txBody>
          <a:bodyPr>
            <a:normAutofit/>
          </a:bodyPr>
          <a:lstStyle/>
          <a:p>
            <a:r>
              <a:rPr lang="pt-BR" sz="2800" dirty="0"/>
              <a:t>Postura do adulto frente a atividade das crianças</a:t>
            </a:r>
          </a:p>
        </p:txBody>
      </p:sp>
      <p:sp>
        <p:nvSpPr>
          <p:cNvPr id="3" name="Espaço Reservado para Conteúdo 2"/>
          <p:cNvSpPr>
            <a:spLocks noGrp="1"/>
          </p:cNvSpPr>
          <p:nvPr>
            <p:ph sz="quarter" idx="1"/>
          </p:nvPr>
        </p:nvSpPr>
        <p:spPr>
          <a:xfrm>
            <a:off x="2483768" y="1988840"/>
            <a:ext cx="6408712" cy="4104456"/>
          </a:xfrm>
        </p:spPr>
        <p:txBody>
          <a:bodyPr>
            <a:normAutofit/>
          </a:bodyPr>
          <a:lstStyle/>
          <a:p>
            <a:pPr algn="just"/>
            <a:r>
              <a:rPr lang="pt-BR" sz="2400" dirty="0"/>
              <a:t>O adulto deve respeitar a atividade da criança, organizando um entorno estimulante em função da criança;</a:t>
            </a:r>
          </a:p>
          <a:p>
            <a:pPr algn="just"/>
            <a:r>
              <a:rPr lang="pt-BR" sz="2400" dirty="0"/>
              <a:t>Quando o adulto demonstra um respeito por tudo aquilo que a criança faz e por ela mesma, ele desenvolve a segurança afetiva, a consciência e a autoestima da criança.</a:t>
            </a:r>
          </a:p>
        </p:txBody>
      </p:sp>
      <p:pic>
        <p:nvPicPr>
          <p:cNvPr id="3074" name="Picture 2" descr="https://encrypted-tbn2.gstatic.com/images?q=tbn:ANd9GcQ9QTSFzrgKgtWuFm25XA2H85Tv-1kuhobnUt31P4V8yO4hDCy_8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67" y="2492896"/>
            <a:ext cx="2092144" cy="3041656"/>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65</a:t>
            </a:fld>
            <a:endParaRPr lang="pt-BR" dirty="0"/>
          </a:p>
        </p:txBody>
      </p:sp>
    </p:spTree>
    <p:extLst>
      <p:ext uri="{BB962C8B-B14F-4D97-AF65-F5344CB8AC3E}">
        <p14:creationId xmlns:p14="http://schemas.microsoft.com/office/powerpoint/2010/main" val="802747786"/>
      </p:ext>
    </p:extLst>
  </p:cSld>
  <p:clrMapOvr>
    <a:masterClrMapping/>
  </p:clrMapOvr>
  <p:transition>
    <p:blinds/>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a:t>Falar com as crianças...</a:t>
            </a:r>
          </a:p>
        </p:txBody>
      </p:sp>
      <p:sp>
        <p:nvSpPr>
          <p:cNvPr id="3" name="Espaço Reservado para Conteúdo 2"/>
          <p:cNvSpPr>
            <a:spLocks noGrp="1"/>
          </p:cNvSpPr>
          <p:nvPr>
            <p:ph sz="quarter" idx="1"/>
          </p:nvPr>
        </p:nvSpPr>
        <p:spPr/>
        <p:txBody>
          <a:bodyPr/>
          <a:lstStyle/>
          <a:p>
            <a:pPr marL="0" indent="0" algn="just">
              <a:buNone/>
            </a:pPr>
            <a:r>
              <a:rPr lang="pt-BR" sz="2400" dirty="0" smtClean="0"/>
              <a:t>	Mesmo </a:t>
            </a:r>
            <a:r>
              <a:rPr lang="pt-BR" sz="2400" dirty="0"/>
              <a:t>com os recém-nascidos, a educadora deve se acostumar a informar todas as coisas que o afetam, explicar o que está fazendo e porque, não apenas nas horas de cuidado, mas em todos os momentos do dia.</a:t>
            </a:r>
          </a:p>
        </p:txBody>
      </p:sp>
      <p:pic>
        <p:nvPicPr>
          <p:cNvPr id="6146" name="Picture 2" descr="http://www.jardimdospequenitos.com.br/wp-content/uploads/2013/05/bercario-220x220.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0367" y="4149080"/>
            <a:ext cx="2095500" cy="209550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s-media-cache-ak0.pinimg.com/236x/3e/98/ea/3e98ea3f139d8c73ec12d618da78a20c.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68144" y="3861048"/>
            <a:ext cx="2247900" cy="1743076"/>
          </a:xfrm>
          <a:prstGeom prst="rect">
            <a:avLst/>
          </a:prstGeom>
          <a:noFill/>
          <a:extLst>
            <a:ext uri="{909E8E84-426E-40DD-AFC4-6F175D3DCCD1}">
              <a14:hiddenFill xmlns:a14="http://schemas.microsoft.com/office/drawing/2010/main">
                <a:solidFill>
                  <a:srgbClr val="FFFFFF"/>
                </a:solidFill>
              </a14:hiddenFill>
            </a:ext>
          </a:extLst>
        </p:spPr>
      </p:pic>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66</a:t>
            </a:fld>
            <a:endParaRPr lang="pt-BR" dirty="0"/>
          </a:p>
        </p:txBody>
      </p:sp>
    </p:spTree>
    <p:extLst>
      <p:ext uri="{BB962C8B-B14F-4D97-AF65-F5344CB8AC3E}">
        <p14:creationId xmlns:p14="http://schemas.microsoft.com/office/powerpoint/2010/main" val="1521995170"/>
      </p:ext>
    </p:extLst>
  </p:cSld>
  <p:clrMapOvr>
    <a:masterClrMapping/>
  </p:clrMapOvr>
  <p:transition>
    <p:blinds/>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764704"/>
            <a:ext cx="8229600" cy="652934"/>
          </a:xfrm>
        </p:spPr>
        <p:txBody>
          <a:bodyPr>
            <a:noAutofit/>
          </a:bodyPr>
          <a:lstStyle/>
          <a:p>
            <a:r>
              <a:rPr lang="pt-BR" sz="2800" dirty="0"/>
              <a:t>Educador</a:t>
            </a:r>
            <a:br>
              <a:rPr lang="pt-BR" sz="2800" dirty="0"/>
            </a:br>
            <a:endParaRPr lang="pt-BR" sz="2800" dirty="0"/>
          </a:p>
        </p:txBody>
      </p:sp>
      <p:sp>
        <p:nvSpPr>
          <p:cNvPr id="5" name="Espaço Reservado para Conteúdo 4"/>
          <p:cNvSpPr>
            <a:spLocks noGrp="1"/>
          </p:cNvSpPr>
          <p:nvPr>
            <p:ph sz="quarter" idx="1"/>
          </p:nvPr>
        </p:nvSpPr>
        <p:spPr/>
        <p:txBody>
          <a:bodyPr>
            <a:noAutofit/>
          </a:bodyPr>
          <a:lstStyle/>
          <a:p>
            <a:pPr algn="just"/>
            <a:r>
              <a:rPr lang="pt-BR" sz="2400" dirty="0"/>
              <a:t>Tudo que o educador  ensina, tem consequências, seja uma negligencia ou uma falta de comportamento...</a:t>
            </a:r>
          </a:p>
          <a:p>
            <a:pPr algn="just"/>
            <a:endParaRPr lang="pt-BR" sz="2400" dirty="0"/>
          </a:p>
          <a:p>
            <a:pPr algn="just"/>
            <a:r>
              <a:rPr lang="pt-BR" sz="2400" dirty="0"/>
              <a:t>É comum os educadores acharem que podem obter comportamentos adequados da criança pelo reforço de experiências positivas (condicionamento</a:t>
            </a:r>
            <a:r>
              <a:rPr lang="pt-BR" sz="2400" dirty="0" smtClean="0"/>
              <a:t>).</a:t>
            </a:r>
          </a:p>
          <a:p>
            <a:pPr algn="just"/>
            <a:endParaRPr lang="pt-BR" sz="2400" dirty="0" smtClean="0"/>
          </a:p>
          <a:p>
            <a:pPr algn="just"/>
            <a:r>
              <a:rPr lang="pt-BR" sz="2400" dirty="0"/>
              <a:t>Os adultos terem expectativas positivas em relação às crianças e suas realizações reforça a disposição das crianças a seguirem regras, mas do que a repreensão ou as sanções.</a:t>
            </a:r>
          </a:p>
          <a:p>
            <a:pPr algn="just"/>
            <a:endParaRPr lang="pt-BR" sz="2400" dirty="0"/>
          </a:p>
        </p:txBody>
      </p:sp>
      <p:sp>
        <p:nvSpPr>
          <p:cNvPr id="2" name="Espaço Reservado para Número de Slide 1"/>
          <p:cNvSpPr>
            <a:spLocks noGrp="1"/>
          </p:cNvSpPr>
          <p:nvPr>
            <p:ph type="sldNum" sz="quarter" idx="12"/>
          </p:nvPr>
        </p:nvSpPr>
        <p:spPr/>
        <p:txBody>
          <a:bodyPr/>
          <a:lstStyle/>
          <a:p>
            <a:pPr>
              <a:defRPr/>
            </a:pPr>
            <a:fld id="{EA8AACA4-6491-4331-A634-04D6C49D9670}" type="slidenum">
              <a:rPr lang="pt-BR" smtClean="0"/>
              <a:pPr>
                <a:defRPr/>
              </a:pPr>
              <a:t>67</a:t>
            </a:fld>
            <a:endParaRPr lang="pt-BR" dirty="0"/>
          </a:p>
        </p:txBody>
      </p:sp>
    </p:spTree>
    <p:extLst>
      <p:ext uri="{BB962C8B-B14F-4D97-AF65-F5344CB8AC3E}">
        <p14:creationId xmlns:p14="http://schemas.microsoft.com/office/powerpoint/2010/main" val="2683997040"/>
      </p:ext>
    </p:extLst>
  </p:cSld>
  <p:clrMapOvr>
    <a:masterClrMapping/>
  </p:clrMapOvr>
  <p:transition>
    <p:blinds/>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764704"/>
            <a:ext cx="8229600" cy="652934"/>
          </a:xfrm>
        </p:spPr>
        <p:txBody>
          <a:bodyPr/>
          <a:lstStyle/>
          <a:p>
            <a:r>
              <a:rPr lang="pt-BR" sz="2800" dirty="0"/>
              <a:t>Atuação da educadora</a:t>
            </a:r>
          </a:p>
        </p:txBody>
      </p:sp>
      <p:sp>
        <p:nvSpPr>
          <p:cNvPr id="5" name="Espaço Reservado para Conteúdo 4"/>
          <p:cNvSpPr>
            <a:spLocks noGrp="1"/>
          </p:cNvSpPr>
          <p:nvPr>
            <p:ph sz="quarter" idx="1"/>
          </p:nvPr>
        </p:nvSpPr>
        <p:spPr/>
        <p:txBody>
          <a:bodyPr>
            <a:normAutofit/>
          </a:bodyPr>
          <a:lstStyle/>
          <a:p>
            <a:pPr algn="just"/>
            <a:r>
              <a:rPr lang="pt-BR" sz="2400" dirty="0"/>
              <a:t>A criança deve participar ativamente de todas as atividades relacionadas  ao cuidado do seu corpo...</a:t>
            </a:r>
          </a:p>
          <a:p>
            <a:pPr algn="just"/>
            <a:endParaRPr lang="pt-BR" sz="2400" dirty="0"/>
          </a:p>
          <a:p>
            <a:pPr algn="just">
              <a:buNone/>
            </a:pPr>
            <a:r>
              <a:rPr lang="pt-BR" sz="2400" dirty="0"/>
              <a:t>Ex: Mesmo que a criança não possa ainda vestir-se sozinha, ela deve participar efetivamente das trocas e não de maneira mecânica.</a:t>
            </a:r>
          </a:p>
          <a:p>
            <a:pPr algn="just"/>
            <a:endParaRPr lang="pt-BR" sz="2400" dirty="0"/>
          </a:p>
          <a:p>
            <a:pPr algn="just"/>
            <a:endParaRPr lang="pt-BR" sz="2400" dirty="0"/>
          </a:p>
        </p:txBody>
      </p:sp>
      <p:sp>
        <p:nvSpPr>
          <p:cNvPr id="41986" name="AutoShape 2" descr="data:image/jpeg;base64,/9j/4AAQSkZJRgABAQAAAQABAAD/2wCEAAkGBxQSEhUUExQWFBUWGBQXFBcVGBgUFxccFhcXGBQUFRUYHCggGBwlHBcVITEhJSksLi4uFx8zODMsNygtLisBCgoKDg0OGxAQGiwkICQsLzQsLCwsLCwsLCwvLCwsLCw0LCwsLCwsLiwsLCwvLCwsLCwsLCwsLCwsLCwsLywsLP/AABEIALYBFAMBIgACEQEDEQH/xAAbAAABBQEBAAAAAAAAAAAAAAAAAQMEBQYCB//EAEIQAAEDAgMECAMFBwMDBQAAAAEAAhEDIQQSMQVBUWEGEyJxgaGx8DKR0RRCUnLBI2KCksLh8QdTsiSi0hUWM2PD/8QAGgEAAgMBAQAAAAAAAAAAAAAAAAIBAwQFBv/EAC0RAAICAQMDAgQHAQEAAAAAAAABAhEDEiExBEFRE2EiMtHwBXGBkaGxweEU/9oADAMBAAIRAxEAPwDXFclBK4Llz2zoUK4qu2y+GePoCQppcoe06WamQqpPYeK3PNmm57V5K6dUNvDx4EJ3H0IebXkyPG6iE3yjX04oW4x3h6uYuO/MfUkqdTdO5UzTDjG90jwlWuHdITSiWY2WmGqjLfhH08vRSsJhGnW6qqIvqrrC1Q1PAmSLPCYam0iGiea0uDa0DQArLYbGidQrjZ+K60wFpizLkiWNXHdoMaC5x4buZKdY0jUQTJ5Kh2ltylgn/tTlBjiXOubNaJJ0V1szH/aGFwp1GCeznAGYbyACY368FYjPNbbElqcauGhONCYoOgugkAXQCKCwhKlCVACJUsIUgCEIQQCRKhACISohACIQhAAhCEACEIQAIQhQBnCVw4oJTbiuY2dNIJXLjKQlckpLGoy/SjZxjOBprzHErJuduPvh5L1JwkXuN4O/kvO+kGB6mo4brlp4tMlv08Cmh4BlZUMk9/0VjhQVUUagI8b9+qucE8FWT2GxbsmNsJU7Z2ENV3bcWt4DUrilTlLUw1d5y0iGj7zje3IKcfI8+Cz6RfZcPQBDg2o9wa0TJdxga23nconR3aLqTg46TCh0+ioa4ue4ve6Jc69h91vAJ7aVPIAANTZXZZV8pThi38x6F9ko4mHlrXHcSASN9juVnhmBoiFlOiOKMvpkZnMFx+E8CdAdByWuarYSbjbKMsFGVIYATgXB+I95TrQrqMTALoJQEoCKIBKiEIoASpAlQSCEIUACRKhSQIhCEEiISoUAIhCEAKkSoQAiEShAGXKbK6K4K5DOqhFylSJRhFXbc2c2tTOYGWhxaRrYSW9xhWSUKUB5k7D4dwJbTIjVwIb4kk+qMIwB3YdI1g2MTrC0PSLYBGZ9IEsfBe1urHDRwG9vEbln6WyszcxJD5NwYgDkrbVbstS1bxReYd6n4etF1RYTGtJIBktMGPVWdN6hRY6kmXFHEZjdSdr4emWNJEkX1iFVYYwVOrdscBeVohEqyUN7J2oyh1j6joBmXHWSbEk81qdhbfZiS4MDobFyCA4EkBzZGkgrzksp1nFtXs5Xdlp1ESGvHEnWecLddHKbaYyidCSXCJBiCG6gSNTrNtCtMI0ijLC1qov6ggZoJHK/zTmCcKhIFnC8Hgs/szGvzuE/EXOaO8yW/JaGhiRDXwJDnAnfBaYHz9FcjmyVWPmkRuXMKRh6mY5ZuBLu9wmfNLiQBB5gHxMSpoQjwhOVGEGCuEoHMIXSRBIIQhQAJEqEAIhKkQAiEqRBIIQhQAJEqEAIhBQgDKErkpSkXIOsclIukiUkErQlAXbWpkiGxykE2dm06jszmNcdBYGOO7VOhTMJZaMaTdFMm0rKjH9DaFVznhmSo7V7SZMaE8VnsX0exOGN2GtT/HTBc4fnYL+Ikdy9IFSADuU7DslocLnfuK2+lGRmWecDy/Bta4SCD3Kf1Fo8lt9obGpVzmcyHgRIJa6NdRrEnXiqmt0briRTfRcPu52PDu5xa6J5geCZYq4LP/Upcmbw+z2lwD/noRyBCu/tTaeSnTA7VSiHb+yajGmSbkkEi+4nkusNsWqy9ZrXHcGHsfJxk+Kdwuxqrq1PsAMFRr3kuAsw525QJk52s8J8Yp3wE8iceQxeDDardwcQJGrZMZh3Eg+CswCQ6RDjIcBoKjbgjkSARyJUja+Flo5fr/eF0wZmh/4gA/vbae8fotBi1bDeEqxXJ3OYCPBrV0K+ao1u4HMfDTzhU1bFGniQ3e5jwO9l4H8Jce4BTMFVy9rhrPISfXySyRK8mhqgOUV9IjmFXna5d8DbcTYKVgMQTJcbeSGiKO0hT7K4ccoA5mPJOVcMItY9+qWgIZQlcIXKgkVCEKABIhEoAEIQgkRCVIoAEIQgAQhIgDJFCRC451hUAISygDprV3MJovXJepsKHS+/vkpuCxrWjK8dk6EblW5SRbjKWm7cVbCbi7QsoKSpmgoV2aB0jmp2GcBoVmKVlcbKxg/+N/8ACf6St+LKnyYcuKt0Xba7TvunGauO4gH6hQgWFP06e9p+a0mZo5xIXWFMJ4CxBHh9FwxsTBkFBAmKOaO/0ULZr71WfheY7j/eVNJVPs137d/PN/yUgVfSSmG1mu4DOORDXU3H+R/kmKuKEtpj4QJceN7D5yfkudsYvNXqNJALH5Gg/eHUUahgb/jKV+z3NYx7LtLWnutcHuPopfJYuCeyonmVnRlG9VdGoVNpugcz79+Crkh0WLXREbk6yueKret5rulWSagcC7D8wuuTS4earqWIjerCjiJ3TyTpplbTRyWkapFJo1Q+3DUf5XOKoZbjT0UNEJkdIlQlGESOcBqYVN0m6QswjPxVD8Lf1PALE4fG43GSQSGiIjsgnkTwvfuTKN8lcslbLc9NZVB0K7WM6L0a+a5MNIzZpi87z3LZMdIB4hPmxaO4mDN6i4oVIlQqS8RCVCAMghJKSVxjrnWZIXLklcyosmjpJK5JQosmhxlQjT5JrEvgB40RKjY3aLaJh15E5Rqecbv1TxkSoNukWNOvLQ4X48k5Rqk7pWbw+3C0ksYIO5xJ9E/X6QVyOwGA8LjzVyzRXJa+gzNXX8m1w+cjtW4E6+IVrhHZWgDxJXljekuIrPDKrgySJAsfJei4nE5GCLkgQuhiyJ37HIz4JQpPuXVGpLoF4+LlwCXEUmgWt3Kv2PXHVOi7ge1x7119rzaq5O9zLKNOh4awVT4IxWJ5n1KtaVYE5TruKinZ5a4kEGSTGhT3ZCVGZ2/hGHGDNOcw9hFhMOkG/aPV0QOQA4ib7YjppR+EuHz7X9RUbpBQe6ow06fai9UtzdWCYcGt+88ieQ321nbMpww2IkmQeLSWn0S1Q7lcUjmvgBq2x4bv7KmxFBwcZsVpU3VpBwgiUERk0ZsUiu20CN8d5VnXwLvuEcg76hUOONZroeMoOh3HuO9JI0Q+LuT21QN8nj9FJwLrgkn3u8j8iqOjUPqucXtTI5lOYkCT+YtmPD1VV09yx429kbfD4oSTqT8lONTM0g++CyNDGBoLiQ1oBJJMAACSSdwAUfDbfq4h5bRBZTH3rhxHFzvu/lF+JOgf1V3KHgfY1FRhGqzfSbpIMPDKYz1XCQNwBsCfGfkpj65YzKXucJJ7Ti8yYkAuJMcp3rI1dqM+0O6xsQYzR+EABoPeT5qNfsJKNLd0R8B0eqYl/WV3Ek3I48B3L0HZWAbSYGtAAAAAVJhdpsPwkLTbPrSBPuURm5y3B41COxLwWDDWkRrqo9ZmV0KzplQ9oNuDxVkrorXJESpEqQcRCVIgDGyklCRcQ7AJJSlIoYwiCUiEpIzjMSKbC87tBxO4e+ayeZ1Rxc4yTcn3u3dwVhtrbNSnVy0nluUAGIIJNzINiIIF+BXNAtrdpgDKgBL6YENcAJc+jwIFzT4SRpCtUHp25Oh0sVDeXfuRcNdxCmOEFQ3jLWbG8Kw2gLzxVMuUdOL7EfaFDrADo4fC78Lt0/ulW3RnpGHtFKrIe0kNncR8TD3HTkq2i+178VTbUwrmVQ9m+J5xoe+LeC09LN6tBzvxLAnH1P3PTNl7R6qtc9l1j+hVviKmV0xLTvFivPdmbUFdmVxio0X58wr/AGVtWR1bzJGh4hb4zp6WcLJhtal+pf4mvEEG4KscXis1NrhvyrN1a067rKds7EB7WsJuHW5hWRyXJryZ5Yqin4NJhgD23awIH6rmsAdLa+ai4nFR2eH6KP8Aale2kZlFsmOpnl802VjOku3pqljT2aZy97x8bj3GW/wk71XU+k9f7r7cwHeoVL6iKdM0R6Sbimj0NIYIgwR8wvPTtJ7r1XOc7dJsO5osPAKPT2q5tYw9zRILRNo5DRVPqo+C5dDLybytsak64BYeLCR5GR5LJbZ2VR6w/wDVtzgxBa6QRAy5mAgmRpEp0YwYipl+01mNaAXBr3NLz+5eGgb/AGRX4LbeHzubhg0MpAZ657VSoXSA2m7XKYPw3do0QcymUtXC2HjWL5pNvwvq/wDB7Ety0j10lktGSC1z5cA0OBjICYsYPERKvNhbTpuowwAFpILRFpMt0/dynucOKxO0MQ/EkuIim2cjBDtezmA0qP17XwDdMSmcPtOphiXxOYC2o7RN3OAiwtA0jglxyXJZOHqR912+/wC/6PQA6Lm596Knr4ZjsocNC97j8zddbJ2szEA5Zke55clLxGEDmnNYEEHuO5E4OXBmtJUzD7Ne4HDQe1iHVahH4abNPKPmtxsra5NRtIGbwqmvsvJVNZoJ6qh1VNo0AJBLj8gPAqp6IV4xLXvOrjfmbjyC0YIP1LZj6ucdL0d2e2UToOSiYx8u7rfVV+ytsNfmcDN4HgICkq3JFx5K8UlLdCJUIVRaEISShAGMSJSkXEOyIkKCkJSkiSklISmcTiBTa55+6Ce+NB4mAlGSMdtAl9epw6x9+5xA8oXVbEupFjaZh4c15PDKQ4Dyvy71BwG08z3k6Nl0+P63PgucE4uJedSffvktelp79jpwcXGl3/ounMHWU3Nswtlg4XILP4XSO4A71Z7Qu0KBs2lnDmjUTUpjiWj9rT7ywZhzpRvU3EulgWbKt0zVhfK8EKm5PVGZ2xoQQWnmmaIldMfBUW1K1yi2UVKLjLhmy2fhsNjGN6xgFVogub2KgIt8Qub8bKrx/R+sx7urBfk7sxB0Mb/BVlOuWHrGnKRGb9D+i1OF6Yty/tMsxcgj5ld3HPH1ELfJ5DPgzdJlcY7r/CmwO1L5anZOhDrEd4N1dbLrhrxOk6+iSt0uw03qM8SFSY7pBgySW1msJ1ymAe8FR6Ki01IV5JTTTg1Zo62OkzOqBjcoL9cgLo45QTHksnT23TMQXObOrRPmir0moh+VuZ1NzTLjYiRDjlsYvA3nuSZNnbGx4XJaYopKdQu7TjJNzzJuT81MotJMjddUrMU1sNY7rB+KC0QNNbk8TYcJVjhMY22V0O4H6rDOLs6MYvTdEraOKzBpjT4o4GAUdWKjY4XB9ElRoHaHw/eHDn3KvZtCnTcQCSNbDfvA5Jku4lN7IvsLsJz2Fz4OZpaaYe5jXB1ndY9omInsjXinaHRmA4FzA133KVMU2gfgBuYixOp46LFVNuYjM6Kr2gmcrTYcApdPb+KGU9c8gkgzHKBp3q249yp9PN7m9OzqbpD2RIAdEiQNBbcnMXsdlSl1Y7LYAloEwNw4aLNYTpFXOrmnvaP0U+v0u6lmaoxpn4Gglpd3awOLt07yQFZCUSieHIjQbN2bSw1KBDGN+JzjEni5x3qxw9IVWsfTLHsMw6ZAjg0C9xxXkW2+kNbGEdYWhjTLabBDBzuSXO5krZ/6T48llagTZjg9nc6zvOFZ6q1UgydC4YnOXPg22IwjercwDUXO8zqVjsR0Vv2ZAE6Ldoyjgroya4OZOClszN9G9mOpuuTZaYLlrQF2pnNz5IhjUFSFQuSUZ0g4qEmcIUWTTMauSmTVPv8AyuDUPuPquFqR2tLHikTBqHj6Lg1f3vT6JdQ2kkkqq6RH/p388g/72qV1o/Effgoe14fRqDNun+Uh36KYv4kPBVJHnmDaRTeN5qZT3NaCP+R+avcLThoCgUWdpw4w4ejv6VasGi25ZWbOmx6V9+SbsyoWuBaYc0hzTwc0gg/MBWm16QADqYilVl1Mfgv+0omN7HS3uyneqWi6L8FabPxLSeqqGKVXVx0pVBanW7r5XcWuPAKhLU9L/T8/+mqT01NdufdfVfXyR6ATNSxU2rQdTc5jxlewlrhwI9Rz3iFCxCqXzbmjZq0SaL/7rM7fwldribGkO00C1t+adXC9/SYWgpOTuJodbTcyYJBAPAkRfknx5Xjl7Mo6np1mj7rgy7tmBlPMbvcLS4iPyjee9V+JxL/vHTxWgxJ3EXFjO6NygVq14haoTb53MOTEkqi6KGlVc+o1rSWybkWtqZ8FZYqtDbfe0/KNPL/kuKpANozO7NgBA1PkJ8FHxj5cBuCv+ZoxJenGW9t/f3+ZMw1WGCPH6J9lXeotNnZXOaEjVs0qbSVlnUxdRwguJHDj9UzkTOGxFuIUoPnd6JHaLYKLWw1Tw8k8FPZR/Yvj7jmO8LtPqEzSlSMLiercZGZjrObuIOoSSbLlBJEcbWbTExJ3D3oqfE4l9Vxe8y4+Q3AcAn9qYDqjI7VN92O/pP7w9701RpWWiLWm0YNEnOmPYVy1f+n+M6vHAbqjXN8YkeYWUYyCrbYJIxlAjXrKfqJSN9zS1qxuLPa+vSHEe7fRR5Siff8AlaLPO0iQK59lRsLtFtQEtJgEgyHNMgwbOE7ksn3/AJXI96ICkP8AW+7pOs7vkmifdkAoIod61CaJ93QiwMOXe7/VNO8Upn2FwWn2FxjrgSPf+EZhwSFh4+SQUzx8lBIufl5qFtgg0X3icsa3OYGPJSxTPP0TWKwedpadD3eBF00Wk0yVszLPfBDuF/nqPVWlB4JtpEj5Ko2hQc05CcpBvG/ge46p/YzyOwTJEwd8HUeHvRbJK42a4ZPirsWtByUntEbtD46rgWK5lU0bEzWuH2jDiqL1aAbTrcX09KNbmRGVx5SVQ1xdd7M2pUonNSdlMEGwcHNOrXNOoNv7KdtWpQNL7QAKUOaytTnstLz2alPfkN5H3e66HFzdr5vHn3+okciwqpbR7Px7P/P28XTtfeE3i9tU6Jgkudva2LfmJsO7VU21NtHO9lNpZBc1z5BcYJBDYs0W117lTgK2PTX85my/iHbF+5psXjmV29a0FrgWseDBmQS1wI/KR8lU4mv4J6mwMYGaEw5/K3YHgHE/x8lwaQPNPFKPHArc5rfkhYNhJLzpoP1KZNzKt6zBkAkNmw3k9wHqq6i2CR5q2MrtmWeOqj92PMnTTv8Aolcwd/f9EsIKUtoSkIlScOS0XuNxTTGrR0NlGGMiXEaASZNyABrr5KvJNLkuxY2+OxVtQ4ytxsvoN2s1Ywz/AGx8R73A9nwvzCcxvQJhM0qpYODxnA7jIPzUrHJq6K5dbii9N/Qw9CsILKgzU3ajeDuc3gU3icBkAI7TDo8aHkeBW3pdAWj48RP5WhvqSp+F6H4enpWqX1GenB7xkhHpTXAj67D33/Q8xDN8LUdANkmpXFZw7FOSCbZnEQI4xr4LWt6MYWZPa7y3+lquKGRgDWQANA0W79LqyOOV7lGfroODjju2OZO75pQwckorDif5T9F11o5/KPVXHLEyjl8ksD2EhxDRr+n1XBxrB94D+JqAHISx3pgbQbucPBwPouvtg9yfQIsgeDe9CYOJ5H+V30Qiwoxgo+5KTqfd1WObU/GB/DPq4rl1F++p/wBrQuLp9zr37FsaQ4jzSZGb3hVJou/3HfJn/ik+zn8b/m39Go0+4avYtpp73jyXPWUh975Kqbhh+J38xHokOHHF38z/AKo0ryTqZ1t7C06jJYT1jdLHtDe3v3jx4rIvJaQRYjyI0WqNBv8AkuPqVVbVwzSJaLjWN/8AcLThlXwkqfZj/WhwDhoRP1HzsiVA2U+WlvAz4H/HmpdWoG6mPPyT6HelHQWZKGuTpdy02FhOtrNbmDQZLnOIAAa0udryB/sth/6ZTgNhhzMyPaRnaHF0iXaPLqjKbC4QIabAWVBhcdhXUm0XYbEuAMy3K1zjBDszpvMkRpoNwU/C9IcIwtpnC1WNuSesByyC1xNMQ15MEkGe7QLqdP03prUt3tv/AIec67ro9Q3CTajvtX8/fH6nmvS3AChjKrGiGEh7PyvGYR4yPBNYCjbO4WHwg6Odz5DU+A3rY/6obKa6vhKlE5mVabmh+tqeWC48QHHW9oWcxTYAAsBYD3vOviqOpaU3FGjoIOUFJ9v7IZebkm8kk8Sbkp2jLiBxTDxr3n1KnbDANVs8z8hKok6TZ0ce7SI+0DlqnWAMttQBvHjJ8SuGVKfP5O+inVsNLiTx0+qcpYMHcEutUN6crdEMVGHj/K76KZhNmuqfCN4AkETwAtcqz2fs3MYa0udwAnxPAczZbjYmyRR7T4NTdvDJ4cTG/wABxKpubqP7jZXHFG8j37JGb2b0FqA5qlRgIuGtl9+ZMD5StThNlGn8LmSdXFhLj49ZYchAVkCuwVpUIp2cbJ1GWapvbwQjg3H748GH9XlAwJ/3D4NZ+rSpoSynM+5CGBP+5U8G0h/+ax+2umraVV9Ok11YNJBeagY0ka5QxkkA2mRMWtdaLpk+oMHWNES8NmJg5ZAqFrtzg0uM7oJF4K8XpYvjTAG4Nd+hHd8wpSFbNT/7vxTtKh1k8PyggSAdN5W02Ttij9mNbEVQ3qyWuc6o+TvYcgMlxH3Wi5BgLzLCYmmSL5SdM1p7naea0WHwwIuAQRF7gg9+oV8YalRRLJpdkqp/qPhushuGc6n+NzgHnmGEHzdPctZsHbeDxdqWTNrkewMfzgGzo/dJXmuK6KtdmNJo5Mkhx1J6txsSBfK7cDdVGw6VSnWYWk2e0sc2xJBEROjptB0KiWIFmPfW0G7mtHcE4GLmjVlrTOoBtpcTb5p0FUUX2c5UZV2hFAJl93SJYQigPOYCRzUIXGOsckJChCCTlclCEEjVQqJiWTyKEJ4kNFVSEVAeJgxvzW+h8FDxOMPWSRIa5pA/KTM9/kkQt2HmzLnySWPTe1l3gukAe4dki86jgQJsePkm6lyCNQ3ibkZyYP3NdRrvQhdPpoRhB6Ucnq82TLkWt3Sf819B3GdZWoNaKjmNZVm1vjD81hqeyDc3hU2IqOzBrrkOyuPEgwT5JUKvq4rZmv8ADckrcb2oZqH0CcwlGTMxHzQhYHwduG86J1KsJDQCSdJ9/otJs3ZJdBqERwbN/G3olQo0KrEl1E1NxT2NXgoa3K1oaOAHrxU5j0ITQ5M2Z3uzvMupKVCuRkYplKJQhSIU3TDHdThKpMk1Gvoty2h1Vj2gk7gLnQleOmg10HQ74Fj4IQtvTwTjuc3q5yU9n2J+z9hCpBzkRxAM8jyVt1DsHJLs9LMA5kRlJDCHMv8A/YJEgGNyELZlxQjj1RW5lw5ZznUnsXJpOaYMEW4g8QRwKlYLZ7X4hvZaKjyZqAdoWcHO4F8B3aidJ3oQs03UG14NONXNJ+UbDZDw6jTcBAIkDgJOVvgIHgpgKRCxTXxP8zbB3FfkL73pUISkghCEE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pic>
        <p:nvPicPr>
          <p:cNvPr id="41988" name="Picture 4" descr="http://msalx.revistaescola.abril.com.br/2014/06/29/1332/ORE4W/educacao-infantil-bebes-aprendem-17-ne273.jpeg"/>
          <p:cNvPicPr>
            <a:picLocks noChangeAspect="1" noChangeArrowheads="1"/>
          </p:cNvPicPr>
          <p:nvPr/>
        </p:nvPicPr>
        <p:blipFill>
          <a:blip r:embed="rId2" cstate="print"/>
          <a:srcRect/>
          <a:stretch>
            <a:fillRect/>
          </a:stretch>
        </p:blipFill>
        <p:spPr bwMode="auto">
          <a:xfrm>
            <a:off x="4211960" y="3933056"/>
            <a:ext cx="3240360" cy="2142819"/>
          </a:xfrm>
          <a:prstGeom prst="rect">
            <a:avLst/>
          </a:prstGeom>
          <a:noFill/>
        </p:spPr>
      </p:pic>
      <p:sp>
        <p:nvSpPr>
          <p:cNvPr id="2" name="Espaço Reservado para Número de Slide 1"/>
          <p:cNvSpPr>
            <a:spLocks noGrp="1"/>
          </p:cNvSpPr>
          <p:nvPr>
            <p:ph type="sldNum" sz="quarter" idx="12"/>
          </p:nvPr>
        </p:nvSpPr>
        <p:spPr/>
        <p:txBody>
          <a:bodyPr/>
          <a:lstStyle/>
          <a:p>
            <a:pPr>
              <a:defRPr/>
            </a:pPr>
            <a:fld id="{EA8AACA4-6491-4331-A634-04D6C49D9670}" type="slidenum">
              <a:rPr lang="pt-BR" smtClean="0"/>
              <a:pPr>
                <a:defRPr/>
              </a:pPr>
              <a:t>68</a:t>
            </a:fld>
            <a:endParaRPr lang="pt-BR" dirty="0"/>
          </a:p>
        </p:txBody>
      </p:sp>
    </p:spTree>
    <p:extLst>
      <p:ext uri="{BB962C8B-B14F-4D97-AF65-F5344CB8AC3E}">
        <p14:creationId xmlns:p14="http://schemas.microsoft.com/office/powerpoint/2010/main" val="1001643580"/>
      </p:ext>
    </p:extLst>
  </p:cSld>
  <p:clrMapOvr>
    <a:masterClrMapping/>
  </p:clrMapOvr>
  <p:transition>
    <p:blinds/>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dirty="0"/>
              <a:t>Diário do acolhimento na escola da infância</a:t>
            </a:r>
            <a:endParaRPr lang="pt-BR" dirty="0"/>
          </a:p>
        </p:txBody>
      </p:sp>
      <p:sp>
        <p:nvSpPr>
          <p:cNvPr id="5" name="Subtítulo 4"/>
          <p:cNvSpPr>
            <a:spLocks noGrp="1"/>
          </p:cNvSpPr>
          <p:nvPr>
            <p:ph type="subTitle" idx="1"/>
          </p:nvPr>
        </p:nvSpPr>
        <p:spPr/>
        <p:txBody>
          <a:bodyPr/>
          <a:lstStyle/>
          <a:p>
            <a:r>
              <a:rPr lang="pt-BR" b="1" dirty="0"/>
              <a:t>Gianfranco </a:t>
            </a:r>
            <a:r>
              <a:rPr lang="pt-BR" b="1" dirty="0" err="1"/>
              <a:t>Staccioli</a:t>
            </a:r>
            <a:r>
              <a:rPr lang="pt-BR" dirty="0"/>
              <a:t> </a:t>
            </a:r>
            <a:endParaRPr lang="pt-BR" dirty="0"/>
          </a:p>
        </p:txBody>
      </p:sp>
      <p:sp>
        <p:nvSpPr>
          <p:cNvPr id="2" name="Espaço Reservado para Número de Slide 1"/>
          <p:cNvSpPr>
            <a:spLocks noGrp="1"/>
          </p:cNvSpPr>
          <p:nvPr>
            <p:ph type="sldNum" sz="quarter" idx="12"/>
          </p:nvPr>
        </p:nvSpPr>
        <p:spPr/>
        <p:txBody>
          <a:bodyPr/>
          <a:lstStyle/>
          <a:p>
            <a:pPr>
              <a:defRPr/>
            </a:pPr>
            <a:fld id="{EC335D3A-CEA3-419E-AA5A-23A902C4AC8F}" type="slidenum">
              <a:rPr lang="pt-BR" smtClean="0"/>
              <a:pPr>
                <a:defRPr/>
              </a:pPr>
              <a:t>69</a:t>
            </a:fld>
            <a:endParaRPr lang="pt-BR" dirty="0"/>
          </a:p>
        </p:txBody>
      </p:sp>
    </p:spTree>
    <p:extLst>
      <p:ext uri="{BB962C8B-B14F-4D97-AF65-F5344CB8AC3E}">
        <p14:creationId xmlns:p14="http://schemas.microsoft.com/office/powerpoint/2010/main" val="3167717908"/>
      </p:ext>
    </p:extLst>
  </p:cSld>
  <p:clrMapOvr>
    <a:masterClrMapping/>
  </p:clrMapOvr>
  <p:transition>
    <p:blind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16DE377-AB8A-A648-8A2C-0B74CE29465E}"/>
              </a:ext>
            </a:extLst>
          </p:cNvPr>
          <p:cNvSpPr>
            <a:spLocks noGrp="1"/>
          </p:cNvSpPr>
          <p:nvPr>
            <p:ph type="title"/>
          </p:nvPr>
        </p:nvSpPr>
        <p:spPr>
          <a:xfrm>
            <a:off x="457200" y="908720"/>
            <a:ext cx="8229600" cy="508918"/>
          </a:xfrm>
        </p:spPr>
        <p:txBody>
          <a:bodyPr/>
          <a:lstStyle/>
          <a:p>
            <a:r>
              <a:rPr lang="pt-BR" sz="2800" b="1" dirty="0"/>
              <a:t>Mudança na forma como se vê o conhecimento</a:t>
            </a:r>
          </a:p>
        </p:txBody>
      </p:sp>
      <p:sp>
        <p:nvSpPr>
          <p:cNvPr id="3" name="Espaço Reservado para Conteúdo 2">
            <a:extLst>
              <a:ext uri="{FF2B5EF4-FFF2-40B4-BE49-F238E27FC236}">
                <a16:creationId xmlns:a16="http://schemas.microsoft.com/office/drawing/2014/main" xmlns="" id="{49131E2E-1B27-5C47-809D-E711257FABF5}"/>
              </a:ext>
            </a:extLst>
          </p:cNvPr>
          <p:cNvSpPr>
            <a:spLocks noGrp="1"/>
          </p:cNvSpPr>
          <p:nvPr>
            <p:ph sz="quarter" idx="1"/>
          </p:nvPr>
        </p:nvSpPr>
        <p:spPr/>
        <p:txBody>
          <a:bodyPr/>
          <a:lstStyle/>
          <a:p>
            <a:pPr marL="0" indent="0" algn="just">
              <a:buNone/>
            </a:pPr>
            <a:r>
              <a:rPr lang="pt-BR" sz="2400" dirty="0" smtClean="0">
                <a:effectLst/>
                <a:latin typeface="+mj-lt"/>
                <a:ea typeface="Calibri" panose="020F0502020204030204" pitchFamily="34" charset="0"/>
                <a:cs typeface="Times New Roman" panose="02020603050405020304" pitchFamily="18" charset="0"/>
              </a:rPr>
              <a:t>	Da </a:t>
            </a:r>
            <a:r>
              <a:rPr lang="pt-BR" sz="2400" dirty="0">
                <a:effectLst/>
                <a:latin typeface="+mj-lt"/>
                <a:ea typeface="Calibri" panose="020F0502020204030204" pitchFamily="34" charset="0"/>
                <a:cs typeface="Times New Roman" panose="02020603050405020304" pitchFamily="18" charset="0"/>
              </a:rPr>
              <a:t>metade do século XX para cá, a forma com se percebia o conhecimento – linear, determinado, previsível – cede lugar a uma dimensão mais complexa e que está em constante movimento. O autor baseia-se na abordagem da documentação pedagógica, uma experiência pedagógica italiana. Os professores e alunos deixam de ser tratados como simples objetos de estudo e passam a assumir uma posição autoral no processo. </a:t>
            </a:r>
          </a:p>
          <a:p>
            <a:pPr marL="0" indent="0" algn="just">
              <a:buNone/>
            </a:pPr>
            <a:r>
              <a:rPr lang="pt-BR" sz="2400" dirty="0">
                <a:effectLst/>
                <a:latin typeface="+mj-lt"/>
                <a:ea typeface="Calibri" panose="020F0502020204030204" pitchFamily="34" charset="0"/>
                <a:cs typeface="Times New Roman" panose="02020603050405020304" pitchFamily="18" charset="0"/>
              </a:rPr>
              <a:t>As ideias de </a:t>
            </a:r>
            <a:r>
              <a:rPr lang="pt-BR" sz="2400" dirty="0" err="1">
                <a:effectLst/>
                <a:latin typeface="+mj-lt"/>
                <a:ea typeface="Calibri" panose="020F0502020204030204" pitchFamily="34" charset="0"/>
                <a:cs typeface="Times New Roman" panose="02020603050405020304" pitchFamily="18" charset="0"/>
              </a:rPr>
              <a:t>Malaguzzi</a:t>
            </a:r>
            <a:r>
              <a:rPr lang="pt-BR" sz="2400" dirty="0">
                <a:effectLst/>
                <a:latin typeface="+mj-lt"/>
                <a:ea typeface="Calibri" panose="020F0502020204030204" pitchFamily="34" charset="0"/>
                <a:cs typeface="Times New Roman" panose="02020603050405020304" pitchFamily="18" charset="0"/>
              </a:rPr>
              <a:t> e </a:t>
            </a:r>
            <a:r>
              <a:rPr lang="pt-BR" sz="2400" dirty="0" err="1">
                <a:effectLst/>
                <a:latin typeface="+mj-lt"/>
                <a:ea typeface="Calibri" panose="020F0502020204030204" pitchFamily="34" charset="0"/>
                <a:cs typeface="Times New Roman" panose="02020603050405020304" pitchFamily="18" charset="0"/>
              </a:rPr>
              <a:t>Fortinati</a:t>
            </a:r>
            <a:r>
              <a:rPr lang="pt-BR" sz="2400" dirty="0">
                <a:effectLst/>
                <a:latin typeface="+mj-lt"/>
                <a:ea typeface="Calibri" panose="020F0502020204030204" pitchFamily="34" charset="0"/>
                <a:cs typeface="Times New Roman" panose="02020603050405020304" pitchFamily="18" charset="0"/>
              </a:rPr>
              <a:t>: </a:t>
            </a:r>
            <a:r>
              <a:rPr lang="pt-BR" sz="2400" b="1" dirty="0">
                <a:effectLst/>
                <a:latin typeface="+mj-lt"/>
                <a:ea typeface="Calibri" panose="020F0502020204030204" pitchFamily="34" charset="0"/>
                <a:cs typeface="Times New Roman" panose="02020603050405020304" pitchFamily="18" charset="0"/>
              </a:rPr>
              <a:t>observação</a:t>
            </a:r>
            <a:r>
              <a:rPr lang="pt-BR" sz="2400" dirty="0">
                <a:effectLst/>
                <a:latin typeface="+mj-lt"/>
                <a:ea typeface="Calibri" panose="020F0502020204030204" pitchFamily="34" charset="0"/>
                <a:cs typeface="Times New Roman" panose="02020603050405020304" pitchFamily="18" charset="0"/>
              </a:rPr>
              <a:t>, </a:t>
            </a:r>
            <a:r>
              <a:rPr lang="pt-BR" sz="2400" b="1" dirty="0">
                <a:effectLst/>
                <a:latin typeface="+mj-lt"/>
                <a:ea typeface="Calibri" panose="020F0502020204030204" pitchFamily="34" charset="0"/>
                <a:cs typeface="Times New Roman" panose="02020603050405020304" pitchFamily="18" charset="0"/>
              </a:rPr>
              <a:t>registro</a:t>
            </a:r>
            <a:r>
              <a:rPr lang="pt-BR" sz="2400" dirty="0">
                <a:effectLst/>
                <a:latin typeface="+mj-lt"/>
                <a:ea typeface="Calibri" panose="020F0502020204030204" pitchFamily="34" charset="0"/>
                <a:cs typeface="Times New Roman" panose="02020603050405020304" pitchFamily="18" charset="0"/>
              </a:rPr>
              <a:t> e </a:t>
            </a:r>
            <a:r>
              <a:rPr lang="pt-BR" sz="2400" b="1" i="1" dirty="0" err="1">
                <a:effectLst/>
                <a:latin typeface="+mj-lt"/>
                <a:ea typeface="Calibri" panose="020F0502020204030204" pitchFamily="34" charset="0"/>
                <a:cs typeface="Times New Roman" panose="02020603050405020304" pitchFamily="18" charset="0"/>
              </a:rPr>
              <a:t>progettazione</a:t>
            </a:r>
            <a:r>
              <a:rPr lang="pt-BR" sz="2400" dirty="0">
                <a:effectLst/>
                <a:latin typeface="+mj-lt"/>
                <a:ea typeface="Calibri" panose="020F0502020204030204" pitchFamily="34" charset="0"/>
                <a:cs typeface="Times New Roman" panose="02020603050405020304" pitchFamily="18" charset="0"/>
              </a:rPr>
              <a:t> são base para a abordagem da documentação pedagógica, auxiliando-o para a construção da metodologia de estudo apresentado neste livro.</a:t>
            </a:r>
          </a:p>
          <a:p>
            <a:pPr algn="just"/>
            <a:endParaRPr lang="pt-BR" sz="4000" dirty="0">
              <a:latin typeface="+mj-lt"/>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latin typeface="+mj-lt"/>
              </a:rPr>
              <a:pPr>
                <a:defRPr/>
              </a:pPr>
              <a:t>7</a:t>
            </a:fld>
            <a:endParaRPr lang="pt-BR" dirty="0">
              <a:latin typeface="+mj-lt"/>
            </a:endParaRPr>
          </a:p>
        </p:txBody>
      </p:sp>
    </p:spTree>
    <p:extLst>
      <p:ext uri="{BB962C8B-B14F-4D97-AF65-F5344CB8AC3E}">
        <p14:creationId xmlns:p14="http://schemas.microsoft.com/office/powerpoint/2010/main" val="3283038460"/>
      </p:ext>
    </p:extLst>
  </p:cSld>
  <p:clrMapOvr>
    <a:masterClrMapping/>
  </p:clrMapOvr>
  <p:transition>
    <p:blinds/>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dirty="0" smtClean="0"/>
              <a:t>Biografia do autor</a:t>
            </a:r>
            <a:endParaRPr lang="pt-BR" dirty="0"/>
          </a:p>
        </p:txBody>
      </p:sp>
      <p:sp>
        <p:nvSpPr>
          <p:cNvPr id="3" name="Espaço Reservado para Conteúdo 2"/>
          <p:cNvSpPr>
            <a:spLocks noGrp="1"/>
          </p:cNvSpPr>
          <p:nvPr>
            <p:ph idx="1"/>
          </p:nvPr>
        </p:nvSpPr>
        <p:spPr>
          <a:xfrm>
            <a:off x="457200" y="1600201"/>
            <a:ext cx="8229600" cy="2332856"/>
          </a:xfrm>
        </p:spPr>
        <p:txBody>
          <a:bodyPr/>
          <a:lstStyle/>
          <a:p>
            <a:pPr marL="0" indent="0" algn="just">
              <a:buNone/>
            </a:pPr>
            <a:r>
              <a:rPr lang="pt-BR" sz="2400" b="1" dirty="0" smtClean="0"/>
              <a:t>	</a:t>
            </a:r>
          </a:p>
          <a:p>
            <a:pPr marL="0" indent="0" algn="just">
              <a:buNone/>
            </a:pPr>
            <a:endParaRPr lang="pt-BR" sz="2400" b="1" dirty="0"/>
          </a:p>
          <a:p>
            <a:pPr marL="0" indent="0" algn="just">
              <a:buNone/>
            </a:pPr>
            <a:r>
              <a:rPr lang="pt-BR" sz="2400" b="1" dirty="0" smtClean="0"/>
              <a:t>	Gianfranco </a:t>
            </a:r>
            <a:r>
              <a:rPr lang="pt-BR" sz="2400" b="1" dirty="0" err="1"/>
              <a:t>Staccioli</a:t>
            </a:r>
            <a:r>
              <a:rPr lang="pt-BR" sz="2400" dirty="0"/>
              <a:t> é professor e pesquisador da Universidade de Florença. Militante junto ao movimento de renovação da educação.</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70</a:t>
            </a:fld>
            <a:endParaRPr lang="pt-BR" dirty="0"/>
          </a:p>
        </p:txBody>
      </p:sp>
      <p:sp>
        <p:nvSpPr>
          <p:cNvPr id="5" name="AutoShape 2" descr="Resultado de imagem para Gianfranco Staccioli"/>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4" descr="Resultado de imagem para Gianfranco Staccioli"/>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7" name="AutoShape 6" descr="Resultado de imagem para Gianfranco Staccioli"/>
          <p:cNvSpPr>
            <a:spLocks noChangeAspect="1" noChangeArrowheads="1"/>
          </p:cNvSpPr>
          <p:nvPr/>
        </p:nvSpPr>
        <p:spPr bwMode="auto">
          <a:xfrm>
            <a:off x="3683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8" name="AutoShape 8" descr="Resultado de imagem para Gianfranco Staccioli"/>
          <p:cNvSpPr>
            <a:spLocks noChangeAspect="1" noChangeArrowheads="1"/>
          </p:cNvSpPr>
          <p:nvPr/>
        </p:nvSpPr>
        <p:spPr bwMode="auto">
          <a:xfrm>
            <a:off x="5207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9" name="AutoShape 10" descr="Resultado de imagem para Gianfranco Staccioli"/>
          <p:cNvSpPr>
            <a:spLocks noChangeAspect="1" noChangeArrowheads="1"/>
          </p:cNvSpPr>
          <p:nvPr/>
        </p:nvSpPr>
        <p:spPr bwMode="auto">
          <a:xfrm>
            <a:off x="673100"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10" name="AutoShape 12" descr="Resultado de imagem para Gianfranco Staccioli"/>
          <p:cNvSpPr>
            <a:spLocks noChangeAspect="1" noChangeArrowheads="1"/>
          </p:cNvSpPr>
          <p:nvPr/>
        </p:nvSpPr>
        <p:spPr bwMode="auto">
          <a:xfrm>
            <a:off x="825500"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15374" name="Picture 14" descr="Resultado de imagem para Gianfranco Stacciol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3933056"/>
            <a:ext cx="2378968" cy="2378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676219"/>
      </p:ext>
    </p:extLst>
  </p:cSld>
  <p:clrMapOvr>
    <a:masterClrMapping/>
  </p:clrMapOvr>
  <p:transition>
    <p:blinds/>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smtClean="0"/>
              <a:t>Resumo da obra</a:t>
            </a:r>
            <a:endParaRPr lang="pt-BR" sz="2800" dirty="0"/>
          </a:p>
        </p:txBody>
      </p:sp>
      <p:sp>
        <p:nvSpPr>
          <p:cNvPr id="3" name="Espaço Reservado para Conteúdo 2"/>
          <p:cNvSpPr>
            <a:spLocks noGrp="1"/>
          </p:cNvSpPr>
          <p:nvPr>
            <p:ph sz="quarter" idx="1"/>
          </p:nvPr>
        </p:nvSpPr>
        <p:spPr/>
        <p:txBody>
          <a:bodyPr/>
          <a:lstStyle/>
          <a:p>
            <a:pPr marL="0" indent="0" algn="just">
              <a:buNone/>
            </a:pPr>
            <a:r>
              <a:rPr lang="pt-BR" sz="2400" dirty="0" smtClean="0"/>
              <a:t>	O </a:t>
            </a:r>
            <a:r>
              <a:rPr lang="pt-BR" sz="2400" i="1" dirty="0"/>
              <a:t>Diário </a:t>
            </a:r>
            <a:r>
              <a:rPr lang="pt-BR" sz="2400" i="1" dirty="0" err="1"/>
              <a:t>dell’accoglienza</a:t>
            </a:r>
            <a:r>
              <a:rPr lang="pt-BR" sz="2400" dirty="0"/>
              <a:t> é um livro que conta sobre uma pedagogia feita no cotidiano, no encontro e na relação que os professores têm com as crianças, construindo uma verdadeira escola da infância. </a:t>
            </a:r>
            <a:endParaRPr lang="pt-BR" sz="2400" dirty="0" smtClean="0"/>
          </a:p>
          <a:p>
            <a:pPr marL="0" indent="0" algn="just">
              <a:buNone/>
            </a:pPr>
            <a:r>
              <a:rPr lang="pt-BR" sz="2400" dirty="0" err="1" smtClean="0"/>
              <a:t>Staccioli</a:t>
            </a:r>
            <a:r>
              <a:rPr lang="pt-BR" sz="2400" dirty="0" smtClean="0"/>
              <a:t> </a:t>
            </a:r>
            <a:r>
              <a:rPr lang="pt-BR" sz="2400" dirty="0"/>
              <a:t>apresenta para cada </a:t>
            </a:r>
            <a:r>
              <a:rPr lang="pt-BR" sz="2400" dirty="0" smtClean="0"/>
              <a:t>situação, </a:t>
            </a:r>
            <a:r>
              <a:rPr lang="pt-BR" sz="2400" dirty="0"/>
              <a:t>propostas para pensar, fazer e dar continuidade, rever e inventar novos caminhos nesta jornada construída com um grupo de crianças no decorrer de um ano </a:t>
            </a:r>
            <a:r>
              <a:rPr lang="pt-BR" sz="2400" dirty="0" smtClean="0"/>
              <a:t>letivo.</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71</a:t>
            </a:fld>
            <a:endParaRPr lang="pt-BR" dirty="0"/>
          </a:p>
        </p:txBody>
      </p:sp>
    </p:spTree>
    <p:extLst>
      <p:ext uri="{BB962C8B-B14F-4D97-AF65-F5344CB8AC3E}">
        <p14:creationId xmlns:p14="http://schemas.microsoft.com/office/powerpoint/2010/main" val="2628718279"/>
      </p:ext>
    </p:extLst>
  </p:cSld>
  <p:clrMapOvr>
    <a:masterClrMapping/>
  </p:clrMapOvr>
  <p:transition>
    <p:blinds/>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noAutofit/>
          </a:bodyPr>
          <a:lstStyle/>
          <a:p>
            <a:r>
              <a:rPr lang="pt-BR" sz="2800" b="1" dirty="0"/>
              <a:t>As competências relacionais do professor na escola do acolhimento</a:t>
            </a:r>
            <a:r>
              <a:rPr lang="pt-BR" sz="2800" dirty="0"/>
              <a:t/>
            </a:r>
            <a:br>
              <a:rPr lang="pt-BR" sz="2800" dirty="0"/>
            </a:br>
            <a:endParaRPr lang="pt-BR" sz="2800" dirty="0"/>
          </a:p>
        </p:txBody>
      </p:sp>
      <p:sp>
        <p:nvSpPr>
          <p:cNvPr id="3" name="Espaço Reservado para Conteúdo 2"/>
          <p:cNvSpPr>
            <a:spLocks noGrp="1"/>
          </p:cNvSpPr>
          <p:nvPr>
            <p:ph sz="quarter" idx="1"/>
          </p:nvPr>
        </p:nvSpPr>
        <p:spPr>
          <a:xfrm>
            <a:off x="467544" y="1916832"/>
            <a:ext cx="8229600" cy="4525963"/>
          </a:xfrm>
        </p:spPr>
        <p:txBody>
          <a:bodyPr/>
          <a:lstStyle/>
          <a:p>
            <a:pPr marL="0" indent="0" algn="just">
              <a:buNone/>
            </a:pPr>
            <a:r>
              <a:rPr lang="pt-BR" sz="2400" dirty="0" smtClean="0"/>
              <a:t>	É </a:t>
            </a:r>
            <a:r>
              <a:rPr lang="pt-BR" sz="2400" dirty="0"/>
              <a:t>importante a capacidade do professor e da escola, em seu todo, acolher as crianças de modo personalizado e lidar com suas emoções e com as de seus familiares durante os delicados momentos de separação, de ambientação cotidiana e de construção, de novas relações com os colegas e com outros </a:t>
            </a:r>
            <a:r>
              <a:rPr lang="pt-BR" sz="2400" dirty="0" smtClean="0"/>
              <a:t>adultos.</a:t>
            </a:r>
          </a:p>
          <a:p>
            <a:pPr marL="0" indent="0" algn="just">
              <a:buNone/>
            </a:pPr>
            <a:r>
              <a:rPr lang="pt-BR" sz="2400" dirty="0"/>
              <a:t>Ser professor da pré-escola requer o domínio de competências culturais, pedagógicas, psicológicas, metodológicas e didáticas específicas juntamente com uma sensibilidade aberta e disponibilidade para a relação educativa com as crianças.</a:t>
            </a:r>
          </a:p>
          <a:p>
            <a:pPr marL="0" indent="0" algn="just">
              <a:buNone/>
            </a:pPr>
            <a:endParaRPr lang="pt-BR" sz="2400" dirty="0"/>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72</a:t>
            </a:fld>
            <a:endParaRPr lang="pt-BR" dirty="0"/>
          </a:p>
        </p:txBody>
      </p:sp>
    </p:spTree>
    <p:extLst>
      <p:ext uri="{BB962C8B-B14F-4D97-AF65-F5344CB8AC3E}">
        <p14:creationId xmlns:p14="http://schemas.microsoft.com/office/powerpoint/2010/main" val="1608668551"/>
      </p:ext>
    </p:extLst>
  </p:cSld>
  <p:clrMapOvr>
    <a:masterClrMapping/>
  </p:clrMapOvr>
  <p:transition>
    <p:blinds/>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lstStyle/>
          <a:p>
            <a:r>
              <a:rPr lang="pt-BR" sz="2800" dirty="0" smtClean="0"/>
              <a:t>Tripla competência</a:t>
            </a:r>
            <a:endParaRPr lang="pt-BR" sz="2800" dirty="0"/>
          </a:p>
        </p:txBody>
      </p:sp>
      <p:sp>
        <p:nvSpPr>
          <p:cNvPr id="3" name="Espaço Reservado para Conteúdo 2"/>
          <p:cNvSpPr>
            <a:spLocks noGrp="1"/>
          </p:cNvSpPr>
          <p:nvPr>
            <p:ph sz="quarter" idx="1"/>
          </p:nvPr>
        </p:nvSpPr>
        <p:spPr/>
        <p:txBody>
          <a:bodyPr/>
          <a:lstStyle/>
          <a:p>
            <a:pPr marL="457200" indent="-457200" algn="just">
              <a:buAutoNum type="arabicParenR"/>
            </a:pPr>
            <a:r>
              <a:rPr lang="pt-BR" sz="2400" dirty="0" smtClean="0"/>
              <a:t>culturais </a:t>
            </a:r>
            <a:r>
              <a:rPr lang="pt-BR" sz="2400" dirty="0"/>
              <a:t>e </a:t>
            </a:r>
            <a:r>
              <a:rPr lang="pt-BR" sz="2400" dirty="0" err="1"/>
              <a:t>psicopedagógicas</a:t>
            </a:r>
            <a:r>
              <a:rPr lang="pt-BR" sz="2400" dirty="0"/>
              <a:t>; </a:t>
            </a:r>
            <a:endParaRPr lang="pt-BR" sz="2400" dirty="0" smtClean="0"/>
          </a:p>
          <a:p>
            <a:pPr marL="457200" indent="-457200" algn="just">
              <a:buAutoNum type="arabicParenR"/>
            </a:pPr>
            <a:r>
              <a:rPr lang="pt-BR" sz="2400" dirty="0" smtClean="0"/>
              <a:t>metodológicas </a:t>
            </a:r>
            <a:r>
              <a:rPr lang="pt-BR" sz="2400" dirty="0"/>
              <a:t>e didáticas; </a:t>
            </a:r>
            <a:endParaRPr lang="pt-BR" sz="2400" dirty="0" smtClean="0"/>
          </a:p>
          <a:p>
            <a:pPr marL="457200" indent="-457200" algn="just">
              <a:buAutoNum type="arabicParenR"/>
            </a:pPr>
            <a:r>
              <a:rPr lang="pt-BR" sz="2400" dirty="0" smtClean="0"/>
              <a:t>relacionais</a:t>
            </a:r>
            <a:r>
              <a:rPr lang="pt-BR" sz="2400" dirty="0"/>
              <a:t>.</a:t>
            </a:r>
          </a:p>
          <a:p>
            <a:pPr marL="0" indent="0" algn="just">
              <a:buNone/>
            </a:pPr>
            <a:endParaRPr lang="pt-BR" sz="2400" dirty="0" smtClean="0"/>
          </a:p>
          <a:p>
            <a:pPr marL="0" indent="0" algn="just">
              <a:buNone/>
            </a:pPr>
            <a:r>
              <a:rPr lang="pt-BR" sz="2400" dirty="0" smtClean="0"/>
              <a:t>As </a:t>
            </a:r>
            <a:r>
              <a:rPr lang="pt-BR" sz="2400" dirty="0"/>
              <a:t>três dimensões devem estar presentes de maneira equilibrada e </a:t>
            </a:r>
            <a:r>
              <a:rPr lang="pt-BR" sz="2400" dirty="0" smtClean="0"/>
              <a:t>o </a:t>
            </a:r>
            <a:r>
              <a:rPr lang="pt-BR" sz="2400" dirty="0"/>
              <a:t>trabalho em equipe constitui um aspecto imprescindível do trabalho na escola dos pequenos, onde o coletivo ou o grupo de professores deve agir de maneira colegiada e colaborativa.</a:t>
            </a:r>
          </a:p>
          <a:p>
            <a:pPr marL="0" indent="0" algn="just">
              <a:buNone/>
            </a:pPr>
            <a:endParaRPr lang="pt-BR" sz="2400" dirty="0" smtClean="0"/>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73</a:t>
            </a:fld>
            <a:endParaRPr lang="pt-BR" dirty="0"/>
          </a:p>
        </p:txBody>
      </p:sp>
    </p:spTree>
    <p:extLst>
      <p:ext uri="{BB962C8B-B14F-4D97-AF65-F5344CB8AC3E}">
        <p14:creationId xmlns:p14="http://schemas.microsoft.com/office/powerpoint/2010/main" val="2741102626"/>
      </p:ext>
    </p:extLst>
  </p:cSld>
  <p:clrMapOvr>
    <a:masterClrMapping/>
  </p:clrMapOvr>
  <p:transition>
    <p:blinds/>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smtClean="0"/>
              <a:t>Competência Relacional</a:t>
            </a:r>
            <a:endParaRPr lang="pt-BR" sz="2800" dirty="0"/>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	A </a:t>
            </a:r>
            <a:r>
              <a:rPr lang="pt-BR" sz="2400" dirty="0"/>
              <a:t>competência relacional do professor revela-se fundamental </a:t>
            </a:r>
            <a:r>
              <a:rPr lang="pt-BR" sz="2400" dirty="0" smtClean="0"/>
              <a:t>para </a:t>
            </a:r>
            <a:r>
              <a:rPr lang="pt-BR" sz="2400" dirty="0"/>
              <a:t>estabelecer relações gratificantes e “encorajadoras” com as crianças, tendo-se a convicção de que o comportamento dos professores é essencial para o desenvolvimento de personalidades equilibradas e, também, para o próprio sucesso nas atividades escolares.</a:t>
            </a:r>
          </a:p>
          <a:p>
            <a:pPr marL="0" indent="0" algn="just">
              <a:buNone/>
            </a:pPr>
            <a:r>
              <a:rPr lang="pt-BR" sz="2400" dirty="0"/>
              <a:t>O professor encorajador deve procurar estimular na criança autoestima, confiança, segurança, interesse social e a capacidade de cooperar e de desenvolver atividades. </a:t>
            </a:r>
            <a:endParaRPr lang="pt-BR" sz="2400" dirty="0" smtClean="0"/>
          </a:p>
          <a:p>
            <a:pPr marL="0" indent="0" algn="just">
              <a:buNone/>
            </a:pPr>
            <a:r>
              <a:rPr lang="pt-BR" sz="2400" dirty="0" smtClean="0"/>
              <a:t>Também </a:t>
            </a:r>
            <a:r>
              <a:rPr lang="pt-BR" sz="2400" dirty="0"/>
              <a:t>precisa ser capaz de compreender a realidade específica de cada criança, tomando consciência dos eventuais problemas que podem surgir na sua história pessoal ou no ambiente familiar de origem. </a:t>
            </a:r>
            <a:endParaRPr lang="pt-BR" sz="2400" dirty="0" smtClean="0"/>
          </a:p>
          <a:p>
            <a:pPr marL="0" indent="0" algn="just">
              <a:buNone/>
            </a:pPr>
            <a:r>
              <a:rPr lang="pt-BR" sz="2400" dirty="0" smtClean="0"/>
              <a:t>Outra </a:t>
            </a:r>
            <a:r>
              <a:rPr lang="pt-BR" sz="2400" dirty="0"/>
              <a:t>coisa importante é atribuir responsabilidade às crianças de forma que elas se sintam criadoras de sua vida educacional. Assim, o que o professor “encorajador” e “acolhedor” precisa ter em mente é “enfatizar o positivo”, sem ressaltar os negativos. </a:t>
            </a:r>
          </a:p>
          <a:p>
            <a:pPr marL="0" indent="0" algn="just">
              <a:buNone/>
            </a:pP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74</a:t>
            </a:fld>
            <a:endParaRPr lang="pt-BR" dirty="0"/>
          </a:p>
        </p:txBody>
      </p:sp>
    </p:spTree>
    <p:extLst>
      <p:ext uri="{BB962C8B-B14F-4D97-AF65-F5344CB8AC3E}">
        <p14:creationId xmlns:p14="http://schemas.microsoft.com/office/powerpoint/2010/main" val="1131908825"/>
      </p:ext>
    </p:extLst>
  </p:cSld>
  <p:clrMapOvr>
    <a:masterClrMapping/>
  </p:clrMapOvr>
  <p:transition>
    <p:blinds/>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576064"/>
          </a:xfrm>
        </p:spPr>
        <p:txBody>
          <a:bodyPr>
            <a:noAutofit/>
          </a:bodyPr>
          <a:lstStyle/>
          <a:p>
            <a:r>
              <a:rPr lang="pt-BR" sz="2800" b="1" dirty="0"/>
              <a:t>O contexto das crianças fora da escola da infância</a:t>
            </a:r>
            <a:r>
              <a:rPr lang="pt-BR" sz="2800" dirty="0"/>
              <a:t/>
            </a:r>
            <a:br>
              <a:rPr lang="pt-BR" sz="2800" dirty="0"/>
            </a:br>
            <a:endParaRPr lang="pt-BR" sz="2800" dirty="0"/>
          </a:p>
        </p:txBody>
      </p:sp>
      <p:sp>
        <p:nvSpPr>
          <p:cNvPr id="3" name="Espaço Reservado para Conteúdo 2"/>
          <p:cNvSpPr>
            <a:spLocks noGrp="1"/>
          </p:cNvSpPr>
          <p:nvPr>
            <p:ph sz="quarter" idx="1"/>
          </p:nvPr>
        </p:nvSpPr>
        <p:spPr>
          <a:xfrm>
            <a:off x="467544" y="1196752"/>
            <a:ext cx="8229600" cy="4525963"/>
          </a:xfrm>
        </p:spPr>
        <p:txBody>
          <a:bodyPr>
            <a:noAutofit/>
          </a:bodyPr>
          <a:lstStyle/>
          <a:p>
            <a:pPr marL="0" indent="0" algn="just">
              <a:buNone/>
            </a:pPr>
            <a:r>
              <a:rPr lang="pt-BR" sz="2400" dirty="0" smtClean="0"/>
              <a:t>	Fora </a:t>
            </a:r>
            <a:r>
              <a:rPr lang="pt-BR" sz="2400" dirty="0"/>
              <a:t>da escola quase todas as crianças passam muito tempo em frente à televisão. Esse fato tem dois aspectos: </a:t>
            </a:r>
            <a:endParaRPr lang="pt-BR" sz="2400" dirty="0" smtClean="0"/>
          </a:p>
          <a:p>
            <a:pPr algn="just"/>
            <a:r>
              <a:rPr lang="pt-BR" sz="2400" i="1" dirty="0" smtClean="0"/>
              <a:t>Aspecto </a:t>
            </a:r>
            <a:r>
              <a:rPr lang="pt-BR" sz="2400" i="1" dirty="0"/>
              <a:t>corporal</a:t>
            </a:r>
            <a:r>
              <a:rPr lang="pt-BR" sz="2400" dirty="0"/>
              <a:t>: as crianças brincam pouco ao ar livre e levam uma vida sedentária. As experiências motoras tendem a ser do tipo programado e não do tipo lúdico espontâneo.</a:t>
            </a:r>
          </a:p>
          <a:p>
            <a:pPr algn="just"/>
            <a:r>
              <a:rPr lang="pt-BR" sz="2400" i="1" dirty="0"/>
              <a:t>Aspecto mental</a:t>
            </a:r>
            <a:r>
              <a:rPr lang="pt-BR" sz="2400" dirty="0"/>
              <a:t>: as crianças estão inseridas em um mundo televisivo de personagens, tramas e necessidades induzidas. Implícita ou explicitamente, elas levam consigo esse mundo quando vão à escola. Os brinquedos, suas frases, seus gestos, as brincadeiras de faz de conta e, inclusive, o tipo de roupas testemunham a presença maciça da mídia em suas vidas.</a:t>
            </a:r>
          </a:p>
          <a:p>
            <a:pPr marL="0" indent="0" algn="just">
              <a:buNone/>
            </a:pPr>
            <a:r>
              <a:rPr lang="pt-BR" sz="2400" dirty="0" smtClean="0"/>
              <a:t>Portanto</a:t>
            </a:r>
            <a:r>
              <a:rPr lang="pt-BR" sz="2400" dirty="0"/>
              <a:t>, a escola da infância tem uma tarefa fundamental: garantir à criança a oportunidade de vivenciar muitas experiências reais, imediatas, diversificadas, complexas e globais.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75</a:t>
            </a:fld>
            <a:endParaRPr lang="pt-BR" dirty="0"/>
          </a:p>
        </p:txBody>
      </p:sp>
    </p:spTree>
    <p:extLst>
      <p:ext uri="{BB962C8B-B14F-4D97-AF65-F5344CB8AC3E}">
        <p14:creationId xmlns:p14="http://schemas.microsoft.com/office/powerpoint/2010/main" val="3274250079"/>
      </p:ext>
    </p:extLst>
  </p:cSld>
  <p:clrMapOvr>
    <a:masterClrMapping/>
  </p:clrMapOvr>
  <p:transition>
    <p:blinds/>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noAutofit/>
          </a:bodyPr>
          <a:lstStyle/>
          <a:p>
            <a:r>
              <a:rPr lang="pt-BR" sz="2800" b="1" dirty="0"/>
              <a:t>Um método de trabalho: acolher as crianças</a:t>
            </a:r>
            <a:r>
              <a:rPr lang="pt-BR" sz="2800" dirty="0"/>
              <a:t/>
            </a:r>
            <a:br>
              <a:rPr lang="pt-BR" sz="2800" dirty="0"/>
            </a:br>
            <a:endParaRPr lang="pt-BR" sz="2800" dirty="0"/>
          </a:p>
        </p:txBody>
      </p:sp>
      <p:sp>
        <p:nvSpPr>
          <p:cNvPr id="3" name="Espaço Reservado para Conteúdo 2"/>
          <p:cNvSpPr>
            <a:spLocks noGrp="1"/>
          </p:cNvSpPr>
          <p:nvPr>
            <p:ph sz="quarter" idx="1"/>
          </p:nvPr>
        </p:nvSpPr>
        <p:spPr/>
        <p:txBody>
          <a:bodyPr>
            <a:noAutofit/>
          </a:bodyPr>
          <a:lstStyle/>
          <a:p>
            <a:pPr marL="0" indent="0" algn="just">
              <a:buNone/>
            </a:pPr>
            <a:r>
              <a:rPr lang="pt-BR" sz="2400" dirty="0" smtClean="0"/>
              <a:t>	Acolher </a:t>
            </a:r>
            <a:r>
              <a:rPr lang="pt-BR" sz="2400" dirty="0"/>
              <a:t>as crianças de modo personalizado é levar em conta as suas emoções e as de seus familiares durante o período de ambientação e depois dele. Deve-se reconhecer o seu mundo familiar. </a:t>
            </a:r>
            <a:endParaRPr lang="pt-BR" sz="2400" dirty="0" smtClean="0"/>
          </a:p>
          <a:p>
            <a:pPr marL="0" indent="0" algn="just">
              <a:buNone/>
            </a:pPr>
            <a:r>
              <a:rPr lang="pt-BR" sz="2400" dirty="0" smtClean="0"/>
              <a:t>A </a:t>
            </a:r>
            <a:r>
              <a:rPr lang="pt-BR" sz="2400" dirty="0"/>
              <a:t>chegada e a ambientação das crianças são marcadas pelo respeito, por parte do adulto que a acompanha, ao tempo de separação que é pessoal e diferente para cada criança. Os pais podem entrar e ficar na escola, e isso permite que a separação seja mais suave para as crianças.</a:t>
            </a:r>
          </a:p>
          <a:p>
            <a:pPr marL="0" indent="0" algn="just">
              <a:buNone/>
            </a:pPr>
            <a:r>
              <a:rPr lang="pt-BR" sz="2400" dirty="0"/>
              <a:t>As crianças encontram pontos de referência precisos para as coisas pessoais (os armarinhos) e para guardar objetos afetivos. Na escola, </a:t>
            </a:r>
            <a:r>
              <a:rPr lang="pt-BR" sz="2400" dirty="0" smtClean="0"/>
              <a:t>deve estar </a:t>
            </a:r>
            <a:r>
              <a:rPr lang="pt-BR" sz="2400" dirty="0"/>
              <a:t>previsto um lugar no qual os pais podem ficar, de modo que não se crie ansiedade nas crianças.</a:t>
            </a:r>
          </a:p>
          <a:p>
            <a:pPr marL="0" indent="0" algn="just">
              <a:buNone/>
            </a:pPr>
            <a:r>
              <a:rPr lang="pt-BR" sz="2400" dirty="0" smtClean="0"/>
              <a:t>As </a:t>
            </a:r>
            <a:r>
              <a:rPr lang="pt-BR" sz="2400" dirty="0"/>
              <a:t>crianças trazem objetos afetivos que lhes permitem uma segurança.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76</a:t>
            </a:fld>
            <a:endParaRPr lang="pt-BR" dirty="0"/>
          </a:p>
        </p:txBody>
      </p:sp>
    </p:spTree>
    <p:extLst>
      <p:ext uri="{BB962C8B-B14F-4D97-AF65-F5344CB8AC3E}">
        <p14:creationId xmlns:p14="http://schemas.microsoft.com/office/powerpoint/2010/main" val="3453468597"/>
      </p:ext>
    </p:extLst>
  </p:cSld>
  <p:clrMapOvr>
    <a:masterClrMapping/>
  </p:clrMapOvr>
  <p:transition>
    <p:blinds/>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764704"/>
            <a:ext cx="8229600" cy="792088"/>
          </a:xfrm>
        </p:spPr>
        <p:txBody>
          <a:bodyPr/>
          <a:lstStyle/>
          <a:p>
            <a:r>
              <a:rPr lang="pt-BR" sz="2800" b="1" dirty="0"/>
              <a:t>Um método acolhedor</a:t>
            </a:r>
            <a:r>
              <a:rPr lang="pt-BR" sz="2800" dirty="0"/>
              <a:t/>
            </a:r>
            <a:br>
              <a:rPr lang="pt-BR" sz="2800" dirty="0"/>
            </a:br>
            <a:endParaRPr lang="pt-BR" sz="2800" dirty="0"/>
          </a:p>
        </p:txBody>
      </p:sp>
      <p:sp>
        <p:nvSpPr>
          <p:cNvPr id="3" name="Espaço Reservado para Conteúdo 2"/>
          <p:cNvSpPr>
            <a:spLocks noGrp="1"/>
          </p:cNvSpPr>
          <p:nvPr>
            <p:ph sz="quarter" idx="1"/>
          </p:nvPr>
        </p:nvSpPr>
        <p:spPr>
          <a:xfrm>
            <a:off x="395536" y="1268760"/>
            <a:ext cx="8229600" cy="4525963"/>
          </a:xfrm>
        </p:spPr>
        <p:txBody>
          <a:bodyPr>
            <a:normAutofit/>
          </a:bodyPr>
          <a:lstStyle/>
          <a:p>
            <a:pPr marL="0" indent="0" algn="just">
              <a:buNone/>
            </a:pPr>
            <a:r>
              <a:rPr lang="pt-BR" sz="2400" dirty="0" smtClean="0"/>
              <a:t>	A </a:t>
            </a:r>
            <a:r>
              <a:rPr lang="pt-BR" sz="2400" dirty="0"/>
              <a:t>brincadeira é vista como capaz de mobilizar as crianças e de levá-las a “aprendizagens e relações”. À brincadeira é atribuída a tarefa de transformar a realidade que a criança vive de acordo com as próprias exigências interiores, revelando-se aos outros “em uma multiplicidade de aspectos, de desejos e de </a:t>
            </a:r>
            <a:r>
              <a:rPr lang="pt-BR" sz="2400" dirty="0" smtClean="0"/>
              <a:t>funções</a:t>
            </a:r>
            <a:endParaRPr lang="pt-BR" sz="2400" dirty="0"/>
          </a:p>
          <a:p>
            <a:pPr marL="0" indent="0" algn="just">
              <a:buNone/>
            </a:pPr>
            <a:r>
              <a:rPr lang="pt-BR" sz="2400" dirty="0"/>
              <a:t>As brincadeiras de faz de conta representam uma forma lúdica privilegiada na faixa etária da pré-escola. Piaget e </a:t>
            </a:r>
            <a:r>
              <a:rPr lang="pt-BR" sz="2400" dirty="0" err="1" smtClean="0"/>
              <a:t>Vygotski</a:t>
            </a:r>
            <a:r>
              <a:rPr lang="pt-BR" sz="2400" dirty="0" smtClean="0"/>
              <a:t> </a:t>
            </a:r>
            <a:r>
              <a:rPr lang="pt-BR" sz="2400" dirty="0"/>
              <a:t>estudaram de forma aprofundada as suas características no desenvolvimento cognitivo e emocional da criança.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77</a:t>
            </a:fld>
            <a:endParaRPr lang="pt-BR" dirty="0"/>
          </a:p>
        </p:txBody>
      </p:sp>
      <p:pic>
        <p:nvPicPr>
          <p:cNvPr id="16386" name="Picture 2" descr="Resultado de imagem para crianças brincand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5085184"/>
            <a:ext cx="2448272" cy="1336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4751576"/>
      </p:ext>
    </p:extLst>
  </p:cSld>
  <p:clrMapOvr>
    <a:masterClrMapping/>
  </p:clrMapOvr>
  <p:transition>
    <p:blinds/>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4704"/>
            <a:ext cx="8229600" cy="652934"/>
          </a:xfrm>
        </p:spPr>
        <p:txBody>
          <a:bodyPr/>
          <a:lstStyle/>
          <a:p>
            <a:r>
              <a:rPr lang="pt-BR" sz="2800" b="1" dirty="0"/>
              <a:t>Uma atitude acolhedora</a:t>
            </a:r>
            <a:r>
              <a:rPr lang="pt-BR" sz="2800" dirty="0"/>
              <a:t/>
            </a:r>
            <a:br>
              <a:rPr lang="pt-BR" sz="2800" dirty="0"/>
            </a:br>
            <a:endParaRPr lang="pt-BR" sz="2800" dirty="0"/>
          </a:p>
        </p:txBody>
      </p:sp>
      <p:sp>
        <p:nvSpPr>
          <p:cNvPr id="3" name="Espaço Reservado para Conteúdo 2"/>
          <p:cNvSpPr>
            <a:spLocks noGrp="1"/>
          </p:cNvSpPr>
          <p:nvPr>
            <p:ph sz="quarter" idx="1"/>
          </p:nvPr>
        </p:nvSpPr>
        <p:spPr>
          <a:xfrm>
            <a:off x="467544" y="1340768"/>
            <a:ext cx="8229600" cy="4525963"/>
          </a:xfrm>
        </p:spPr>
        <p:txBody>
          <a:bodyPr>
            <a:normAutofit/>
          </a:bodyPr>
          <a:lstStyle/>
          <a:p>
            <a:pPr algn="just"/>
            <a:r>
              <a:rPr lang="pt-BR" sz="2400" dirty="0"/>
              <a:t>Preparar e organizar os ambientes em que as crianças vivem é uma tarefa expressamente </a:t>
            </a:r>
            <a:r>
              <a:rPr lang="pt-BR" sz="2400" dirty="0" smtClean="0"/>
              <a:t>recomendada.</a:t>
            </a:r>
          </a:p>
          <a:p>
            <a:pPr algn="just"/>
            <a:r>
              <a:rPr lang="pt-BR" sz="2400" dirty="0" smtClean="0"/>
              <a:t>Fazem </a:t>
            </a:r>
            <a:r>
              <a:rPr lang="pt-BR" sz="2400" dirty="0"/>
              <a:t>parte desse </a:t>
            </a:r>
            <a:r>
              <a:rPr lang="pt-BR" sz="2400" i="1" dirty="0"/>
              <a:t>curriculum</a:t>
            </a:r>
            <a:r>
              <a:rPr lang="pt-BR" sz="2400" dirty="0"/>
              <a:t>: a organização dos grupos e das turmas, as atividades recorrentes da vida cotidiana, a estruturação dos espaços e dos tempos</a:t>
            </a:r>
            <a:r>
              <a:rPr lang="pt-BR" sz="2400" dirty="0" smtClean="0"/>
              <a:t>, etc.</a:t>
            </a:r>
          </a:p>
          <a:p>
            <a:pPr algn="just"/>
            <a:r>
              <a:rPr lang="pt-BR" sz="2400" dirty="0"/>
              <a:t>O ambiente preparado e organizado sob medida para a criança é um local que expõe mensagens e solicitações. </a:t>
            </a:r>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78</a:t>
            </a:fld>
            <a:endParaRPr lang="pt-BR" dirty="0"/>
          </a:p>
        </p:txBody>
      </p:sp>
      <p:pic>
        <p:nvPicPr>
          <p:cNvPr id="17410" name="Picture 2" descr="Resultado de imagem para ambientes de crech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688" y="4149080"/>
            <a:ext cx="1728192" cy="2304257"/>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4" descr="Resultado de imagem para ambientes de creche">
            <a:hlinkClick r:id="rId3"/>
          </p:cNvPr>
          <p:cNvSpPr>
            <a:spLocks noChangeAspect="1" noChangeArrowheads="1"/>
          </p:cNvSpPr>
          <p:nvPr/>
        </p:nvSpPr>
        <p:spPr bwMode="auto">
          <a:xfrm>
            <a:off x="101600" y="-2286000"/>
            <a:ext cx="7162800"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sp>
        <p:nvSpPr>
          <p:cNvPr id="6" name="AutoShape 6" descr="Resultado de imagem para ambientes de creche">
            <a:hlinkClick r:id="rId3"/>
          </p:cNvPr>
          <p:cNvSpPr>
            <a:spLocks noChangeAspect="1" noChangeArrowheads="1"/>
          </p:cNvSpPr>
          <p:nvPr/>
        </p:nvSpPr>
        <p:spPr bwMode="auto">
          <a:xfrm>
            <a:off x="254000" y="-2133600"/>
            <a:ext cx="7162800"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t-BR"/>
          </a:p>
        </p:txBody>
      </p:sp>
      <p:pic>
        <p:nvPicPr>
          <p:cNvPr id="17416" name="Picture 8" descr="Resultado de imagem para ambientes de crech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92080" y="4509120"/>
            <a:ext cx="2599201"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759010"/>
      </p:ext>
    </p:extLst>
  </p:cSld>
  <p:clrMapOvr>
    <a:masterClrMapping/>
  </p:clrMapOvr>
  <p:transition>
    <p:blinds/>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b="1" dirty="0"/>
              <a:t>Um princípio acolhedor</a:t>
            </a:r>
            <a:r>
              <a:rPr lang="pt-BR" sz="2800" dirty="0"/>
              <a:t/>
            </a:r>
            <a:br>
              <a:rPr lang="pt-BR" sz="2800" dirty="0"/>
            </a:br>
            <a:endParaRPr lang="pt-BR" sz="2800" dirty="0"/>
          </a:p>
        </p:txBody>
      </p:sp>
      <p:sp>
        <p:nvSpPr>
          <p:cNvPr id="3" name="Espaço Reservado para Conteúdo 2"/>
          <p:cNvSpPr>
            <a:spLocks noGrp="1"/>
          </p:cNvSpPr>
          <p:nvPr>
            <p:ph sz="quarter" idx="1"/>
          </p:nvPr>
        </p:nvSpPr>
        <p:spPr/>
        <p:txBody>
          <a:bodyPr>
            <a:noAutofit/>
          </a:bodyPr>
          <a:lstStyle/>
          <a:p>
            <a:pPr algn="just"/>
            <a:r>
              <a:rPr lang="pt-BR" sz="2400" dirty="0"/>
              <a:t>O princípio geral no qual este trabalho se inspira é a </a:t>
            </a:r>
            <a:r>
              <a:rPr lang="pt-BR" sz="2400" i="1" dirty="0"/>
              <a:t>confiança</a:t>
            </a:r>
            <a:r>
              <a:rPr lang="pt-BR" sz="2400" dirty="0"/>
              <a:t>. Com frequência, os adultos dão muita ênfase ao que está errado na criança, em vez de ajudá-las nas coisas que sabe fazer ou que quer aprender. </a:t>
            </a:r>
            <a:endParaRPr lang="pt-BR" sz="2400" dirty="0" smtClean="0"/>
          </a:p>
          <a:p>
            <a:pPr algn="just"/>
            <a:r>
              <a:rPr lang="pt-BR" sz="2400" dirty="0" smtClean="0"/>
              <a:t>A </a:t>
            </a:r>
            <a:r>
              <a:rPr lang="pt-BR" sz="2400" dirty="0"/>
              <a:t>função dos adultos, principalmente nas instituições escolares, é apoiar o crescimento e a </a:t>
            </a:r>
            <a:r>
              <a:rPr lang="pt-BR" sz="2400" dirty="0" smtClean="0"/>
              <a:t>capacidade </a:t>
            </a:r>
            <a:r>
              <a:rPr lang="pt-BR" sz="2400" dirty="0"/>
              <a:t>de compreensão das crianças</a:t>
            </a:r>
            <a:r>
              <a:rPr lang="pt-BR" sz="2400" dirty="0" smtClean="0"/>
              <a:t>.</a:t>
            </a:r>
          </a:p>
          <a:p>
            <a:pPr algn="just"/>
            <a:r>
              <a:rPr lang="pt-BR" sz="2400" dirty="0" smtClean="0"/>
              <a:t>A </a:t>
            </a:r>
            <a:r>
              <a:rPr lang="pt-BR" sz="2400" dirty="0"/>
              <a:t>criança que vem à escola tem o direito de encontrar atitudes e ambientes acolhedores. E isso significa que devemos organizar o espaço e o tempo para que ela possa movimentar e viver as primeiras experiências culturais e sociais. </a:t>
            </a:r>
          </a:p>
          <a:p>
            <a:pPr algn="just"/>
            <a:endParaRPr lang="pt-BR" sz="24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79</a:t>
            </a:fld>
            <a:endParaRPr lang="pt-BR" dirty="0"/>
          </a:p>
        </p:txBody>
      </p:sp>
    </p:spTree>
    <p:extLst>
      <p:ext uri="{BB962C8B-B14F-4D97-AF65-F5344CB8AC3E}">
        <p14:creationId xmlns:p14="http://schemas.microsoft.com/office/powerpoint/2010/main" val="1147392127"/>
      </p:ext>
    </p:extLst>
  </p:cSld>
  <p:clrMapOvr>
    <a:masterClrMapping/>
  </p:clrMapOvr>
  <p:transition>
    <p:blind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B5558FD-224C-F94A-A837-3082103E75DA}"/>
              </a:ext>
            </a:extLst>
          </p:cNvPr>
          <p:cNvSpPr>
            <a:spLocks noGrp="1"/>
          </p:cNvSpPr>
          <p:nvPr>
            <p:ph type="title"/>
          </p:nvPr>
        </p:nvSpPr>
        <p:spPr>
          <a:xfrm>
            <a:off x="457200" y="836712"/>
            <a:ext cx="8229600" cy="580926"/>
          </a:xfrm>
        </p:spPr>
        <p:txBody>
          <a:bodyPr/>
          <a:lstStyle/>
          <a:p>
            <a:r>
              <a:rPr lang="pt-BR" sz="2800" b="1" i="1" dirty="0" err="1">
                <a:effectLst/>
                <a:ea typeface="Calibri" panose="020F0502020204030204" pitchFamily="34" charset="0"/>
              </a:rPr>
              <a:t>Progettazione</a:t>
            </a:r>
            <a:endParaRPr lang="pt-BR" sz="6000" dirty="0"/>
          </a:p>
        </p:txBody>
      </p:sp>
      <p:sp>
        <p:nvSpPr>
          <p:cNvPr id="3" name="Espaço Reservado para Conteúdo 2">
            <a:extLst>
              <a:ext uri="{FF2B5EF4-FFF2-40B4-BE49-F238E27FC236}">
                <a16:creationId xmlns:a16="http://schemas.microsoft.com/office/drawing/2014/main" xmlns="" id="{ADE86F09-88B4-204D-ACAC-24EF38E54FB7}"/>
              </a:ext>
            </a:extLst>
          </p:cNvPr>
          <p:cNvSpPr>
            <a:spLocks noGrp="1"/>
          </p:cNvSpPr>
          <p:nvPr>
            <p:ph sz="quarter" idx="1"/>
          </p:nvPr>
        </p:nvSpPr>
        <p:spPr>
          <a:xfrm>
            <a:off x="457200" y="2780928"/>
            <a:ext cx="8229600" cy="3345235"/>
          </a:xfrm>
        </p:spPr>
        <p:txBody>
          <a:bodyPr/>
          <a:lstStyle/>
          <a:p>
            <a:pPr marL="0" indent="0" algn="just">
              <a:buNone/>
            </a:pPr>
            <a:r>
              <a:rPr lang="pt-BR" sz="1800" dirty="0" smtClean="0">
                <a:effectLst/>
                <a:latin typeface="+mj-lt"/>
                <a:ea typeface="Calibri" panose="020F0502020204030204" pitchFamily="34" charset="0"/>
                <a:cs typeface="Times New Roman" panose="02020603050405020304" pitchFamily="18" charset="0"/>
              </a:rPr>
              <a:t>	É </a:t>
            </a:r>
            <a:r>
              <a:rPr lang="pt-BR" sz="1800" dirty="0">
                <a:effectLst/>
                <a:latin typeface="+mj-lt"/>
                <a:ea typeface="Calibri" panose="020F0502020204030204" pitchFamily="34" charset="0"/>
                <a:cs typeface="Times New Roman" panose="02020603050405020304" pitchFamily="18" charset="0"/>
              </a:rPr>
              <a:t>utilizado em oposição a </a:t>
            </a:r>
            <a:r>
              <a:rPr lang="pt-BR" sz="1800" i="1" dirty="0" err="1">
                <a:effectLst/>
                <a:latin typeface="+mj-lt"/>
                <a:ea typeface="Calibri" panose="020F0502020204030204" pitchFamily="34" charset="0"/>
                <a:cs typeface="Times New Roman" panose="02020603050405020304" pitchFamily="18" charset="0"/>
              </a:rPr>
              <a:t>programmazione</a:t>
            </a:r>
            <a:r>
              <a:rPr lang="pt-BR" sz="1800" i="1" dirty="0">
                <a:effectLst/>
                <a:latin typeface="+mj-lt"/>
                <a:ea typeface="Calibri" panose="020F0502020204030204" pitchFamily="34" charset="0"/>
                <a:cs typeface="Times New Roman" panose="02020603050405020304" pitchFamily="18" charset="0"/>
              </a:rPr>
              <a:t>,</a:t>
            </a:r>
            <a:r>
              <a:rPr lang="pt-BR" sz="1800" dirty="0">
                <a:effectLst/>
                <a:latin typeface="+mj-lt"/>
                <a:ea typeface="Calibri" panose="020F0502020204030204" pitchFamily="34" charset="0"/>
                <a:cs typeface="Times New Roman" panose="02020603050405020304" pitchFamily="18" charset="0"/>
              </a:rPr>
              <a:t> que implica currículos, programas, estágios e outros aspectos pré-definidos. O conceito de </a:t>
            </a:r>
            <a:r>
              <a:rPr lang="pt-BR" sz="1800" i="1" dirty="0" err="1">
                <a:effectLst/>
                <a:latin typeface="+mj-lt"/>
                <a:ea typeface="Calibri" panose="020F0502020204030204" pitchFamily="34" charset="0"/>
                <a:cs typeface="Times New Roman" panose="02020603050405020304" pitchFamily="18" charset="0"/>
              </a:rPr>
              <a:t>progetazzione</a:t>
            </a:r>
            <a:r>
              <a:rPr lang="pt-BR" sz="1800" dirty="0">
                <a:effectLst/>
                <a:latin typeface="+mj-lt"/>
                <a:ea typeface="Calibri" panose="020F0502020204030204" pitchFamily="34" charset="0"/>
                <a:cs typeface="Times New Roman" panose="02020603050405020304" pitchFamily="18" charset="0"/>
              </a:rPr>
              <a:t> representa, assim, uma abordagem mais global e flexível, na qual as hipóteses iniciais são elaboradas acerca do trabalho em sala [...] e estão sujeitas a modificações e alterações de rumo no curso do processo de andamento do trabalho.</a:t>
            </a:r>
            <a:r>
              <a:rPr lang="pt-BR" sz="1800" i="1" dirty="0">
                <a:effectLst/>
                <a:latin typeface="+mj-lt"/>
                <a:ea typeface="Calibri" panose="020F0502020204030204" pitchFamily="34" charset="0"/>
                <a:cs typeface="Times New Roman" panose="02020603050405020304" pitchFamily="18" charset="0"/>
              </a:rPr>
              <a:t> </a:t>
            </a:r>
            <a:endParaRPr lang="pt-BR" sz="1800" dirty="0">
              <a:effectLst/>
              <a:latin typeface="+mj-lt"/>
              <a:ea typeface="Calibri" panose="020F0502020204030204" pitchFamily="34" charset="0"/>
              <a:cs typeface="Times New Roman" panose="02020603050405020304" pitchFamily="18" charset="0"/>
            </a:endParaRPr>
          </a:p>
          <a:p>
            <a:pPr algn="just"/>
            <a:endParaRPr lang="pt-BR" dirty="0">
              <a:latin typeface="+mj-lt"/>
            </a:endParaRP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latin typeface="+mj-lt"/>
              </a:rPr>
              <a:pPr>
                <a:defRPr/>
              </a:pPr>
              <a:t>8</a:t>
            </a:fld>
            <a:endParaRPr lang="pt-BR" dirty="0">
              <a:latin typeface="+mj-lt"/>
            </a:endParaRPr>
          </a:p>
        </p:txBody>
      </p:sp>
    </p:spTree>
    <p:extLst>
      <p:ext uri="{BB962C8B-B14F-4D97-AF65-F5344CB8AC3E}">
        <p14:creationId xmlns:p14="http://schemas.microsoft.com/office/powerpoint/2010/main" val="3788408210"/>
      </p:ext>
    </p:extLst>
  </p:cSld>
  <p:clrMapOvr>
    <a:masterClrMapping/>
  </p:clrMapOvr>
  <p:transition>
    <p:blinds/>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a:t>Q</a:t>
            </a:r>
            <a:r>
              <a:rPr lang="pt-BR" sz="2800" dirty="0" smtClean="0"/>
              <a:t>uestões</a:t>
            </a:r>
            <a:endParaRPr lang="pt-BR" sz="2800" dirty="0"/>
          </a:p>
        </p:txBody>
      </p:sp>
      <p:sp>
        <p:nvSpPr>
          <p:cNvPr id="3" name="Espaço Reservado para Conteúdo 2"/>
          <p:cNvSpPr>
            <a:spLocks noGrp="1"/>
          </p:cNvSpPr>
          <p:nvPr>
            <p:ph sz="quarter" idx="1"/>
          </p:nvPr>
        </p:nvSpPr>
        <p:spPr>
          <a:xfrm>
            <a:off x="467544" y="1340768"/>
            <a:ext cx="8229600" cy="4525963"/>
          </a:xfrm>
        </p:spPr>
        <p:txBody>
          <a:bodyPr>
            <a:noAutofit/>
          </a:bodyPr>
          <a:lstStyle/>
          <a:p>
            <a:pPr marL="0" indent="0" algn="just">
              <a:buNone/>
            </a:pPr>
            <a:r>
              <a:rPr lang="pt-BR" sz="1400" dirty="0"/>
              <a:t>(</a:t>
            </a:r>
            <a:r>
              <a:rPr lang="pt-BR" sz="1400" dirty="0" smtClean="0"/>
              <a:t>FCC/ </a:t>
            </a:r>
            <a:r>
              <a:rPr lang="pt-BR" sz="1400" dirty="0"/>
              <a:t>2011) Segundo Maria Carmen Barbosa, o espaço físico da escola na educação infantil pode operar favorecendo a construção das estruturas cognitivas e subjetivas das crianças quando </a:t>
            </a:r>
          </a:p>
          <a:p>
            <a:pPr marL="0" indent="0" algn="just">
              <a:buNone/>
            </a:pPr>
            <a:r>
              <a:rPr lang="pt-BR" sz="1400" dirty="0"/>
              <a:t> </a:t>
            </a:r>
          </a:p>
          <a:p>
            <a:pPr marL="0" indent="0" algn="just">
              <a:buNone/>
            </a:pPr>
            <a:r>
              <a:rPr lang="pt-BR" sz="1400" dirty="0"/>
              <a:t>(A) está de acordo com a fase do desenvolvimento infantil e permite a estruturação de relações topológicas, a percepção do espaço, as relações projetivas e a simultaneidade das noções de tempo, espaço, objeto e causalidade nos recursos arquitetônicos presentes. </a:t>
            </a:r>
          </a:p>
          <a:p>
            <a:pPr marL="0" indent="0" algn="just">
              <a:buNone/>
            </a:pPr>
            <a:r>
              <a:rPr lang="pt-BR" sz="1400" dirty="0"/>
              <a:t> </a:t>
            </a:r>
          </a:p>
          <a:p>
            <a:pPr marL="0" indent="0" algn="just">
              <a:buNone/>
            </a:pPr>
            <a:r>
              <a:rPr lang="pt-BR" sz="1400" dirty="0"/>
              <a:t>(B) apresenta as condições higiênicas e de salubridade necessárias à saúde e se organiza de modo estável para abrigar rotinas que garantam a previsibilidade e a segurança necessárias ao desenvolvimento da criança, garantindo a privacidade necessária às pequenas descobertas e ao acolhimento social. </a:t>
            </a:r>
          </a:p>
          <a:p>
            <a:pPr marL="0" indent="0" algn="just">
              <a:buNone/>
            </a:pPr>
            <a:r>
              <a:rPr lang="pt-BR" sz="1400" dirty="0"/>
              <a:t> </a:t>
            </a:r>
          </a:p>
          <a:p>
            <a:pPr marL="0" indent="0" algn="just">
              <a:buNone/>
            </a:pPr>
            <a:r>
              <a:rPr lang="pt-BR" sz="1400" dirty="0"/>
              <a:t>(C) não interfere na possibilidade de organização dos ambientes necessários aos cuidados, à recreação, ao descanso e às experiências de aprendizagem previstas no plano de ação da escola, especialmente quando se leva em conta o tempo de permanência diária de crianças pequenas na escola. </a:t>
            </a:r>
          </a:p>
          <a:p>
            <a:pPr marL="0" indent="0" algn="just">
              <a:buNone/>
            </a:pPr>
            <a:r>
              <a:rPr lang="pt-BR" sz="1400" dirty="0"/>
              <a:t> </a:t>
            </a:r>
          </a:p>
          <a:p>
            <a:pPr marL="0" indent="0" algn="just">
              <a:buNone/>
            </a:pPr>
            <a:r>
              <a:rPr lang="pt-BR" sz="1400" dirty="0"/>
              <a:t>(D) propicia a criação de ambientes ricos e desafiantes, a organização de ambientes variados e a variação de um mesmo ambiente, possibilitando diversificar as rotinas e a oferta de vivências e experiências diferenciadas que ampliem a capacidade de aprender, de expressar sentimentos e pensamentos. </a:t>
            </a:r>
          </a:p>
          <a:p>
            <a:pPr marL="0" indent="0" algn="just">
              <a:buNone/>
            </a:pPr>
            <a:r>
              <a:rPr lang="pt-BR" sz="1400" dirty="0"/>
              <a:t> </a:t>
            </a:r>
          </a:p>
          <a:p>
            <a:pPr marL="0" indent="0" algn="just">
              <a:buNone/>
            </a:pPr>
            <a:r>
              <a:rPr lang="pt-BR" sz="1400" dirty="0"/>
              <a:t>(E) oferece recursos de uso flexível e prevê espaços, lugares e ambientes em quantidade adequada para o desenvolvimento do trabalho pedagógico e do desenvolvimento infantil, apresentando arquitetura integrada ao ambiente social e natural como um programa de educação comunitária mais amplo. </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80</a:t>
            </a:fld>
            <a:endParaRPr lang="pt-BR" dirty="0"/>
          </a:p>
        </p:txBody>
      </p:sp>
    </p:spTree>
    <p:extLst>
      <p:ext uri="{BB962C8B-B14F-4D97-AF65-F5344CB8AC3E}">
        <p14:creationId xmlns:p14="http://schemas.microsoft.com/office/powerpoint/2010/main" val="2976716777"/>
      </p:ext>
    </p:extLst>
  </p:cSld>
  <p:clrMapOvr>
    <a:masterClrMapping/>
  </p:clrMapOvr>
  <p:transition>
    <p:blinds/>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36712"/>
            <a:ext cx="8229600" cy="580926"/>
          </a:xfrm>
        </p:spPr>
        <p:txBody>
          <a:bodyPr/>
          <a:lstStyle/>
          <a:p>
            <a:r>
              <a:rPr lang="pt-BR" sz="2800" dirty="0"/>
              <a:t>Q</a:t>
            </a:r>
            <a:r>
              <a:rPr lang="pt-BR" sz="2800" dirty="0" smtClean="0"/>
              <a:t>uestões</a:t>
            </a:r>
            <a:endParaRPr lang="pt-BR" sz="2800" dirty="0"/>
          </a:p>
        </p:txBody>
      </p:sp>
      <p:sp>
        <p:nvSpPr>
          <p:cNvPr id="3" name="Espaço Reservado para Conteúdo 2"/>
          <p:cNvSpPr>
            <a:spLocks noGrp="1"/>
          </p:cNvSpPr>
          <p:nvPr>
            <p:ph sz="quarter" idx="1"/>
          </p:nvPr>
        </p:nvSpPr>
        <p:spPr>
          <a:xfrm>
            <a:off x="467544" y="1340768"/>
            <a:ext cx="8229600" cy="4525963"/>
          </a:xfrm>
        </p:spPr>
        <p:txBody>
          <a:bodyPr>
            <a:noAutofit/>
          </a:bodyPr>
          <a:lstStyle/>
          <a:p>
            <a:pPr marL="0" indent="0" algn="just">
              <a:buNone/>
            </a:pPr>
            <a:r>
              <a:rPr lang="pt-BR" sz="1400" dirty="0"/>
              <a:t>(</a:t>
            </a:r>
            <a:r>
              <a:rPr lang="pt-BR" sz="1400" dirty="0" smtClean="0"/>
              <a:t>FCC/ </a:t>
            </a:r>
            <a:r>
              <a:rPr lang="pt-BR" sz="1400" dirty="0"/>
              <a:t>2011) Segundo Maria Carmen Barbosa, o espaço físico da escola na educação infantil pode operar favorecendo a construção das estruturas cognitivas e subjetivas das crianças quando </a:t>
            </a:r>
          </a:p>
          <a:p>
            <a:pPr marL="0" indent="0" algn="just">
              <a:buNone/>
            </a:pPr>
            <a:r>
              <a:rPr lang="pt-BR" sz="1400" dirty="0"/>
              <a:t> </a:t>
            </a:r>
          </a:p>
          <a:p>
            <a:pPr marL="0" indent="0" algn="just">
              <a:buNone/>
            </a:pPr>
            <a:r>
              <a:rPr lang="pt-BR" sz="1400" dirty="0"/>
              <a:t>(A) está de acordo com a fase do desenvolvimento infantil e permite a estruturação de relações topológicas, a percepção do espaço, as relações projetivas e a simultaneidade das noções de tempo, espaço, objeto e causalidade nos recursos arquitetônicos presentes. </a:t>
            </a:r>
          </a:p>
          <a:p>
            <a:pPr marL="0" indent="0" algn="just">
              <a:buNone/>
            </a:pPr>
            <a:r>
              <a:rPr lang="pt-BR" sz="1400" dirty="0"/>
              <a:t> </a:t>
            </a:r>
          </a:p>
          <a:p>
            <a:pPr marL="0" indent="0" algn="just">
              <a:buNone/>
            </a:pPr>
            <a:r>
              <a:rPr lang="pt-BR" sz="1400" dirty="0"/>
              <a:t>(B) apresenta as condições higiênicas e de salubridade necessárias à saúde e se organiza de modo estável para abrigar rotinas que garantam a previsibilidade e a segurança necessárias ao desenvolvimento da criança, garantindo a privacidade necessária às pequenas descobertas e ao acolhimento social. </a:t>
            </a:r>
          </a:p>
          <a:p>
            <a:pPr marL="0" indent="0" algn="just">
              <a:buNone/>
            </a:pPr>
            <a:r>
              <a:rPr lang="pt-BR" sz="1400" dirty="0"/>
              <a:t> </a:t>
            </a:r>
          </a:p>
          <a:p>
            <a:pPr marL="0" indent="0" algn="just">
              <a:buNone/>
            </a:pPr>
            <a:r>
              <a:rPr lang="pt-BR" sz="1400" dirty="0"/>
              <a:t>(C) não interfere na possibilidade de organização dos ambientes necessários aos cuidados, à recreação, ao descanso e às experiências de aprendizagem previstas no plano de ação da escola, especialmente quando se leva em conta o tempo de permanência diária de crianças pequenas na escola. </a:t>
            </a:r>
          </a:p>
          <a:p>
            <a:pPr marL="0" indent="0" algn="just">
              <a:buNone/>
            </a:pPr>
            <a:r>
              <a:rPr lang="pt-BR" sz="1400" dirty="0"/>
              <a:t> </a:t>
            </a:r>
          </a:p>
          <a:p>
            <a:pPr marL="0" indent="0" algn="just">
              <a:buNone/>
            </a:pPr>
            <a:r>
              <a:rPr lang="pt-BR" sz="1400" b="1" dirty="0"/>
              <a:t>(D) propicia a criação de ambientes ricos e desafiantes, a organização de ambientes variados e a variação de um mesmo ambiente, possibilitando diversificar as rotinas e a oferta de vivências e experiências diferenciadas que ampliem a capacidade de aprender, de expressar sentimentos e pensamentos. </a:t>
            </a:r>
          </a:p>
          <a:p>
            <a:pPr marL="0" indent="0" algn="just">
              <a:buNone/>
            </a:pPr>
            <a:r>
              <a:rPr lang="pt-BR" sz="1400" b="1" dirty="0"/>
              <a:t> </a:t>
            </a:r>
          </a:p>
          <a:p>
            <a:pPr marL="0" indent="0" algn="just">
              <a:buNone/>
            </a:pPr>
            <a:r>
              <a:rPr lang="pt-BR" sz="1400" dirty="0"/>
              <a:t>(E) oferece recursos de uso flexível e prevê espaços, lugares e ambientes em quantidade adequada para o desenvolvimento do trabalho pedagógico e do desenvolvimento infantil, apresentando arquitetura integrada ao ambiente social e natural como um programa de educação comunitária mais amplo. </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81</a:t>
            </a:fld>
            <a:endParaRPr lang="pt-BR" dirty="0"/>
          </a:p>
        </p:txBody>
      </p:sp>
    </p:spTree>
    <p:extLst>
      <p:ext uri="{BB962C8B-B14F-4D97-AF65-F5344CB8AC3E}">
        <p14:creationId xmlns:p14="http://schemas.microsoft.com/office/powerpoint/2010/main" val="2647236445"/>
      </p:ext>
    </p:extLst>
  </p:cSld>
  <p:clrMapOvr>
    <a:masterClrMapping/>
  </p:clrMapOvr>
  <p:transition>
    <p:blinds/>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539552" y="908720"/>
            <a:ext cx="7838256" cy="5513053"/>
          </a:xfrm>
        </p:spPr>
        <p:txBody>
          <a:bodyPr>
            <a:noAutofit/>
          </a:bodyPr>
          <a:lstStyle/>
          <a:p>
            <a:pPr marL="0" indent="0" algn="just">
              <a:buNone/>
            </a:pPr>
            <a:r>
              <a:rPr lang="pt-BR" sz="1600" dirty="0"/>
              <a:t>(</a:t>
            </a:r>
            <a:r>
              <a:rPr lang="pt-BR" sz="1600" dirty="0" smtClean="0"/>
              <a:t>FCC/ </a:t>
            </a:r>
            <a:r>
              <a:rPr lang="pt-BR" sz="1600" dirty="0"/>
              <a:t>2011) Relativamente aos ritmos biológicos e sociais e associando a eles a prática da seriação nas instituições de educação infantil, Maria Carmen Barbosa destaca como uma característica de instituições brasileiras pesquisadas: </a:t>
            </a:r>
          </a:p>
          <a:p>
            <a:pPr marL="0" indent="0" algn="just">
              <a:buNone/>
            </a:pPr>
            <a:r>
              <a:rPr lang="pt-BR" sz="1600" dirty="0"/>
              <a:t> </a:t>
            </a:r>
          </a:p>
          <a:p>
            <a:pPr marL="0" indent="0" algn="just">
              <a:buNone/>
            </a:pPr>
            <a:r>
              <a:rPr lang="pt-BR" sz="1600" dirty="0"/>
              <a:t>(A) as rotinas de crianças de 4 a 6 anos apresentam maior variabilidade nos momentos e tempos para a transmissão de informações, porém são mais equilibrados os tempos destinados às atividades que envolvem cuidados. </a:t>
            </a:r>
          </a:p>
          <a:p>
            <a:pPr marL="0" indent="0" algn="just">
              <a:buNone/>
            </a:pPr>
            <a:r>
              <a:rPr lang="pt-BR" sz="1600" dirty="0"/>
              <a:t> </a:t>
            </a:r>
          </a:p>
          <a:p>
            <a:pPr marL="0" indent="0" algn="just">
              <a:buNone/>
            </a:pPr>
            <a:r>
              <a:rPr lang="pt-BR" sz="1600" dirty="0"/>
              <a:t>(B) a seriação como uma função temporal objetiva e fundamentada cientificamente; organiza rotinas adequadas às características de desenvolvimento em cada faixa etária, harmonizando os ritmos biológicos e sociais. </a:t>
            </a:r>
          </a:p>
          <a:p>
            <a:pPr marL="0" indent="0" algn="just">
              <a:buNone/>
            </a:pPr>
            <a:r>
              <a:rPr lang="pt-BR" sz="1600" dirty="0"/>
              <a:t> </a:t>
            </a:r>
          </a:p>
          <a:p>
            <a:pPr marL="0" indent="0" algn="just">
              <a:buNone/>
            </a:pPr>
            <a:r>
              <a:rPr lang="pt-BR" sz="1600" dirty="0"/>
              <a:t>(C) a troca das fraldas, o banho de água, o banho de sol, o almoço e outras ações da mesma natureza se apresentam ao mesmo tempo como prática de cuidados e de educação. </a:t>
            </a:r>
          </a:p>
          <a:p>
            <a:pPr marL="0" indent="0" algn="just">
              <a:buNone/>
            </a:pPr>
            <a:r>
              <a:rPr lang="pt-BR" sz="1600" dirty="0"/>
              <a:t> </a:t>
            </a:r>
          </a:p>
          <a:p>
            <a:pPr marL="0" indent="0" algn="just">
              <a:buNone/>
            </a:pPr>
            <a:r>
              <a:rPr lang="pt-BR" sz="1600" dirty="0"/>
              <a:t>(D) o padrão de rotinas estabelecido pela administração central é apropriado pelas escolas e adaptado a cada agrupamento de crianças, segundo seus ritmos biológicos e sociais. </a:t>
            </a:r>
          </a:p>
          <a:p>
            <a:pPr marL="0" indent="0" algn="just">
              <a:buNone/>
            </a:pPr>
            <a:r>
              <a:rPr lang="pt-BR" sz="1600" dirty="0"/>
              <a:t> </a:t>
            </a:r>
          </a:p>
          <a:p>
            <a:pPr marL="0" indent="0" algn="just">
              <a:buNone/>
            </a:pPr>
            <a:r>
              <a:rPr lang="pt-BR" sz="1600" dirty="0"/>
              <a:t>(E) a tentativa de realizar a separação entre os atos biológicos e culturais nas rotinas para crianças menores (berçário e maternal), sendo que muitas vezes o profissional que cuida do corpo é diferente daquele que cuida da cabeça. </a:t>
            </a:r>
          </a:p>
          <a:p>
            <a:pPr marL="0" indent="0" algn="just">
              <a:buNone/>
            </a:pPr>
            <a:r>
              <a:rPr lang="pt-BR" sz="1600" dirty="0"/>
              <a:t> </a:t>
            </a:r>
          </a:p>
          <a:p>
            <a:pPr marL="0" indent="0" algn="just">
              <a:buNone/>
            </a:pPr>
            <a:r>
              <a:rPr lang="pt-BR" sz="1600" dirty="0"/>
              <a:t> </a:t>
            </a:r>
          </a:p>
        </p:txBody>
      </p:sp>
      <p:sp>
        <p:nvSpPr>
          <p:cNvPr id="2" name="Espaço Reservado para Número de Slide 1"/>
          <p:cNvSpPr>
            <a:spLocks noGrp="1"/>
          </p:cNvSpPr>
          <p:nvPr>
            <p:ph type="sldNum" sz="quarter" idx="12"/>
          </p:nvPr>
        </p:nvSpPr>
        <p:spPr/>
        <p:txBody>
          <a:bodyPr/>
          <a:lstStyle/>
          <a:p>
            <a:pPr>
              <a:defRPr/>
            </a:pPr>
            <a:fld id="{EA8AACA4-6491-4331-A634-04D6C49D9670}" type="slidenum">
              <a:rPr lang="pt-BR" smtClean="0"/>
              <a:pPr>
                <a:defRPr/>
              </a:pPr>
              <a:t>82</a:t>
            </a:fld>
            <a:endParaRPr lang="pt-BR" dirty="0"/>
          </a:p>
        </p:txBody>
      </p:sp>
    </p:spTree>
    <p:extLst>
      <p:ext uri="{BB962C8B-B14F-4D97-AF65-F5344CB8AC3E}">
        <p14:creationId xmlns:p14="http://schemas.microsoft.com/office/powerpoint/2010/main" val="211467313"/>
      </p:ext>
    </p:extLst>
  </p:cSld>
  <p:clrMapOvr>
    <a:masterClrMapping/>
  </p:clrMapOvr>
  <p:transition>
    <p:blinds/>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539552" y="908720"/>
            <a:ext cx="7838256" cy="5513053"/>
          </a:xfrm>
        </p:spPr>
        <p:txBody>
          <a:bodyPr>
            <a:noAutofit/>
          </a:bodyPr>
          <a:lstStyle/>
          <a:p>
            <a:pPr marL="0" indent="0" algn="just">
              <a:buNone/>
            </a:pPr>
            <a:r>
              <a:rPr lang="pt-BR" sz="1600" dirty="0"/>
              <a:t>(</a:t>
            </a:r>
            <a:r>
              <a:rPr lang="pt-BR" sz="1600" dirty="0" smtClean="0"/>
              <a:t>FCC/ </a:t>
            </a:r>
            <a:r>
              <a:rPr lang="pt-BR" sz="1600" dirty="0"/>
              <a:t>2011) Relativamente aos ritmos biológicos e sociais e associando a eles a prática da seriação nas instituições de educação infantil, Maria Carmen Barbosa destaca como uma característica de instituições brasileiras pesquisadas: </a:t>
            </a:r>
          </a:p>
          <a:p>
            <a:pPr marL="0" indent="0" algn="just">
              <a:buNone/>
            </a:pPr>
            <a:r>
              <a:rPr lang="pt-BR" sz="1600" dirty="0"/>
              <a:t> </a:t>
            </a:r>
          </a:p>
          <a:p>
            <a:pPr marL="0" indent="0" algn="just">
              <a:buNone/>
            </a:pPr>
            <a:r>
              <a:rPr lang="pt-BR" sz="1600" dirty="0"/>
              <a:t>(A) as rotinas de crianças de 4 a 6 anos apresentam maior variabilidade nos momentos e tempos para a transmissão de informações, porém são mais equilibrados os tempos destinados às atividades que envolvem cuidados. </a:t>
            </a:r>
          </a:p>
          <a:p>
            <a:pPr marL="0" indent="0" algn="just">
              <a:buNone/>
            </a:pPr>
            <a:r>
              <a:rPr lang="pt-BR" sz="1600" dirty="0"/>
              <a:t> </a:t>
            </a:r>
          </a:p>
          <a:p>
            <a:pPr marL="0" indent="0" algn="just">
              <a:buNone/>
            </a:pPr>
            <a:r>
              <a:rPr lang="pt-BR" sz="1600" dirty="0"/>
              <a:t>(B) a seriação como uma função temporal objetiva e fundamentada cientificamente; organiza rotinas adequadas às características de desenvolvimento em cada faixa etária, harmonizando os ritmos biológicos e sociais. </a:t>
            </a:r>
          </a:p>
          <a:p>
            <a:pPr marL="0" indent="0" algn="just">
              <a:buNone/>
            </a:pPr>
            <a:r>
              <a:rPr lang="pt-BR" sz="1600" dirty="0"/>
              <a:t> </a:t>
            </a:r>
          </a:p>
          <a:p>
            <a:pPr marL="0" indent="0" algn="just">
              <a:buNone/>
            </a:pPr>
            <a:r>
              <a:rPr lang="pt-BR" sz="1600" dirty="0"/>
              <a:t>(C) a troca das fraldas, o banho de água, o banho de sol, o almoço e outras ações da mesma natureza se apresentam ao mesmo tempo como prática de cuidados e de educação. </a:t>
            </a:r>
          </a:p>
          <a:p>
            <a:pPr marL="0" indent="0" algn="just">
              <a:buNone/>
            </a:pPr>
            <a:r>
              <a:rPr lang="pt-BR" sz="1600" dirty="0"/>
              <a:t> </a:t>
            </a:r>
          </a:p>
          <a:p>
            <a:pPr marL="0" indent="0" algn="just">
              <a:buNone/>
            </a:pPr>
            <a:r>
              <a:rPr lang="pt-BR" sz="1600" dirty="0"/>
              <a:t>(D) o padrão de rotinas estabelecido pela administração central é apropriado pelas escolas e adaptado a cada agrupamento de crianças, segundo seus ritmos biológicos e sociais. </a:t>
            </a:r>
          </a:p>
          <a:p>
            <a:pPr marL="0" indent="0" algn="just">
              <a:buNone/>
            </a:pPr>
            <a:r>
              <a:rPr lang="pt-BR" sz="1600" dirty="0"/>
              <a:t> </a:t>
            </a:r>
          </a:p>
          <a:p>
            <a:pPr marL="0" indent="0" algn="just">
              <a:buNone/>
            </a:pPr>
            <a:r>
              <a:rPr lang="pt-BR" sz="1600" b="1" dirty="0"/>
              <a:t>(E) a tentativa de realizar a separação entre os atos biológicos e culturais nas rotinas para crianças menores (berçário e maternal), sendo que muitas vezes o profissional que cuida do corpo é diferente daquele que cuida da cabeça. </a:t>
            </a:r>
          </a:p>
          <a:p>
            <a:pPr marL="0" indent="0" algn="just">
              <a:buNone/>
            </a:pPr>
            <a:r>
              <a:rPr lang="pt-BR" sz="1600" dirty="0"/>
              <a:t> </a:t>
            </a:r>
          </a:p>
          <a:p>
            <a:pPr marL="0" indent="0" algn="just">
              <a:buNone/>
            </a:pPr>
            <a:r>
              <a:rPr lang="pt-BR" sz="1600" dirty="0"/>
              <a:t> </a:t>
            </a:r>
          </a:p>
        </p:txBody>
      </p:sp>
      <p:sp>
        <p:nvSpPr>
          <p:cNvPr id="2" name="Espaço Reservado para Número de Slide 1"/>
          <p:cNvSpPr>
            <a:spLocks noGrp="1"/>
          </p:cNvSpPr>
          <p:nvPr>
            <p:ph type="sldNum" sz="quarter" idx="12"/>
          </p:nvPr>
        </p:nvSpPr>
        <p:spPr/>
        <p:txBody>
          <a:bodyPr/>
          <a:lstStyle/>
          <a:p>
            <a:pPr>
              <a:defRPr/>
            </a:pPr>
            <a:fld id="{EA8AACA4-6491-4331-A634-04D6C49D9670}" type="slidenum">
              <a:rPr lang="pt-BR" smtClean="0"/>
              <a:pPr>
                <a:defRPr/>
              </a:pPr>
              <a:t>83</a:t>
            </a:fld>
            <a:endParaRPr lang="pt-BR" dirty="0"/>
          </a:p>
        </p:txBody>
      </p:sp>
    </p:spTree>
    <p:extLst>
      <p:ext uri="{BB962C8B-B14F-4D97-AF65-F5344CB8AC3E}">
        <p14:creationId xmlns:p14="http://schemas.microsoft.com/office/powerpoint/2010/main" val="948247058"/>
      </p:ext>
    </p:extLst>
  </p:cSld>
  <p:clrMapOvr>
    <a:masterClrMapping/>
  </p:clrMapOvr>
  <p:transition>
    <p:blinds/>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395536" y="908720"/>
            <a:ext cx="8291264" cy="5217443"/>
          </a:xfrm>
        </p:spPr>
        <p:txBody>
          <a:bodyPr>
            <a:normAutofit fontScale="70000" lnSpcReduction="20000"/>
          </a:bodyPr>
          <a:lstStyle/>
          <a:p>
            <a:pPr marL="0" indent="0" algn="just">
              <a:buNone/>
            </a:pPr>
            <a:r>
              <a:rPr lang="pt-BR" dirty="0"/>
              <a:t>(Prof. De Educação </a:t>
            </a:r>
            <a:r>
              <a:rPr lang="pt-BR" dirty="0" smtClean="0"/>
              <a:t>Infantil/ </a:t>
            </a:r>
            <a:r>
              <a:rPr lang="pt-BR" dirty="0" err="1" smtClean="0"/>
              <a:t>Vunesp</a:t>
            </a:r>
            <a:r>
              <a:rPr lang="pt-BR" dirty="0" smtClean="0"/>
              <a:t>/ </a:t>
            </a:r>
            <a:r>
              <a:rPr lang="pt-BR" dirty="0"/>
              <a:t>2015) </a:t>
            </a:r>
            <a:r>
              <a:rPr lang="pt-BR" dirty="0" err="1"/>
              <a:t>Emmi</a:t>
            </a:r>
            <a:r>
              <a:rPr lang="pt-BR" dirty="0"/>
              <a:t> </a:t>
            </a:r>
            <a:r>
              <a:rPr lang="pt-BR" dirty="0" err="1"/>
              <a:t>Pikler</a:t>
            </a:r>
            <a:r>
              <a:rPr lang="pt-BR" dirty="0"/>
              <a:t> (</a:t>
            </a:r>
            <a:r>
              <a:rPr lang="pt-BR" dirty="0" err="1"/>
              <a:t>Falk</a:t>
            </a:r>
            <a:r>
              <a:rPr lang="pt-BR" dirty="0"/>
              <a:t>, 2011), a partir de sua experiência em </a:t>
            </a:r>
            <a:r>
              <a:rPr lang="pt-BR" dirty="0" err="1"/>
              <a:t>Lóczy</a:t>
            </a:r>
            <a:r>
              <a:rPr lang="pt-BR" dirty="0"/>
              <a:t>, </a:t>
            </a:r>
            <a:r>
              <a:rPr lang="pt-BR" dirty="0" smtClean="0"/>
              <a:t>defende </a:t>
            </a:r>
            <a:r>
              <a:rPr lang="pt-BR" dirty="0"/>
              <a:t>que a liberdade de movimentos significa para a criança pequena a possibilidade de descobrir, de aperfeiçoar e de viver, a cada fase de seu desenvolvimento, suas posturas e movimentos. Por isso, a criança tem necessidade de </a:t>
            </a:r>
            <a:endParaRPr lang="pt-BR" dirty="0" smtClean="0"/>
          </a:p>
          <a:p>
            <a:pPr marL="0" indent="0" algn="just">
              <a:buNone/>
            </a:pPr>
            <a:r>
              <a:rPr lang="pt-BR" dirty="0" smtClean="0"/>
              <a:t>(</a:t>
            </a:r>
            <a:r>
              <a:rPr lang="pt-BR" dirty="0"/>
              <a:t>A) ocupação exclusiva de espaços externos, com muito verde e natureza que propicie contato desde cedo com a ecologia. </a:t>
            </a:r>
          </a:p>
          <a:p>
            <a:pPr marL="0" indent="0" algn="just">
              <a:buNone/>
            </a:pPr>
            <a:r>
              <a:rPr lang="pt-BR" dirty="0"/>
              <a:t>(B) adultos que realizem atendimento individualizado, pois a interação individual adulto-criança é a mais importante. </a:t>
            </a:r>
          </a:p>
          <a:p>
            <a:pPr marL="0" indent="0" algn="just">
              <a:buNone/>
            </a:pPr>
            <a:r>
              <a:rPr lang="pt-BR" dirty="0"/>
              <a:t>(C) um espaço adaptado, de roupa que não atrapalhe os movimentos, de um chão sólido e brinquedos que a motivem. </a:t>
            </a:r>
          </a:p>
          <a:p>
            <a:pPr marL="0" indent="0" algn="just">
              <a:buNone/>
            </a:pPr>
            <a:r>
              <a:rPr lang="pt-BR" dirty="0"/>
              <a:t>(D) um espaço calmo e seguro, adaptado e acolchoado, com poucos riscos ao movimento e com brinquedos individuais. </a:t>
            </a:r>
          </a:p>
          <a:p>
            <a:pPr marL="0" indent="0" algn="just">
              <a:buNone/>
            </a:pPr>
            <a:r>
              <a:rPr lang="pt-BR" dirty="0"/>
              <a:t>(E) acolhimento individual, pois essa prática defende que o atendimento em creche seja praticado na relação de um educador para cada três crianças.</a:t>
            </a:r>
          </a:p>
          <a:p>
            <a:pPr marL="0" indent="0" algn="just">
              <a:buNone/>
            </a:pP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84</a:t>
            </a:fld>
            <a:endParaRPr lang="pt-BR" dirty="0"/>
          </a:p>
        </p:txBody>
      </p:sp>
    </p:spTree>
    <p:extLst>
      <p:ext uri="{BB962C8B-B14F-4D97-AF65-F5344CB8AC3E}">
        <p14:creationId xmlns:p14="http://schemas.microsoft.com/office/powerpoint/2010/main" val="4078863799"/>
      </p:ext>
    </p:extLst>
  </p:cSld>
  <p:clrMapOvr>
    <a:masterClrMapping/>
  </p:clrMapOvr>
  <p:transition>
    <p:blinds/>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a:xfrm>
            <a:off x="395536" y="908720"/>
            <a:ext cx="8291264" cy="5217443"/>
          </a:xfrm>
        </p:spPr>
        <p:txBody>
          <a:bodyPr>
            <a:normAutofit fontScale="70000" lnSpcReduction="20000"/>
          </a:bodyPr>
          <a:lstStyle/>
          <a:p>
            <a:pPr marL="0" indent="0" algn="just">
              <a:buNone/>
            </a:pPr>
            <a:r>
              <a:rPr lang="pt-BR" dirty="0"/>
              <a:t>(Prof. De Educação </a:t>
            </a:r>
            <a:r>
              <a:rPr lang="pt-BR" dirty="0" smtClean="0"/>
              <a:t>Infantil/ </a:t>
            </a:r>
            <a:r>
              <a:rPr lang="pt-BR" dirty="0" err="1" smtClean="0"/>
              <a:t>Vunesp</a:t>
            </a:r>
            <a:r>
              <a:rPr lang="pt-BR" dirty="0" smtClean="0"/>
              <a:t>/ </a:t>
            </a:r>
            <a:r>
              <a:rPr lang="pt-BR" dirty="0"/>
              <a:t>2015) </a:t>
            </a:r>
            <a:r>
              <a:rPr lang="pt-BR" dirty="0" err="1"/>
              <a:t>Emmi</a:t>
            </a:r>
            <a:r>
              <a:rPr lang="pt-BR" dirty="0"/>
              <a:t> </a:t>
            </a:r>
            <a:r>
              <a:rPr lang="pt-BR" dirty="0" err="1"/>
              <a:t>Pikler</a:t>
            </a:r>
            <a:r>
              <a:rPr lang="pt-BR" dirty="0"/>
              <a:t> (</a:t>
            </a:r>
            <a:r>
              <a:rPr lang="pt-BR" dirty="0" err="1"/>
              <a:t>Falk</a:t>
            </a:r>
            <a:r>
              <a:rPr lang="pt-BR" dirty="0"/>
              <a:t>, 2011), a partir de sua experiência em </a:t>
            </a:r>
            <a:r>
              <a:rPr lang="pt-BR" dirty="0" err="1"/>
              <a:t>Lóczy</a:t>
            </a:r>
            <a:r>
              <a:rPr lang="pt-BR" dirty="0"/>
              <a:t>, </a:t>
            </a:r>
            <a:r>
              <a:rPr lang="pt-BR" dirty="0" smtClean="0"/>
              <a:t>defende </a:t>
            </a:r>
            <a:r>
              <a:rPr lang="pt-BR" dirty="0"/>
              <a:t>que a liberdade de movimentos significa para a criança pequena a possibilidade de descobrir, de aperfeiçoar e de viver, a cada fase de seu desenvolvimento, suas posturas e movimentos. Por isso, a criança tem necessidade de </a:t>
            </a:r>
            <a:endParaRPr lang="pt-BR" dirty="0" smtClean="0"/>
          </a:p>
          <a:p>
            <a:pPr marL="0" indent="0" algn="just">
              <a:buNone/>
            </a:pPr>
            <a:r>
              <a:rPr lang="pt-BR" dirty="0" smtClean="0"/>
              <a:t>(</a:t>
            </a:r>
            <a:r>
              <a:rPr lang="pt-BR" dirty="0"/>
              <a:t>A) ocupação exclusiva de espaços externos, com muito verde e natureza que propicie contato desde cedo com a ecologia. </a:t>
            </a:r>
          </a:p>
          <a:p>
            <a:pPr marL="0" indent="0" algn="just">
              <a:buNone/>
            </a:pPr>
            <a:r>
              <a:rPr lang="pt-BR" dirty="0"/>
              <a:t>(B) adultos que realizem atendimento individualizado, pois a interação individual adulto-criança é a mais importante. </a:t>
            </a:r>
          </a:p>
          <a:p>
            <a:pPr marL="0" indent="0" algn="just">
              <a:buNone/>
            </a:pPr>
            <a:r>
              <a:rPr lang="pt-BR" b="1" dirty="0"/>
              <a:t>(C) um espaço adaptado, de roupa que não atrapalhe os movimentos, de um chão sólido e brinquedos que a motivem. </a:t>
            </a:r>
          </a:p>
          <a:p>
            <a:pPr marL="0" indent="0" algn="just">
              <a:buNone/>
            </a:pPr>
            <a:r>
              <a:rPr lang="pt-BR" dirty="0"/>
              <a:t>(D) um espaço calmo e seguro, adaptado e acolchoado, com poucos riscos ao movimento e com brinquedos individuais. </a:t>
            </a:r>
          </a:p>
          <a:p>
            <a:pPr marL="0" indent="0" algn="just">
              <a:buNone/>
            </a:pPr>
            <a:r>
              <a:rPr lang="pt-BR" dirty="0"/>
              <a:t>(E) acolhimento individual, pois essa prática defende que o atendimento em creche seja praticado na relação de um educador para cada três crianças.</a:t>
            </a:r>
          </a:p>
          <a:p>
            <a:pPr marL="0" indent="0" algn="just">
              <a:buNone/>
            </a:pPr>
            <a:endParaRPr lang="pt-BR"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85</a:t>
            </a:fld>
            <a:endParaRPr lang="pt-BR" dirty="0"/>
          </a:p>
        </p:txBody>
      </p:sp>
    </p:spTree>
    <p:extLst>
      <p:ext uri="{BB962C8B-B14F-4D97-AF65-F5344CB8AC3E}">
        <p14:creationId xmlns:p14="http://schemas.microsoft.com/office/powerpoint/2010/main" val="3838369914"/>
      </p:ext>
    </p:extLst>
  </p:cSld>
  <p:clrMapOvr>
    <a:masterClrMapping/>
  </p:clrMapOvr>
  <p:transition>
    <p:blinds/>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
          </p:nvPr>
        </p:nvSpPr>
        <p:spPr/>
        <p:txBody>
          <a:bodyPr>
            <a:normAutofit fontScale="85000" lnSpcReduction="20000"/>
          </a:bodyPr>
          <a:lstStyle/>
          <a:p>
            <a:pPr marL="0" indent="0">
              <a:buNone/>
            </a:pPr>
            <a:r>
              <a:rPr lang="pt-BR" dirty="0"/>
              <a:t>(Prof. De Educação Infantil, </a:t>
            </a:r>
            <a:r>
              <a:rPr lang="pt-BR" dirty="0" err="1"/>
              <a:t>Vunesp</a:t>
            </a:r>
            <a:r>
              <a:rPr lang="pt-BR" dirty="0"/>
              <a:t>, 2015) Paulo </a:t>
            </a:r>
            <a:r>
              <a:rPr lang="pt-BR" dirty="0" err="1"/>
              <a:t>Fochi</a:t>
            </a:r>
            <a:r>
              <a:rPr lang="pt-BR" dirty="0"/>
              <a:t> (2015) apresenta três ideias centrais que devem determinar o contexto de vida coletiva em berçários e que devem subsidiar as escolhas e ações dos(as) </a:t>
            </a:r>
            <a:r>
              <a:rPr lang="pt-BR" dirty="0" err="1"/>
              <a:t>profes</a:t>
            </a:r>
            <a:r>
              <a:rPr lang="pt-BR" dirty="0"/>
              <a:t> sores(as) que trabalham com essa etapa da infância. São elas: </a:t>
            </a:r>
          </a:p>
          <a:p>
            <a:pPr marL="0" indent="0">
              <a:buNone/>
            </a:pPr>
            <a:r>
              <a:rPr lang="pt-BR" dirty="0"/>
              <a:t>(A) linguagens oral, musical e corporal. </a:t>
            </a:r>
          </a:p>
          <a:p>
            <a:pPr marL="0" indent="0">
              <a:buNone/>
            </a:pPr>
            <a:r>
              <a:rPr lang="pt-BR" dirty="0"/>
              <a:t>(B) atenção, predisposição e afeto dos bebês. </a:t>
            </a:r>
          </a:p>
          <a:p>
            <a:pPr marL="0" indent="0">
              <a:buNone/>
            </a:pPr>
            <a:r>
              <a:rPr lang="pt-BR" dirty="0"/>
              <a:t>(C) arte, música e educação emocional. </a:t>
            </a:r>
          </a:p>
          <a:p>
            <a:pPr marL="0" indent="0">
              <a:buNone/>
            </a:pPr>
            <a:r>
              <a:rPr lang="pt-BR" dirty="0"/>
              <a:t>(D) autonomia, atenção e prontidão dos bebês. </a:t>
            </a:r>
          </a:p>
          <a:p>
            <a:pPr marL="0" indent="0">
              <a:buNone/>
            </a:pPr>
            <a:r>
              <a:rPr lang="pt-BR" dirty="0"/>
              <a:t>(E) comunicação, autonomia e o saber-fazer dos bebês.</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86</a:t>
            </a:fld>
            <a:endParaRPr lang="pt-BR" dirty="0"/>
          </a:p>
        </p:txBody>
      </p:sp>
    </p:spTree>
    <p:extLst>
      <p:ext uri="{BB962C8B-B14F-4D97-AF65-F5344CB8AC3E}">
        <p14:creationId xmlns:p14="http://schemas.microsoft.com/office/powerpoint/2010/main" val="3972139802"/>
      </p:ext>
    </p:extLst>
  </p:cSld>
  <p:clrMapOvr>
    <a:masterClrMapping/>
  </p:clrMapOvr>
  <p:transition>
    <p:blinds/>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p:txBody>
          <a:bodyPr>
            <a:normAutofit fontScale="85000" lnSpcReduction="20000"/>
          </a:bodyPr>
          <a:lstStyle/>
          <a:p>
            <a:pPr marL="0" indent="0" algn="just">
              <a:buNone/>
            </a:pPr>
            <a:r>
              <a:rPr lang="pt-BR" dirty="0"/>
              <a:t>(Prof. De Educação Infantil, </a:t>
            </a:r>
            <a:r>
              <a:rPr lang="pt-BR" dirty="0" err="1"/>
              <a:t>Vunesp</a:t>
            </a:r>
            <a:r>
              <a:rPr lang="pt-BR" dirty="0"/>
              <a:t>, 2015) Paulo </a:t>
            </a:r>
            <a:r>
              <a:rPr lang="pt-BR" dirty="0" err="1"/>
              <a:t>Fochi</a:t>
            </a:r>
            <a:r>
              <a:rPr lang="pt-BR" dirty="0"/>
              <a:t> (2015) apresenta três ideias centrais que devem determinar o contexto de vida coletiva em berçários e que devem subsidiar as escolhas e ações dos(as) </a:t>
            </a:r>
            <a:r>
              <a:rPr lang="pt-BR" dirty="0" err="1"/>
              <a:t>profes</a:t>
            </a:r>
            <a:r>
              <a:rPr lang="pt-BR" dirty="0"/>
              <a:t> sores(as) que trabalham com essa etapa da infância. São elas: </a:t>
            </a:r>
          </a:p>
          <a:p>
            <a:pPr marL="0" indent="0" algn="just">
              <a:buNone/>
            </a:pPr>
            <a:r>
              <a:rPr lang="pt-BR" dirty="0"/>
              <a:t>(A) linguagens oral, musical e corporal. </a:t>
            </a:r>
          </a:p>
          <a:p>
            <a:pPr marL="0" indent="0" algn="just">
              <a:buNone/>
            </a:pPr>
            <a:r>
              <a:rPr lang="pt-BR" dirty="0"/>
              <a:t>(B) atenção, predisposição e afeto dos bebês. </a:t>
            </a:r>
          </a:p>
          <a:p>
            <a:pPr marL="0" indent="0" algn="just">
              <a:buNone/>
            </a:pPr>
            <a:r>
              <a:rPr lang="pt-BR" dirty="0"/>
              <a:t>(C) arte, música e educação emocional. </a:t>
            </a:r>
          </a:p>
          <a:p>
            <a:pPr marL="0" indent="0" algn="just">
              <a:buNone/>
            </a:pPr>
            <a:r>
              <a:rPr lang="pt-BR" dirty="0"/>
              <a:t>(D) autonomia, atenção e prontidão dos bebês. </a:t>
            </a:r>
          </a:p>
          <a:p>
            <a:pPr marL="0" indent="0" algn="just">
              <a:buNone/>
            </a:pPr>
            <a:r>
              <a:rPr lang="pt-BR" dirty="0"/>
              <a:t>(E) comunicação, autonomia e o saber-fazer dos bebês.</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87</a:t>
            </a:fld>
            <a:endParaRPr lang="pt-BR" dirty="0"/>
          </a:p>
        </p:txBody>
      </p:sp>
    </p:spTree>
    <p:extLst>
      <p:ext uri="{BB962C8B-B14F-4D97-AF65-F5344CB8AC3E}">
        <p14:creationId xmlns:p14="http://schemas.microsoft.com/office/powerpoint/2010/main" val="1752825720"/>
      </p:ext>
    </p:extLst>
  </p:cSld>
  <p:clrMapOvr>
    <a:masterClrMapping/>
  </p:clrMapOvr>
  <p:transition>
    <p:blinds/>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p:txBody>
          <a:bodyPr>
            <a:normAutofit fontScale="85000" lnSpcReduction="20000"/>
          </a:bodyPr>
          <a:lstStyle/>
          <a:p>
            <a:pPr marL="0" indent="0">
              <a:buNone/>
            </a:pPr>
            <a:r>
              <a:rPr lang="pt-BR" dirty="0"/>
              <a:t>(Prof. De Educação Infantil, </a:t>
            </a:r>
            <a:r>
              <a:rPr lang="pt-BR" dirty="0" err="1"/>
              <a:t>Vunesp</a:t>
            </a:r>
            <a:r>
              <a:rPr lang="pt-BR" dirty="0"/>
              <a:t>, 2015) Paulo </a:t>
            </a:r>
            <a:r>
              <a:rPr lang="pt-BR" dirty="0" err="1"/>
              <a:t>Fochi</a:t>
            </a:r>
            <a:r>
              <a:rPr lang="pt-BR" dirty="0"/>
              <a:t> (2015) apresenta três ideias centrais que devem determinar o contexto de vida coletiva em berçários e que devem subsidiar as escolhas e ações dos(as) </a:t>
            </a:r>
            <a:r>
              <a:rPr lang="pt-BR" dirty="0" err="1"/>
              <a:t>profes</a:t>
            </a:r>
            <a:r>
              <a:rPr lang="pt-BR" dirty="0"/>
              <a:t> sores(as) que trabalham com essa etapa da infância. São elas: </a:t>
            </a:r>
          </a:p>
          <a:p>
            <a:pPr marL="0" indent="0">
              <a:buNone/>
            </a:pPr>
            <a:r>
              <a:rPr lang="pt-BR" dirty="0"/>
              <a:t>(A) linguagens oral, musical e corporal. </a:t>
            </a:r>
          </a:p>
          <a:p>
            <a:pPr marL="0" indent="0">
              <a:buNone/>
            </a:pPr>
            <a:r>
              <a:rPr lang="pt-BR" dirty="0"/>
              <a:t>(B) atenção, predisposição e afeto dos bebês. </a:t>
            </a:r>
          </a:p>
          <a:p>
            <a:pPr marL="0" indent="0">
              <a:buNone/>
            </a:pPr>
            <a:r>
              <a:rPr lang="pt-BR" dirty="0"/>
              <a:t>(C) arte, música e educação emocional. </a:t>
            </a:r>
          </a:p>
          <a:p>
            <a:pPr marL="0" indent="0">
              <a:buNone/>
            </a:pPr>
            <a:r>
              <a:rPr lang="pt-BR" dirty="0"/>
              <a:t>(D) autonomia, atenção e prontidão dos bebês. </a:t>
            </a:r>
          </a:p>
          <a:p>
            <a:pPr marL="0" indent="0">
              <a:buNone/>
            </a:pPr>
            <a:r>
              <a:rPr lang="pt-BR" b="1" dirty="0"/>
              <a:t>(E) comunicação, autonomia e o saber-fazer dos bebês.</a:t>
            </a:r>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88</a:t>
            </a:fld>
            <a:endParaRPr lang="pt-BR" dirty="0"/>
          </a:p>
        </p:txBody>
      </p:sp>
    </p:spTree>
    <p:extLst>
      <p:ext uri="{BB962C8B-B14F-4D97-AF65-F5344CB8AC3E}">
        <p14:creationId xmlns:p14="http://schemas.microsoft.com/office/powerpoint/2010/main" val="2337974933"/>
      </p:ext>
    </p:extLst>
  </p:cSld>
  <p:clrMapOvr>
    <a:masterClrMapping/>
  </p:clrMapOvr>
  <p:transition>
    <p:blind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07164A8-7D35-274C-81E2-533B69C3F6EA}"/>
              </a:ext>
            </a:extLst>
          </p:cNvPr>
          <p:cNvSpPr>
            <a:spLocks noGrp="1"/>
          </p:cNvSpPr>
          <p:nvPr>
            <p:ph type="title"/>
          </p:nvPr>
        </p:nvSpPr>
        <p:spPr>
          <a:xfrm>
            <a:off x="467544" y="836712"/>
            <a:ext cx="8229600" cy="508918"/>
          </a:xfrm>
        </p:spPr>
        <p:txBody>
          <a:bodyPr/>
          <a:lstStyle/>
          <a:p>
            <a:r>
              <a:rPr lang="pt-BR" sz="3200" b="1" dirty="0">
                <a:effectLst/>
                <a:ea typeface="Calibri" panose="020F0502020204030204" pitchFamily="34" charset="0"/>
              </a:rPr>
              <a:t>Ação de comunicar</a:t>
            </a:r>
            <a:endParaRPr lang="pt-BR" dirty="0"/>
          </a:p>
        </p:txBody>
      </p:sp>
      <p:sp>
        <p:nvSpPr>
          <p:cNvPr id="3" name="Espaço Reservado para Conteúdo 2">
            <a:extLst>
              <a:ext uri="{FF2B5EF4-FFF2-40B4-BE49-F238E27FC236}">
                <a16:creationId xmlns:a16="http://schemas.microsoft.com/office/drawing/2014/main" xmlns="" id="{CAA3E971-463F-8648-AAB5-8EE4916B400B}"/>
              </a:ext>
            </a:extLst>
          </p:cNvPr>
          <p:cNvSpPr>
            <a:spLocks noGrp="1"/>
          </p:cNvSpPr>
          <p:nvPr>
            <p:ph sz="quarter" idx="1"/>
          </p:nvPr>
        </p:nvSpPr>
        <p:spPr>
          <a:xfrm>
            <a:off x="457200" y="1484784"/>
            <a:ext cx="8229600" cy="4641379"/>
          </a:xfrm>
        </p:spPr>
        <p:txBody>
          <a:bodyPr/>
          <a:lstStyle/>
          <a:p>
            <a:pPr marL="0" indent="0" algn="just">
              <a:buNone/>
            </a:pPr>
            <a:r>
              <a:rPr lang="pt-BR" sz="4000" dirty="0" smtClean="0">
                <a:effectLst/>
                <a:ea typeface="Calibri" panose="020F0502020204030204" pitchFamily="34" charset="0"/>
              </a:rPr>
              <a:t>	</a:t>
            </a:r>
            <a:r>
              <a:rPr lang="pt-BR" sz="2400" dirty="0" smtClean="0">
                <a:effectLst/>
                <a:ea typeface="Calibri" panose="020F0502020204030204" pitchFamily="34" charset="0"/>
              </a:rPr>
              <a:t>Dois </a:t>
            </a:r>
            <a:r>
              <a:rPr lang="pt-BR" sz="2400" dirty="0">
                <a:effectLst/>
                <a:ea typeface="Calibri" panose="020F0502020204030204" pitchFamily="34" charset="0"/>
              </a:rPr>
              <a:t>bebês conversando...</a:t>
            </a:r>
          </a:p>
          <a:p>
            <a:pPr algn="just">
              <a:buFont typeface="Wingdings" panose="05000000000000000000" pitchFamily="2" charset="2"/>
              <a:buChar char="§"/>
            </a:pPr>
            <a:r>
              <a:rPr lang="pt-BR" sz="2400" dirty="0">
                <a:ea typeface="Calibri" panose="020F0502020204030204" pitchFamily="34" charset="0"/>
                <a:cs typeface="Times New Roman" panose="02020603050405020304" pitchFamily="18" charset="0"/>
              </a:rPr>
              <a:t>I</a:t>
            </a:r>
            <a:r>
              <a:rPr lang="pt-BR" sz="2400" dirty="0">
                <a:effectLst/>
                <a:ea typeface="Calibri" panose="020F0502020204030204" pitchFamily="34" charset="0"/>
                <a:cs typeface="Times New Roman" panose="02020603050405020304" pitchFamily="18" charset="0"/>
              </a:rPr>
              <a:t>mportante criar um ambiente favorável. Neste caso, ambos estavam no chão. Observou-se, nesta conversa, toques e movimentos com as mãos, expressões faciais, sorrisos, balbucios, entre outros, que significam as “palavras” desta conversa. </a:t>
            </a:r>
          </a:p>
          <a:p>
            <a:pPr algn="just">
              <a:buFont typeface="Wingdings" panose="05000000000000000000" pitchFamily="2" charset="2"/>
              <a:buChar char="§"/>
            </a:pPr>
            <a:r>
              <a:rPr lang="pt-BR" sz="2400" dirty="0">
                <a:effectLst/>
                <a:ea typeface="Calibri" panose="020F0502020204030204" pitchFamily="34" charset="0"/>
                <a:cs typeface="Times New Roman" panose="02020603050405020304" pitchFamily="18" charset="0"/>
              </a:rPr>
              <a:t>Da troca de olhares, balbucios, é possível dizer que estão se apropriando da linguagem e que, segundo </a:t>
            </a:r>
            <a:r>
              <a:rPr lang="pt-BR" sz="2400" dirty="0" err="1">
                <a:effectLst/>
                <a:ea typeface="Calibri" panose="020F0502020204030204" pitchFamily="34" charset="0"/>
                <a:cs typeface="Times New Roman" panose="02020603050405020304" pitchFamily="18" charset="0"/>
              </a:rPr>
              <a:t>Bruner</a:t>
            </a:r>
            <a:r>
              <a:rPr lang="pt-BR" sz="2400" dirty="0">
                <a:effectLst/>
                <a:ea typeface="Calibri" panose="020F0502020204030204" pitchFamily="34" charset="0"/>
                <a:cs typeface="Times New Roman" panose="02020603050405020304" pitchFamily="18" charset="0"/>
              </a:rPr>
              <a:t>, os bebês são “poliglotas”. </a:t>
            </a:r>
            <a:r>
              <a:rPr lang="pt-BR" sz="2400" dirty="0" smtClean="0">
                <a:effectLst/>
                <a:ea typeface="Calibri" panose="020F0502020204030204" pitchFamily="34" charset="0"/>
                <a:cs typeface="Times New Roman" panose="02020603050405020304" pitchFamily="18" charset="0"/>
              </a:rPr>
              <a:t>Estas </a:t>
            </a:r>
            <a:r>
              <a:rPr lang="pt-BR" sz="2400" dirty="0">
                <a:effectLst/>
                <a:ea typeface="Calibri" panose="020F0502020204030204" pitchFamily="34" charset="0"/>
                <a:cs typeface="Times New Roman" panose="02020603050405020304" pitchFamily="18" charset="0"/>
              </a:rPr>
              <a:t>interações conferem o caráter coletivo às escolas de Ed. Infantil, pois sob a presença do adulto e junto à criança, constrói-se um modo de ser e estar no mundo. E este já é o grande conteúdo pedagógico de um berçário em contextos de vida coletiva.  </a:t>
            </a:r>
          </a:p>
          <a:p>
            <a:pPr algn="just">
              <a:buFont typeface="Wingdings" panose="05000000000000000000" pitchFamily="2" charset="2"/>
              <a:buChar char="§"/>
            </a:pPr>
            <a:endParaRPr lang="pt-BR" sz="6000" dirty="0"/>
          </a:p>
        </p:txBody>
      </p:sp>
      <p:sp>
        <p:nvSpPr>
          <p:cNvPr id="4" name="Espaço Reservado para Número de Slide 3"/>
          <p:cNvSpPr>
            <a:spLocks noGrp="1"/>
          </p:cNvSpPr>
          <p:nvPr>
            <p:ph type="sldNum" sz="quarter" idx="12"/>
          </p:nvPr>
        </p:nvSpPr>
        <p:spPr/>
        <p:txBody>
          <a:bodyPr/>
          <a:lstStyle/>
          <a:p>
            <a:pPr>
              <a:defRPr/>
            </a:pPr>
            <a:fld id="{EA8AACA4-6491-4331-A634-04D6C49D9670}" type="slidenum">
              <a:rPr lang="pt-BR" smtClean="0"/>
              <a:pPr>
                <a:defRPr/>
              </a:pPr>
              <a:t>9</a:t>
            </a:fld>
            <a:endParaRPr lang="pt-BR" dirty="0"/>
          </a:p>
        </p:txBody>
      </p:sp>
    </p:spTree>
    <p:extLst>
      <p:ext uri="{BB962C8B-B14F-4D97-AF65-F5344CB8AC3E}">
        <p14:creationId xmlns:p14="http://schemas.microsoft.com/office/powerpoint/2010/main" val="2890146329"/>
      </p:ext>
    </p:extLst>
  </p:cSld>
  <p:clrMapOvr>
    <a:masterClrMapping/>
  </p:clrMapOvr>
  <p:transition>
    <p:blinds/>
  </p:transition>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4154</TotalTime>
  <Words>3299</Words>
  <Application>Microsoft Office PowerPoint</Application>
  <PresentationFormat>Apresentação na tela (4:3)</PresentationFormat>
  <Paragraphs>450</Paragraphs>
  <Slides>88</Slides>
  <Notes>0</Notes>
  <HiddenSlides>0</HiddenSlides>
  <MMClips>0</MMClips>
  <ScaleCrop>false</ScaleCrop>
  <HeadingPairs>
    <vt:vector size="4" baseType="variant">
      <vt:variant>
        <vt:lpstr>Tema</vt:lpstr>
      </vt:variant>
      <vt:variant>
        <vt:i4>1</vt:i4>
      </vt:variant>
      <vt:variant>
        <vt:lpstr>Títulos de slides</vt:lpstr>
      </vt:variant>
      <vt:variant>
        <vt:i4>88</vt:i4>
      </vt:variant>
    </vt:vector>
  </HeadingPairs>
  <TitlesOfParts>
    <vt:vector size="89" baseType="lpstr">
      <vt:lpstr>Tema do Office</vt:lpstr>
      <vt:lpstr>EDUCAÇÃO INFANTIL</vt:lpstr>
      <vt:lpstr>Obras</vt:lpstr>
      <vt:lpstr>Obras</vt:lpstr>
      <vt:lpstr>AFINAL, O QUE OS BEBÊS FAZEM NO BERÇÁRIO?</vt:lpstr>
      <vt:lpstr> Biografia do autor</vt:lpstr>
      <vt:lpstr>Breve resumo da obra </vt:lpstr>
      <vt:lpstr>Mudança na forma como se vê o conhecimento</vt:lpstr>
      <vt:lpstr>Progettazione</vt:lpstr>
      <vt:lpstr>Ação de comunicar</vt:lpstr>
      <vt:lpstr>Ação autônoma</vt:lpstr>
      <vt:lpstr>Ação autônoma</vt:lpstr>
      <vt:lpstr>Ação de saber-fazer</vt:lpstr>
      <vt:lpstr>A partir das ações dos bebês:</vt:lpstr>
      <vt:lpstr>Novas Abordagens</vt:lpstr>
      <vt:lpstr>Educação infantil, igualdade racial e diversidade: aspectos políticos, jurídicos, conceituais. </vt:lpstr>
      <vt:lpstr>Biografia da organizadora</vt:lpstr>
      <vt:lpstr>A criança pequena e o direito à creche no contexto dos debates sobre infância e relações raciais  </vt:lpstr>
      <vt:lpstr>A criança pequena e o direito à creche no contexto dos debates sobre infância e relações raciais  </vt:lpstr>
      <vt:lpstr> As relações étnico-raciais e a sociologia da infância no Brasil: alguns aportes </vt:lpstr>
      <vt:lpstr> As relações étnico-raciais e a sociologia da infância no Brasil: alguns aportes </vt:lpstr>
      <vt:lpstr>Anotações conceituais e jurídicas sobre educação infantil, diversidade e igualdade racial  </vt:lpstr>
      <vt:lpstr>Anotações conceituais e jurídicas sobre educação infantil, diversidade e igualdade racial  </vt:lpstr>
      <vt:lpstr>Os primeiros anos são para sempre   </vt:lpstr>
      <vt:lpstr>Apresentação do PowerPoint</vt:lpstr>
      <vt:lpstr>Apresentação do PowerPoint</vt:lpstr>
      <vt:lpstr>A identidade racial em crianças pequenas   </vt:lpstr>
      <vt:lpstr>A identidade racial em crianças pequenas   </vt:lpstr>
      <vt:lpstr>  </vt:lpstr>
      <vt:lpstr>Apresentação do PowerPoint</vt:lpstr>
      <vt:lpstr>Diversidade étnico-racial: por uma prática pedagógica na educação infantil  </vt:lpstr>
      <vt:lpstr>  </vt:lpstr>
      <vt:lpstr>  </vt:lpstr>
      <vt:lpstr>  </vt:lpstr>
      <vt:lpstr>Projetos Pedagógicos na Educação Infantil</vt:lpstr>
      <vt:lpstr>Apresentação do PowerPoint</vt:lpstr>
      <vt:lpstr>Apresentação do PowerPoint</vt:lpstr>
      <vt:lpstr>Projetos na educacao infantil</vt:lpstr>
      <vt:lpstr>Nova versão para projetos</vt:lpstr>
      <vt:lpstr>Pedagogia diferenciada</vt:lpstr>
      <vt:lpstr>Para definição do projeto</vt:lpstr>
      <vt:lpstr>Projetos</vt:lpstr>
      <vt:lpstr>Currículo na educação infantil</vt:lpstr>
      <vt:lpstr>Currículo</vt:lpstr>
      <vt:lpstr>Festividades</vt:lpstr>
      <vt:lpstr>Surgimento dos projetos</vt:lpstr>
      <vt:lpstr>Surgimento dos projetos</vt:lpstr>
      <vt:lpstr>Tempos e espaços</vt:lpstr>
      <vt:lpstr>Etapas na elaboração de projetos</vt:lpstr>
      <vt:lpstr>Etapas na elaboração de projetos</vt:lpstr>
      <vt:lpstr>Etapas na elaboração de projetos</vt:lpstr>
      <vt:lpstr>O professor na pedagogia de projetos</vt:lpstr>
      <vt:lpstr>As crianças</vt:lpstr>
      <vt:lpstr>A família e a comunidade</vt:lpstr>
      <vt:lpstr>Avaliação</vt:lpstr>
      <vt:lpstr>Educar os três primeiros anos</vt:lpstr>
      <vt:lpstr>Histórico</vt:lpstr>
      <vt:lpstr>Primeiras concepções</vt:lpstr>
      <vt:lpstr>Hipótese</vt:lpstr>
      <vt:lpstr>Ensinamentos...</vt:lpstr>
      <vt:lpstr>Conceitos...</vt:lpstr>
      <vt:lpstr>Princípios</vt:lpstr>
      <vt:lpstr>Autonomia na primeira infância</vt:lpstr>
      <vt:lpstr>Jogo autônomo</vt:lpstr>
      <vt:lpstr>Movimentos autônomos</vt:lpstr>
      <vt:lpstr>Postura do adulto frente a atividade das crianças</vt:lpstr>
      <vt:lpstr>Falar com as crianças...</vt:lpstr>
      <vt:lpstr>Educador </vt:lpstr>
      <vt:lpstr>Atuação da educadora</vt:lpstr>
      <vt:lpstr>Diário do acolhimento na escola da infância</vt:lpstr>
      <vt:lpstr>Biografia do autor</vt:lpstr>
      <vt:lpstr>Resumo da obra</vt:lpstr>
      <vt:lpstr>As competências relacionais do professor na escola do acolhimento </vt:lpstr>
      <vt:lpstr>Tripla competência</vt:lpstr>
      <vt:lpstr>Competência Relacional</vt:lpstr>
      <vt:lpstr>O contexto das crianças fora da escola da infância </vt:lpstr>
      <vt:lpstr>Um método de trabalho: acolher as crianças </vt:lpstr>
      <vt:lpstr>Um método acolhedor </vt:lpstr>
      <vt:lpstr>Uma atitude acolhedora </vt:lpstr>
      <vt:lpstr>Um princípio acolhedor </vt:lpstr>
      <vt:lpstr>Questões</vt:lpstr>
      <vt:lpstr>Questões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Cassio Ribeiro</dc:creator>
  <cp:lastModifiedBy>Barbara Popp</cp:lastModifiedBy>
  <cp:revision>315</cp:revision>
  <cp:lastPrinted>2018-07-03T17:49:57Z</cp:lastPrinted>
  <dcterms:created xsi:type="dcterms:W3CDTF">2011-08-18T00:48:29Z</dcterms:created>
  <dcterms:modified xsi:type="dcterms:W3CDTF">2019-07-12T19:11:39Z</dcterms:modified>
</cp:coreProperties>
</file>