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264" r:id="rId50"/>
    <p:sldId id="274" r:id="rId51"/>
    <p:sldId id="266" r:id="rId52"/>
    <p:sldId id="267" r:id="rId53"/>
    <p:sldId id="273" r:id="rId54"/>
    <p:sldId id="271" r:id="rId55"/>
    <p:sldId id="272" r:id="rId56"/>
    <p:sldId id="268" r:id="rId57"/>
    <p:sldId id="269" r:id="rId58"/>
    <p:sldId id="270" r:id="rId5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66"/>
    <a:srgbClr val="FFFF99"/>
    <a:srgbClr val="99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42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72DDF-379A-4EB2-9506-0B0E97E019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341C8-FFEA-42FE-9A88-A924FBC679DC}" type="datetimeFigureOut">
              <a:rPr lang="pt-BR" smtClean="0"/>
              <a:pPr/>
              <a:t>26/8/2014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53BD3-1EDB-4C42-BFF5-FB4EDC7EED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VANIA\Music\Artista%20desconhecido\&#193;lbum%20desconhecido%20(06-12-2011%2015-26-26)\03%20Faixa%203%20Brasileirinho.wma" TargetMode="Externa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VANIA\Music\Artista%20desconhecido\&#193;lbum%20desconhecido%20(06-12-2011%2015-26-28)\11%20Faixa%2011%20Relaxamento.wma" TargetMode="Externa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osaepolitica.com.br/wp-content/uploads/2012/07/gritos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3068960"/>
            <a:ext cx="3552825" cy="2981326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467544" y="476672"/>
            <a:ext cx="8064896" cy="10673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t-B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r>
              <a:rPr lang="pt-B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STRESSE </a:t>
            </a:r>
          </a:p>
          <a:p>
            <a:pPr algn="ctr"/>
            <a:r>
              <a:rPr lang="pt-B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CONDIÇÕES DE TRABALHO E SAÚDE</a:t>
            </a:r>
            <a:endParaRPr lang="pt-B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47984" y="5949280"/>
            <a:ext cx="87729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4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VANIA  MARIA CAVALLARI – </a:t>
            </a:r>
            <a:r>
              <a:rPr lang="pt-BR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agosto de 2014</a:t>
            </a:r>
            <a:endParaRPr lang="pt-BR" sz="3200" b="1" cap="none" spc="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 descr="http://t1.rbxcdn.com/b883eadd42c0ce035ec6426979971e8c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380555">
            <a:off x="544463" y="3684357"/>
            <a:ext cx="2670059" cy="1866884"/>
          </a:xfrm>
          <a:prstGeom prst="rect">
            <a:avLst/>
          </a:prstGeom>
          <a:noFill/>
        </p:spPr>
      </p:pic>
      <p:pic>
        <p:nvPicPr>
          <p:cNvPr id="7" name="Picture 4" descr="http://t1.rbxcdn.com/b883eadd42c0ce035ec6426979971e8c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95038" flipH="1">
            <a:off x="5776859" y="1900373"/>
            <a:ext cx="3498685" cy="2446253"/>
          </a:xfrm>
          <a:prstGeom prst="rect">
            <a:avLst/>
          </a:prstGeom>
          <a:noFill/>
        </p:spPr>
      </p:pic>
      <p:pic>
        <p:nvPicPr>
          <p:cNvPr id="8" name="Picture 4" descr="http://t1.rbxcdn.com/b883eadd42c0ce035ec6426979971e8c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204962">
            <a:off x="943626" y="1863977"/>
            <a:ext cx="2670059" cy="1866884"/>
          </a:xfrm>
          <a:prstGeom prst="rect">
            <a:avLst/>
          </a:prstGeom>
          <a:noFill/>
        </p:spPr>
      </p:pic>
      <p:pic>
        <p:nvPicPr>
          <p:cNvPr id="1032" name="Picture 8" descr="http://3.bp.blogspot.com/-N2pQFAlm2Ao/Uv3lsKs0BaI/AAAAAAAABV0/YdN7VojALj8/s1600/coraco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005064"/>
            <a:ext cx="1008112" cy="1008112"/>
          </a:xfrm>
          <a:prstGeom prst="rect">
            <a:avLst/>
          </a:prstGeom>
          <a:noFill/>
        </p:spPr>
      </p:pic>
      <p:pic>
        <p:nvPicPr>
          <p:cNvPr id="1034" name="Picture 10" descr="http://entretenimento.r7.com/blogs/giuseppe-oristanio/files/2013/06/aperto_ma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2348880"/>
            <a:ext cx="1501598" cy="576064"/>
          </a:xfrm>
          <a:prstGeom prst="rect">
            <a:avLst/>
          </a:prstGeom>
          <a:noFill/>
        </p:spPr>
      </p:pic>
      <p:pic>
        <p:nvPicPr>
          <p:cNvPr id="1036" name="Picture 12" descr="http://4.bp.blogspot.com/-ED35FgiNbGw/T3X-ld3j-UI/AAAAAAAAAgM/Sf4uQCVDNlg/s1600/foto-do-praia-do-vaporzinh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2204864"/>
            <a:ext cx="1920214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9331" y="0"/>
            <a:ext cx="545522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1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7263" y="2667000"/>
            <a:ext cx="21336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" y="0"/>
            <a:ext cx="8126413" cy="958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3312" y="0"/>
            <a:ext cx="3610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291" y="1081760"/>
            <a:ext cx="5099021" cy="481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945" y="1483282"/>
            <a:ext cx="4991056" cy="376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3282"/>
            <a:ext cx="3692882" cy="376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6408"/>
            <a:ext cx="9143999" cy="731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1684" y="1417638"/>
            <a:ext cx="6182316" cy="54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r>
              <a:rPr lang="pt-BR" dirty="0" smtClean="0"/>
              <a:t>“O estresse é resultado de o homem criar uma civilização, que ele próprio não consegue suportar”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Hans </a:t>
            </a:r>
            <a:r>
              <a:rPr lang="pt-BR" dirty="0" err="1" smtClean="0"/>
              <a:t>Selye</a:t>
            </a:r>
            <a:r>
              <a:rPr lang="pt-BR" dirty="0" smtClean="0"/>
              <a:t>, 1907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014" y="1069812"/>
            <a:ext cx="9165014" cy="256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5788" y="3636016"/>
            <a:ext cx="3849521" cy="322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Princípios Biológicos</a:t>
            </a:r>
            <a:endParaRPr lang="pt-BR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3636016"/>
            <a:ext cx="4038600" cy="2490147"/>
          </a:xfrm>
        </p:spPr>
        <p:txBody>
          <a:bodyPr/>
          <a:lstStyle/>
          <a:p>
            <a:r>
              <a:rPr lang="pt-BR" dirty="0" smtClean="0"/>
              <a:t>Reserva </a:t>
            </a:r>
            <a:r>
              <a:rPr lang="pt-BR" dirty="0"/>
              <a:t>x</a:t>
            </a:r>
            <a:r>
              <a:rPr lang="pt-BR" dirty="0" smtClean="0"/>
              <a:t> Demanda</a:t>
            </a:r>
          </a:p>
          <a:p>
            <a:r>
              <a:rPr lang="pt-BR" dirty="0" err="1" smtClean="0"/>
              <a:t>Resiliência</a:t>
            </a:r>
            <a:endParaRPr lang="pt-BR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chemeClr val="accent6">
                <a:lumMod val="40000"/>
                <a:lumOff val="6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51720" y="0"/>
            <a:ext cx="51815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6600" b="1" dirty="0" smtClean="0">
                <a:ln w="50800"/>
              </a:rPr>
              <a:t>Você se sente:</a:t>
            </a:r>
            <a:endParaRPr lang="pt-BR" sz="6600" b="1" cap="none" spc="0" dirty="0">
              <a:ln w="50800"/>
              <a:effectLst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1124744"/>
            <a:ext cx="29690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b="1" dirty="0" smtClean="0">
                <a:ln w="50800"/>
              </a:rPr>
              <a:t>- Cansado?</a:t>
            </a:r>
            <a:endParaRPr lang="pt-BR" sz="4800" b="1" dirty="0">
              <a:ln w="5080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63688" y="1844824"/>
            <a:ext cx="57860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b="1" cap="none" spc="0" dirty="0" smtClean="0">
                <a:ln w="50800"/>
                <a:effectLst/>
              </a:rPr>
              <a:t>- Triste ou deprimido?</a:t>
            </a:r>
            <a:endParaRPr lang="pt-BR" sz="4800" b="1" cap="none" spc="0" dirty="0">
              <a:ln w="50800"/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5536" y="3284984"/>
            <a:ext cx="81086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b="1" dirty="0" smtClean="0">
                <a:ln w="50800"/>
              </a:rPr>
              <a:t>- N</a:t>
            </a:r>
            <a:r>
              <a:rPr lang="pt-BR" sz="4800" b="1" cap="none" spc="0" dirty="0" smtClean="0">
                <a:ln w="50800"/>
                <a:effectLst/>
              </a:rPr>
              <a:t>ervoso, ansioso ou confuso?</a:t>
            </a:r>
            <a:endParaRPr lang="pt-BR" sz="4800" b="1" cap="none" spc="0" dirty="0">
              <a:ln w="50800"/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39552" y="5517232"/>
            <a:ext cx="54599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b="1" cap="none" spc="0" dirty="0" smtClean="0">
                <a:ln w="50800"/>
                <a:effectLst/>
              </a:rPr>
              <a:t>- Sem concentração?</a:t>
            </a:r>
            <a:endParaRPr lang="pt-BR" sz="4800" b="1" cap="none" spc="0" dirty="0">
              <a:ln w="50800"/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44008" y="4077072"/>
            <a:ext cx="35221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b="1" cap="none" spc="0" dirty="0" smtClean="0">
                <a:ln w="50800"/>
                <a:effectLst/>
              </a:rPr>
              <a:t>-  Esquecido?</a:t>
            </a:r>
            <a:endParaRPr lang="pt-BR" sz="4800" b="1" cap="none" spc="0" dirty="0">
              <a:ln w="50800"/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827584" y="2492896"/>
            <a:ext cx="28011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b="1" cap="none" spc="0" dirty="0" smtClean="0">
                <a:ln w="50800"/>
                <a:effectLst/>
              </a:rPr>
              <a:t>- Irritável?</a:t>
            </a:r>
            <a:endParaRPr lang="pt-BR" sz="4800" b="1" cap="none" spc="0" dirty="0">
              <a:ln w="50800"/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652120" y="6027003"/>
            <a:ext cx="32433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b="1" cap="none" spc="0" dirty="0" smtClean="0">
                <a:ln w="50800"/>
                <a:effectLst/>
              </a:rPr>
              <a:t>- Agressivo?</a:t>
            </a:r>
            <a:endParaRPr lang="pt-BR" sz="4800" b="1" cap="none" spc="0" dirty="0">
              <a:ln w="50800"/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788024" y="2564904"/>
            <a:ext cx="38486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b="1" cap="none" spc="0" dirty="0" smtClean="0">
                <a:ln w="50800"/>
                <a:effectLst/>
              </a:rPr>
              <a:t>- Supercrítico?</a:t>
            </a:r>
            <a:endParaRPr lang="pt-BR" sz="4800" b="1" cap="none" spc="0" dirty="0">
              <a:ln w="50800"/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49037" y="4869160"/>
            <a:ext cx="89949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4000" b="1" cap="none" spc="0" dirty="0" smtClean="0">
                <a:ln w="50800"/>
                <a:effectLst/>
              </a:rPr>
              <a:t>- Dor de cabeça, nas costas ou estômago?</a:t>
            </a:r>
            <a:endParaRPr lang="pt-BR" sz="4000" b="1" cap="none" spc="0" dirty="0">
              <a:ln w="50800"/>
              <a:effectLst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28933" y="4005064"/>
            <a:ext cx="34507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b="1" dirty="0" smtClean="0">
                <a:ln w="50800"/>
              </a:rPr>
              <a:t>- Palpitação?</a:t>
            </a:r>
            <a:endParaRPr lang="pt-BR" sz="4800" b="1" dirty="0">
              <a:ln w="5080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932040" y="1052736"/>
            <a:ext cx="35508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b="1" dirty="0" smtClean="0">
                <a:ln w="50800"/>
              </a:rPr>
              <a:t>Pressão alta?</a:t>
            </a:r>
            <a:endParaRPr lang="pt-BR" sz="4800" b="1" dirty="0">
              <a:ln w="5080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6002" y="0"/>
            <a:ext cx="9560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43" y="0"/>
            <a:ext cx="87970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1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25" y="367789"/>
            <a:ext cx="8144922" cy="61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918"/>
            <a:ext cx="9144000" cy="671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" y="0"/>
            <a:ext cx="90208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6581" y="0"/>
            <a:ext cx="558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1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339" y="-6187"/>
            <a:ext cx="8725661" cy="68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iles.saiadolugar.com.br/arquivos/2013/07/stress-and-acid-reflux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332656"/>
            <a:ext cx="5940152" cy="373487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395536" y="4293096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 smtClean="0">
                <a:latin typeface="Eras Demi ITC" pitchFamily="34" charset="0"/>
              </a:rPr>
              <a:t>“É a resposta do corpo a qualquer demanda, quando forçado a adaptar-se à mudança”.</a:t>
            </a:r>
            <a:endParaRPr lang="pt-BR" sz="4000" dirty="0">
              <a:latin typeface="Eras Demi IT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6255"/>
            <a:ext cx="9144000" cy="577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52309"/>
            <a:ext cx="7154471" cy="570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9672"/>
            <a:ext cx="9213976" cy="51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78" y="791139"/>
            <a:ext cx="8082197" cy="606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945" y="696240"/>
            <a:ext cx="8208619" cy="616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035" y="579437"/>
            <a:ext cx="8364223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719" y="171384"/>
            <a:ext cx="6378304" cy="626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3709"/>
            <a:ext cx="9171437" cy="611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865" y="-47034"/>
            <a:ext cx="68301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3961" y="-377771"/>
            <a:ext cx="4944078" cy="726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www.brunswicklabs.com/Portals/153979/images/stress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4000500"/>
            <a:ext cx="2857500" cy="28575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2123728" y="0"/>
            <a:ext cx="5053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381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Causas do stress:</a:t>
            </a:r>
            <a:endParaRPr lang="pt-BR" sz="5400" b="1" dirty="0">
              <a:ln w="381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1560" y="1196752"/>
            <a:ext cx="7920880" cy="274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FF0000"/>
                </a:solidFill>
                <a:latin typeface="Tempus Sans ITC" pitchFamily="82" charset="0"/>
                <a:cs typeface="Aparajita" pitchFamily="34" charset="0"/>
              </a:rPr>
              <a:t>	Aumento da jornada semanal, mudanças aceleradas no trabalhado, excesso de informações,  continuar trabalhando após o período determinado, síndrome dos sobreviventes das demissões, assédio moral, violência no cotidiano, falta de relacionamento  humano.</a:t>
            </a:r>
            <a:endParaRPr lang="pt-BR" sz="2800" b="1" dirty="0">
              <a:solidFill>
                <a:srgbClr val="FF0000"/>
              </a:solidFill>
              <a:latin typeface="Tempus Sans ITC" pitchFamily="82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pt-BR" dirty="0" smtClean="0"/>
              <a:t>Manejo do Estresse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r>
              <a:rPr lang="pt-BR" dirty="0" smtClean="0"/>
              <a:t>Tira o Ruim!!</a:t>
            </a:r>
            <a:endParaRPr lang="pt-B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pt-BR" dirty="0" smtClean="0"/>
              <a:t>Coloca o Bom</a:t>
            </a:r>
            <a:endParaRPr lang="pt-BR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63079"/>
            <a:ext cx="3149026" cy="316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63079"/>
            <a:ext cx="4222880" cy="316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622" y="234003"/>
            <a:ext cx="8843378" cy="662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00311"/>
            <a:ext cx="9144000" cy="741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90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077" y="0"/>
            <a:ext cx="68886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189"/>
            <a:ext cx="8844100" cy="680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68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45285"/>
            <a:ext cx="9144000" cy="57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378" y="3436783"/>
            <a:ext cx="4032739" cy="342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13824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138244" name="Picture 4" descr="ter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1450" y="-1588"/>
            <a:ext cx="10457399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8757" name="Text Box 5"/>
          <p:cNvSpPr txBox="1">
            <a:spLocks noChangeArrowheads="1"/>
          </p:cNvSpPr>
          <p:nvPr/>
        </p:nvSpPr>
        <p:spPr bwMode="auto">
          <a:xfrm>
            <a:off x="2339975" y="260350"/>
            <a:ext cx="462756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6600" b="1">
                <a:solidFill>
                  <a:srgbClr val="6699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Obrigado</a:t>
            </a:r>
          </a:p>
        </p:txBody>
      </p:sp>
      <p:sp>
        <p:nvSpPr>
          <p:cNvPr id="458758" name="Text Box 6"/>
          <p:cNvSpPr txBox="1">
            <a:spLocks noChangeArrowheads="1"/>
          </p:cNvSpPr>
          <p:nvPr/>
        </p:nvSpPr>
        <p:spPr bwMode="auto">
          <a:xfrm>
            <a:off x="1692275" y="5589588"/>
            <a:ext cx="56419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dirty="0">
                <a:solidFill>
                  <a:srgbClr val="6699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malcon.botteon@usp.br</a:t>
            </a:r>
          </a:p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827584" y="404664"/>
            <a:ext cx="7632848" cy="6131759"/>
            <a:chOff x="827584" y="404664"/>
            <a:chExt cx="7632848" cy="6131759"/>
          </a:xfrm>
        </p:grpSpPr>
        <p:pic>
          <p:nvPicPr>
            <p:cNvPr id="5" name="Picture 2" descr="http://4.bp.blogspot.com/-uTUK9z9AqfA/T9qYlCtkk5I/AAAAAAAAFzg/__RjlOoiLzQ/s1600/Png-Musicais-Queroimagem.com+(6)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V="1">
              <a:off x="827584" y="3501008"/>
              <a:ext cx="7632848" cy="3035415"/>
            </a:xfrm>
            <a:prstGeom prst="rect">
              <a:avLst/>
            </a:prstGeom>
            <a:noFill/>
          </p:spPr>
        </p:pic>
        <p:pic>
          <p:nvPicPr>
            <p:cNvPr id="21506" name="Picture 2" descr="http://4.bp.blogspot.com/-uTUK9z9AqfA/T9qYlCtkk5I/AAAAAAAAFzg/__RjlOoiLzQ/s1600/Png-Musicais-Queroimagem.com+(6)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7584" y="404664"/>
              <a:ext cx="7632848" cy="3035415"/>
            </a:xfrm>
            <a:prstGeom prst="rect">
              <a:avLst/>
            </a:prstGeom>
            <a:noFill/>
          </p:spPr>
        </p:pic>
        <p:pic>
          <p:nvPicPr>
            <p:cNvPr id="6" name="03 Faixa 3 Brasileirinho.wma">
              <a:hlinkClick r:id="" action="ppaction://media"/>
            </p:cNvPr>
            <p:cNvPicPr>
              <a:picLocks noRot="1" noChangeAspect="1"/>
            </p:cNvPicPr>
            <p:nvPr>
              <a:audioFile r:link="rId1"/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5148064" y="3356992"/>
              <a:ext cx="1080120" cy="10801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50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548680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	O stress é uma reação biológica em todos os animais desenvolvida através de milhões de anos e evolução, para salvar suas vidas em emergência.</a:t>
            </a:r>
          </a:p>
          <a:p>
            <a:pPr algn="just"/>
            <a:r>
              <a:rPr lang="pt-BR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	</a:t>
            </a:r>
          </a:p>
        </p:txBody>
      </p:sp>
      <p:pic>
        <p:nvPicPr>
          <p:cNvPr id="19458" name="Picture 2" descr="http://3.bp.blogspot.com/-R_cvuhfTGAI/URfeRiWamPI/AAAAAAAAAU0/PLl2LvVU7AY/s1600/FightOrFlight.jpg.w300h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789040"/>
            <a:ext cx="3487570" cy="2790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http://www.achetudoeregiao.com.br/dinossauros/dinossauros.gif/staurikosauru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t="12380" b="22036"/>
          <a:stretch>
            <a:fillRect/>
          </a:stretch>
        </p:blipFill>
        <p:spPr bwMode="auto">
          <a:xfrm flipH="1">
            <a:off x="0" y="3417194"/>
            <a:ext cx="6228184" cy="3063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95536" y="1484784"/>
            <a:ext cx="842493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 </a:t>
            </a:r>
            <a:r>
              <a:rPr lang="pt-BR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ocitocina</a:t>
            </a:r>
            <a:r>
              <a:rPr lang="pt-BR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 é chamada de hormônio do amor pois está intimamente ligada à sensação de prazer, bem estar físico e emocional, e à sensação de segurança e de fidelidade entre o casal.</a:t>
            </a:r>
          </a:p>
          <a:p>
            <a:pPr algn="just"/>
            <a:endParaRPr lang="pt-BR" sz="2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just"/>
            <a:r>
              <a:rPr lang="pt-BR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Ocitocina</a:t>
            </a:r>
            <a:r>
              <a:rPr lang="pt-BR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 no homem</a:t>
            </a:r>
          </a:p>
          <a:p>
            <a:pPr algn="just"/>
            <a:endParaRPr lang="pt-BR" sz="2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just"/>
            <a:r>
              <a:rPr lang="pt-BR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No homem, a </a:t>
            </a:r>
            <a:r>
              <a:rPr lang="pt-BR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ocitocina</a:t>
            </a:r>
            <a:r>
              <a:rPr lang="pt-BR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 é capaz de deixá-los menos agressivos, mais amáveis, generosos e com comportamentos sociais mais adequados, embora sua atuação seja muitas vezes bloqueada pela ação da testosterona.</a:t>
            </a:r>
            <a:endParaRPr lang="pt-BR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483768" y="260648"/>
            <a:ext cx="3771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OCITOCINA</a:t>
            </a:r>
            <a:endParaRPr lang="pt-B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476672"/>
            <a:ext cx="8352928" cy="31085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pt-BR" sz="2400" b="1" dirty="0" smtClean="0">
                <a:ln/>
                <a:solidFill>
                  <a:schemeClr val="accent3"/>
                </a:solidFill>
              </a:rPr>
              <a:t>	</a:t>
            </a:r>
            <a:r>
              <a:rPr lang="pt-BR" sz="2800" b="1" dirty="0" smtClean="0">
                <a:ln/>
                <a:solidFill>
                  <a:schemeClr val="accent3"/>
                </a:solidFill>
              </a:rPr>
              <a:t>Nem sempre o que é estressante para um deve ser para o outro também.</a:t>
            </a:r>
          </a:p>
          <a:p>
            <a:r>
              <a:rPr lang="pt-BR" sz="2800" b="1" dirty="0">
                <a:ln/>
                <a:solidFill>
                  <a:schemeClr val="accent3"/>
                </a:solidFill>
              </a:rPr>
              <a:t>	</a:t>
            </a:r>
            <a:r>
              <a:rPr lang="pt-BR" sz="2800" b="1" dirty="0" smtClean="0">
                <a:ln/>
                <a:solidFill>
                  <a:schemeClr val="accent3"/>
                </a:solidFill>
              </a:rPr>
              <a:t>A percepção que se tem do estresse é mais importante do que o estresse em si. A atitude sempre será o mais importante.</a:t>
            </a:r>
          </a:p>
          <a:p>
            <a:r>
              <a:rPr lang="pt-BR" sz="2800" b="1" dirty="0">
                <a:ln/>
                <a:solidFill>
                  <a:schemeClr val="accent3"/>
                </a:solidFill>
              </a:rPr>
              <a:t>	</a:t>
            </a:r>
            <a:r>
              <a:rPr lang="pt-BR" sz="2800" b="1" dirty="0" smtClean="0">
                <a:ln/>
                <a:solidFill>
                  <a:schemeClr val="accent3"/>
                </a:solidFill>
              </a:rPr>
              <a:t>Diante de situações </a:t>
            </a:r>
            <a:r>
              <a:rPr lang="pt-BR" sz="2800" b="1" dirty="0" err="1" smtClean="0">
                <a:ln/>
                <a:solidFill>
                  <a:schemeClr val="accent3"/>
                </a:solidFill>
              </a:rPr>
              <a:t>estressadoras</a:t>
            </a:r>
            <a:r>
              <a:rPr lang="pt-BR" sz="2800" b="1" dirty="0" smtClean="0">
                <a:ln/>
                <a:solidFill>
                  <a:schemeClr val="accent3"/>
                </a:solidFill>
              </a:rPr>
              <a:t> podemos optar por não lutar e nem fugir, mas por FLUIR.</a:t>
            </a:r>
            <a:endParaRPr lang="pt-BR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2530" name="Picture 2" descr="http://www.jardimdosmestres.com.br/wp-content/uploads/2012/10/meditaca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501008"/>
            <a:ext cx="4392488" cy="3129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5536" y="-603448"/>
            <a:ext cx="83529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Alguns hábitos para </a:t>
            </a:r>
          </a:p>
          <a:p>
            <a:pPr algn="ctr"/>
            <a:r>
              <a:rPr lang="pt-BR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minimizar o stress</a:t>
            </a:r>
            <a:endParaRPr lang="pt-BR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43608" y="270892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atin typeface="Eras Demi ITC" pitchFamily="34" charset="0"/>
                <a:cs typeface="Aparajita" pitchFamily="34" charset="0"/>
              </a:rPr>
              <a:t>1) Respiração profunda</a:t>
            </a:r>
            <a:endParaRPr lang="pt-BR" sz="3600" b="1" dirty="0">
              <a:latin typeface="Eras Demi ITC" pitchFamily="34" charset="0"/>
              <a:cs typeface="Aparajita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43608" y="350100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atin typeface="Eras Demi ITC" pitchFamily="34" charset="0"/>
                <a:cs typeface="Aparajita" pitchFamily="34" charset="0"/>
              </a:rPr>
              <a:t>2) Postura de ioga</a:t>
            </a:r>
            <a:endParaRPr lang="pt-BR" sz="3600" b="1" dirty="0">
              <a:latin typeface="Eras Demi ITC" pitchFamily="34" charset="0"/>
              <a:cs typeface="Aparajita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43608" y="422108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atin typeface="Eras Demi ITC" pitchFamily="34" charset="0"/>
                <a:cs typeface="Aparajita" pitchFamily="34" charset="0"/>
              </a:rPr>
              <a:t>3) Automassagem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43608" y="486916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atin typeface="Eras Demi ITC" pitchFamily="34" charset="0"/>
                <a:cs typeface="Aparajita" pitchFamily="34" charset="0"/>
              </a:rPr>
              <a:t>4) Relaxamento profundo</a:t>
            </a:r>
            <a:endParaRPr lang="pt-BR" sz="3600" b="1" dirty="0">
              <a:latin typeface="Eras Demi ITC" pitchFamily="34" charset="0"/>
              <a:cs typeface="Aparajita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43608" y="55892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atin typeface="Eras Demi ITC" pitchFamily="34" charset="0"/>
                <a:cs typeface="Aparajita" pitchFamily="34" charset="0"/>
              </a:rPr>
              <a:t>5) Meditação</a:t>
            </a:r>
            <a:endParaRPr lang="pt-BR" sz="3600" b="1" dirty="0">
              <a:latin typeface="Eras Demi ITC" pitchFamily="34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thumbs.dreamstime.com/z/abc-26377781.jpg"/>
          <p:cNvPicPr>
            <a:picLocks noChangeAspect="1" noChangeArrowheads="1"/>
          </p:cNvPicPr>
          <p:nvPr/>
        </p:nvPicPr>
        <p:blipFill>
          <a:blip r:embed="rId2" cstate="print"/>
          <a:srcRect r="6959"/>
          <a:stretch>
            <a:fillRect/>
          </a:stretch>
        </p:blipFill>
        <p:spPr bwMode="auto">
          <a:xfrm>
            <a:off x="1475656" y="0"/>
            <a:ext cx="64740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467544" y="908720"/>
            <a:ext cx="8245862" cy="4905562"/>
            <a:chOff x="467544" y="908720"/>
            <a:chExt cx="8245862" cy="4905562"/>
          </a:xfrm>
        </p:grpSpPr>
        <p:pic>
          <p:nvPicPr>
            <p:cNvPr id="2" name="Imagem 1" descr="Abecedario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7544" y="908720"/>
              <a:ext cx="8245862" cy="4905562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3707904" y="2708920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/>
            <p:cNvSpPr/>
            <p:nvPr/>
          </p:nvSpPr>
          <p:spPr>
            <a:xfrm>
              <a:off x="2483768" y="2708920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3779912" y="5085184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2555776" y="5085184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2051720" y="5013176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331640" y="5013176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331640" y="2708920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4355976" y="5085184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8100392" y="2780928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524328" y="2708920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6300192" y="2708920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5364088" y="2708920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4860032" y="2780928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308304" y="5157192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6876256" y="5085184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5004048" y="5157192"/>
              <a:ext cx="360040" cy="5760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539552" y="836712"/>
            <a:ext cx="8245862" cy="4905562"/>
            <a:chOff x="539552" y="836712"/>
            <a:chExt cx="8245862" cy="4905562"/>
          </a:xfrm>
        </p:grpSpPr>
        <p:grpSp>
          <p:nvGrpSpPr>
            <p:cNvPr id="12" name="Grupo 11"/>
            <p:cNvGrpSpPr/>
            <p:nvPr/>
          </p:nvGrpSpPr>
          <p:grpSpPr>
            <a:xfrm>
              <a:off x="539552" y="836712"/>
              <a:ext cx="8245862" cy="4905562"/>
              <a:chOff x="539552" y="836712"/>
              <a:chExt cx="8245862" cy="4905562"/>
            </a:xfrm>
          </p:grpSpPr>
          <p:pic>
            <p:nvPicPr>
              <p:cNvPr id="3" name="Imagem 2" descr="Abecedario.jp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9552" y="836712"/>
                <a:ext cx="8245862" cy="4905562"/>
              </a:xfrm>
              <a:prstGeom prst="rect">
                <a:avLst/>
              </a:prstGeom>
            </p:spPr>
          </p:pic>
          <p:sp>
            <p:nvSpPr>
              <p:cNvPr id="4" name="Retângulo 3"/>
              <p:cNvSpPr/>
              <p:nvPr/>
            </p:nvSpPr>
            <p:spPr>
              <a:xfrm>
                <a:off x="2771800" y="5013176"/>
                <a:ext cx="360040" cy="57606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Retângulo 4"/>
              <p:cNvSpPr/>
              <p:nvPr/>
            </p:nvSpPr>
            <p:spPr>
              <a:xfrm>
                <a:off x="4932040" y="2636912"/>
                <a:ext cx="360040" cy="57606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3851920" y="5013176"/>
                <a:ext cx="360040" cy="57606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5076056" y="4941168"/>
                <a:ext cx="360040" cy="57606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7380312" y="5085184"/>
                <a:ext cx="360040" cy="57606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7668344" y="2636912"/>
                <a:ext cx="360040" cy="57606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Retângulo 9"/>
              <p:cNvSpPr/>
              <p:nvPr/>
            </p:nvSpPr>
            <p:spPr>
              <a:xfrm>
                <a:off x="5436096" y="2636912"/>
                <a:ext cx="360040" cy="57606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Retângulo 10"/>
              <p:cNvSpPr/>
              <p:nvPr/>
            </p:nvSpPr>
            <p:spPr>
              <a:xfrm>
                <a:off x="2555776" y="2636912"/>
                <a:ext cx="360040" cy="57606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3" name="Retângulo 12"/>
            <p:cNvSpPr/>
            <p:nvPr/>
          </p:nvSpPr>
          <p:spPr>
            <a:xfrm>
              <a:off x="2627784" y="5013176"/>
              <a:ext cx="360040" cy="57606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becedari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908720"/>
            <a:ext cx="8245862" cy="4905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D65OEf2IXOo/ThJUZUamfeI/AAAAAAAAACM/9SxLSsxXRK4/s1600/alv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414731" cy="5328592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467544" y="764704"/>
            <a:ext cx="820891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mpus Sans ITC" pitchFamily="82" charset="0"/>
              </a:rPr>
              <a:t>	Na realidade, não é sobrecarga de trabalho ou estresse que nos torna doente – é a nossa RESPOSTA à sobrecarga e ao estresse.</a:t>
            </a:r>
          </a:p>
          <a:p>
            <a:r>
              <a:rPr lang="pt-BR" sz="3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mpus Sans ITC" pitchFamily="82" charset="0"/>
              </a:rPr>
              <a:t>	Para ter uma personalidade resistente ao “ESTRESSE” é necessário enxergar a vida como um DESAFIO, uma luta na qual certamente emergirão vitoriosos, com DIREÇÃO dos pensamentos no aspecto positivo com otimismo e DEDICAÇÃO a uma meta maior.</a:t>
            </a:r>
            <a:endParaRPr lang="pt-BR" sz="3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FF"/>
            </a:gs>
            <a:gs pos="45000">
              <a:srgbClr val="9999FF"/>
            </a:gs>
            <a:gs pos="70000">
              <a:srgbClr val="FF0066"/>
            </a:gs>
            <a:gs pos="100000">
              <a:srgbClr val="FFFF0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oartesanato.com/sites/www.oartesanato.com/files/Belas%20flores%20de%20papel%20com%20purpurin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B7857"/>
              </a:clrFrom>
              <a:clrTo>
                <a:srgbClr val="8B7857">
                  <a:alpha val="0"/>
                </a:srgbClr>
              </a:clrTo>
            </a:clrChange>
          </a:blip>
          <a:srcRect l="25650" r="16301"/>
          <a:stretch>
            <a:fillRect/>
          </a:stretch>
        </p:blipFill>
        <p:spPr bwMode="auto">
          <a:xfrm>
            <a:off x="2843808" y="1916832"/>
            <a:ext cx="3096344" cy="320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11 Faixa 11 Relaxament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H="1">
            <a:off x="8244408" y="6310387"/>
            <a:ext cx="547613" cy="547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45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4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467544" y="836712"/>
            <a:ext cx="8064896" cy="5925334"/>
            <a:chOff x="467544" y="836712"/>
            <a:chExt cx="8064896" cy="5925334"/>
          </a:xfrm>
        </p:grpSpPr>
        <p:pic>
          <p:nvPicPr>
            <p:cNvPr id="20482" name="Picture 2" descr="http://3.bp.blogspot.com/-ooNkHdTw2XA/T6WBeZxmM_I/AAAAAAAAnJg/s0ELC0JwJJY/s400/18_gif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8421"/>
            <a:stretch>
              <a:fillRect/>
            </a:stretch>
          </p:blipFill>
          <p:spPr bwMode="auto">
            <a:xfrm>
              <a:off x="3133604" y="836712"/>
              <a:ext cx="2950563" cy="5925334"/>
            </a:xfrm>
            <a:prstGeom prst="rect">
              <a:avLst/>
            </a:prstGeom>
            <a:noFill/>
          </p:spPr>
        </p:pic>
        <p:sp>
          <p:nvSpPr>
            <p:cNvPr id="4" name="CaixaDeTexto 3"/>
            <p:cNvSpPr txBox="1"/>
            <p:nvPr/>
          </p:nvSpPr>
          <p:spPr>
            <a:xfrm>
              <a:off x="3203848" y="1772816"/>
              <a:ext cx="2808312" cy="9233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Sistema nervoso simpático estimula as glândulas </a:t>
              </a:r>
              <a:r>
                <a:rPr lang="pt-BR" b="1" dirty="0" err="1" smtClean="0"/>
                <a:t>supra-renais</a:t>
              </a:r>
              <a:endParaRPr lang="pt-BR" b="1" dirty="0"/>
            </a:p>
          </p:txBody>
        </p:sp>
        <p:sp>
          <p:nvSpPr>
            <p:cNvPr id="13" name="Seta para a direita 12"/>
            <p:cNvSpPr/>
            <p:nvPr/>
          </p:nvSpPr>
          <p:spPr>
            <a:xfrm rot="5400000">
              <a:off x="4247964" y="2744924"/>
              <a:ext cx="144016" cy="216024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Seta para a direita 13"/>
            <p:cNvSpPr/>
            <p:nvPr/>
          </p:nvSpPr>
          <p:spPr>
            <a:xfrm rot="5400000">
              <a:off x="4535996" y="2744924"/>
              <a:ext cx="144016" cy="216024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Seta para a direita 14"/>
            <p:cNvSpPr/>
            <p:nvPr/>
          </p:nvSpPr>
          <p:spPr>
            <a:xfrm rot="5400000">
              <a:off x="4824028" y="2744924"/>
              <a:ext cx="144016" cy="216024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3419872" y="3068960"/>
              <a:ext cx="2304256" cy="70788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rgbClr val="FF0000"/>
                  </a:solidFill>
                  <a:latin typeface="Tempus Sans ITC" pitchFamily="82" charset="0"/>
                  <a:cs typeface="Aparajita" pitchFamily="34" charset="0"/>
                </a:rPr>
                <a:t>REAÇÃO DE</a:t>
              </a:r>
            </a:p>
            <a:p>
              <a:pPr algn="ctr"/>
              <a:r>
                <a:rPr lang="pt-BR" sz="2000" b="1" dirty="0" smtClean="0">
                  <a:solidFill>
                    <a:srgbClr val="FF0000"/>
                  </a:solidFill>
                  <a:latin typeface="Tempus Sans ITC" pitchFamily="82" charset="0"/>
                  <a:cs typeface="Aparajita" pitchFamily="34" charset="0"/>
                </a:rPr>
                <a:t> LUTAR OU FUGIR</a:t>
              </a:r>
              <a:endParaRPr lang="pt-BR" sz="2000" b="1" dirty="0">
                <a:solidFill>
                  <a:srgbClr val="FF0000"/>
                </a:solidFill>
                <a:latin typeface="Tempus Sans ITC" pitchFamily="82" charset="0"/>
                <a:cs typeface="Aparajita" pitchFamily="34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467544" y="3284984"/>
              <a:ext cx="2592288" cy="17543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SINTOMAS</a:t>
              </a:r>
            </a:p>
            <a:p>
              <a:pPr algn="ctr"/>
              <a:r>
                <a:rPr lang="pt-BR" b="1" dirty="0" smtClean="0"/>
                <a:t>PSICOSSOMÁTICOS</a:t>
              </a:r>
            </a:p>
            <a:p>
              <a:pPr algn="ctr"/>
              <a:endParaRPr lang="pt-BR" b="1" dirty="0" smtClean="0"/>
            </a:p>
            <a:p>
              <a:pPr>
                <a:buFont typeface="Arial" pitchFamily="34" charset="0"/>
                <a:buChar char="•"/>
              </a:pPr>
              <a:r>
                <a:rPr lang="pt-BR" b="1" dirty="0"/>
                <a:t> </a:t>
              </a:r>
              <a:r>
                <a:rPr lang="pt-BR" b="1" dirty="0" smtClean="0"/>
                <a:t>Perda de apetite</a:t>
              </a:r>
            </a:p>
            <a:p>
              <a:pPr>
                <a:buFont typeface="Arial" pitchFamily="34" charset="0"/>
                <a:buChar char="•"/>
              </a:pPr>
              <a:r>
                <a:rPr lang="pt-BR" b="1" dirty="0"/>
                <a:t> </a:t>
              </a:r>
              <a:r>
                <a:rPr lang="pt-BR" b="1" dirty="0" smtClean="0"/>
                <a:t>Insônia</a:t>
              </a:r>
            </a:p>
            <a:p>
              <a:pPr>
                <a:buFont typeface="Arial" pitchFamily="34" charset="0"/>
                <a:buChar char="•"/>
              </a:pPr>
              <a:r>
                <a:rPr lang="pt-BR" b="1" dirty="0"/>
                <a:t> </a:t>
              </a:r>
              <a:r>
                <a:rPr lang="pt-BR" b="1" dirty="0" smtClean="0"/>
                <a:t>Perda de memória</a:t>
              </a:r>
            </a:p>
          </p:txBody>
        </p:sp>
        <p:sp>
          <p:nvSpPr>
            <p:cNvPr id="33" name="Seta dobrada para cima 32"/>
            <p:cNvSpPr/>
            <p:nvPr/>
          </p:nvSpPr>
          <p:spPr>
            <a:xfrm rot="10800000">
              <a:off x="1763688" y="2132856"/>
              <a:ext cx="1368152" cy="864096"/>
            </a:xfrm>
            <a:prstGeom prst="bentUpArrow">
              <a:avLst/>
            </a:prstGeom>
            <a:solidFill>
              <a:srgbClr val="FF0000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Seta dobrada para cima 34"/>
            <p:cNvSpPr/>
            <p:nvPr/>
          </p:nvSpPr>
          <p:spPr>
            <a:xfrm rot="16200000">
              <a:off x="6120172" y="2024844"/>
              <a:ext cx="936104" cy="720080"/>
            </a:xfrm>
            <a:prstGeom prst="bentUpArrow">
              <a:avLst/>
            </a:prstGeom>
            <a:solidFill>
              <a:srgbClr val="FF0000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3203848" y="5157192"/>
              <a:ext cx="2736304" cy="14773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PROBLEMAS FÍSICOS</a:t>
              </a:r>
            </a:p>
            <a:p>
              <a:endParaRPr lang="pt-BR" dirty="0"/>
            </a:p>
            <a:p>
              <a:pPr>
                <a:buFont typeface="Arial" pitchFamily="34" charset="0"/>
                <a:buChar char="•"/>
              </a:pPr>
              <a:r>
                <a:rPr lang="pt-BR" b="1" dirty="0" smtClean="0"/>
                <a:t> Palpitação  cardíaca</a:t>
              </a:r>
            </a:p>
            <a:p>
              <a:pPr>
                <a:buFont typeface="Arial" pitchFamily="34" charset="0"/>
                <a:buChar char="•"/>
              </a:pPr>
              <a:r>
                <a:rPr lang="pt-BR" b="1" dirty="0"/>
                <a:t> </a:t>
              </a:r>
              <a:r>
                <a:rPr lang="pt-BR" b="1" dirty="0" smtClean="0"/>
                <a:t>Acidez estomacal</a:t>
              </a:r>
            </a:p>
            <a:p>
              <a:pPr>
                <a:buFont typeface="Arial" pitchFamily="34" charset="0"/>
                <a:buChar char="•"/>
              </a:pPr>
              <a:r>
                <a:rPr lang="pt-BR" b="1" dirty="0" smtClean="0"/>
                <a:t>Deficiência respiratória</a:t>
              </a:r>
              <a:endParaRPr lang="pt-BR" b="1" dirty="0"/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6516216" y="4077072"/>
              <a:ext cx="2016224" cy="17543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ENFERMIDADES</a:t>
              </a:r>
            </a:p>
            <a:p>
              <a:pPr algn="ctr"/>
              <a:r>
                <a:rPr lang="pt-BR" b="1" dirty="0" smtClean="0"/>
                <a:t>CRÔNICAS</a:t>
              </a:r>
            </a:p>
            <a:p>
              <a:pPr algn="ctr"/>
              <a:endParaRPr lang="pt-BR" b="1" dirty="0"/>
            </a:p>
            <a:p>
              <a:pPr algn="just">
                <a:buFont typeface="Arial" pitchFamily="34" charset="0"/>
                <a:buChar char="•"/>
              </a:pPr>
              <a:r>
                <a:rPr lang="pt-BR" b="1" dirty="0" smtClean="0"/>
                <a:t> Ataque cardíaco</a:t>
              </a:r>
            </a:p>
            <a:p>
              <a:pPr algn="just">
                <a:buFont typeface="Arial" pitchFamily="34" charset="0"/>
                <a:buChar char="•"/>
              </a:pPr>
              <a:r>
                <a:rPr lang="pt-BR" b="1" dirty="0"/>
                <a:t> </a:t>
              </a:r>
              <a:r>
                <a:rPr lang="pt-BR" b="1" dirty="0" smtClean="0"/>
                <a:t>Úlceras</a:t>
              </a:r>
            </a:p>
            <a:p>
              <a:pPr algn="just">
                <a:buFont typeface="Arial" pitchFamily="34" charset="0"/>
                <a:buChar char="•"/>
              </a:pPr>
              <a:r>
                <a:rPr lang="pt-BR" b="1" dirty="0"/>
                <a:t> </a:t>
              </a:r>
              <a:r>
                <a:rPr lang="pt-BR" b="1" dirty="0" smtClean="0"/>
                <a:t>Asma</a:t>
              </a:r>
              <a:endParaRPr lang="pt-BR" b="1" dirty="0"/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6156176" y="2924944"/>
              <a:ext cx="1512168" cy="9233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latin typeface="Tempus Sans ITC" pitchFamily="82" charset="0"/>
                </a:rPr>
                <a:t>Tudo isso causa mais stress</a:t>
              </a:r>
              <a:endParaRPr lang="pt-BR" b="1" dirty="0">
                <a:latin typeface="Tempus Sans ITC" pitchFamily="82" charset="0"/>
              </a:endParaRPr>
            </a:p>
          </p:txBody>
        </p:sp>
        <p:sp>
          <p:nvSpPr>
            <p:cNvPr id="39" name="Seta dobrada para cima 38"/>
            <p:cNvSpPr/>
            <p:nvPr/>
          </p:nvSpPr>
          <p:spPr>
            <a:xfrm rot="5400000">
              <a:off x="1547664" y="5301208"/>
              <a:ext cx="1152128" cy="864096"/>
            </a:xfrm>
            <a:prstGeom prst="bentUpArrow">
              <a:avLst/>
            </a:prstGeom>
            <a:solidFill>
              <a:srgbClr val="FF0000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Seta dobrada para cima 39"/>
            <p:cNvSpPr/>
            <p:nvPr/>
          </p:nvSpPr>
          <p:spPr>
            <a:xfrm>
              <a:off x="6156176" y="5877272"/>
              <a:ext cx="1584176" cy="720080"/>
            </a:xfrm>
            <a:prstGeom prst="bentUpArrow">
              <a:avLst/>
            </a:prstGeom>
            <a:solidFill>
              <a:srgbClr val="FF0000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Seta dobrada para cima 40"/>
            <p:cNvSpPr/>
            <p:nvPr/>
          </p:nvSpPr>
          <p:spPr>
            <a:xfrm rot="16200000">
              <a:off x="7668344" y="3356992"/>
              <a:ext cx="720080" cy="576064"/>
            </a:xfrm>
            <a:prstGeom prst="bentUpArrow">
              <a:avLst/>
            </a:prstGeom>
            <a:solidFill>
              <a:srgbClr val="FF0000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27584" y="548680"/>
            <a:ext cx="7696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Círculo vicioso do estresse</a:t>
            </a:r>
            <a:endParaRPr lang="pt-BR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http://media.calgovcouncil.org/spotlight_photos/2009-09/NorCal-Junior-Sports-Camp__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ítulo 1"/>
          <p:cNvSpPr>
            <a:spLocks noGrp="1"/>
          </p:cNvSpPr>
          <p:nvPr>
            <p:ph type="ctrTitle"/>
          </p:nvPr>
        </p:nvSpPr>
        <p:spPr>
          <a:xfrm>
            <a:off x="785813" y="2719387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9600" b="1" dirty="0" smtClean="0"/>
              <a:t>Estresse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-1"/>
            <a:ext cx="9144001" cy="2234069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b="1" baseline="-25000" dirty="0" err="1" smtClean="0">
                <a:solidFill>
                  <a:schemeClr val="accent3">
                    <a:lumMod val="50000"/>
                  </a:schemeClr>
                </a:solidFill>
              </a:rPr>
              <a:t>Dr</a:t>
            </a:r>
            <a:r>
              <a:rPr lang="pt-BR" sz="2400" b="1" baseline="-25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400" b="1" baseline="-25000" dirty="0" err="1" smtClean="0">
                <a:solidFill>
                  <a:schemeClr val="accent3">
                    <a:lumMod val="50000"/>
                  </a:schemeClr>
                </a:solidFill>
              </a:rPr>
              <a:t>Malcon</a:t>
            </a:r>
            <a:r>
              <a:rPr lang="pt-BR" sz="2400" b="1" baseline="-25000" dirty="0" smtClean="0">
                <a:solidFill>
                  <a:schemeClr val="accent3">
                    <a:lumMod val="50000"/>
                  </a:schemeClr>
                </a:solidFill>
              </a:rPr>
              <a:t> Carvalho </a:t>
            </a:r>
            <a:r>
              <a:rPr lang="pt-BR" sz="2400" b="1" baseline="-25000" dirty="0" err="1" smtClean="0">
                <a:solidFill>
                  <a:schemeClr val="accent3">
                    <a:lumMod val="50000"/>
                  </a:schemeClr>
                </a:solidFill>
              </a:rPr>
              <a:t>Botteon</a:t>
            </a:r>
            <a:endParaRPr lang="pt-BR" sz="2400" b="1" baseline="-25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baseline="-25000" dirty="0" smtClean="0">
                <a:solidFill>
                  <a:schemeClr val="accent3">
                    <a:lumMod val="50000"/>
                  </a:schemeClr>
                </a:solidFill>
              </a:rPr>
              <a:t>Médico Fisiatra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baseline="-25000" dirty="0" smtClean="0">
                <a:solidFill>
                  <a:schemeClr val="accent3">
                    <a:lumMod val="50000"/>
                  </a:schemeClr>
                </a:solidFill>
              </a:rPr>
              <a:t>Médico do  Esporte e do Exercício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baseline="-25000" dirty="0" smtClean="0">
                <a:solidFill>
                  <a:schemeClr val="accent3">
                    <a:lumMod val="50000"/>
                  </a:schemeClr>
                </a:solidFill>
              </a:rPr>
              <a:t>Chefe do Departamento Médico da Confederação Brasileira de Voleibol Para Deficientes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baseline="-25000" dirty="0" smtClean="0">
                <a:solidFill>
                  <a:schemeClr val="accent3">
                    <a:lumMod val="50000"/>
                  </a:schemeClr>
                </a:solidFill>
              </a:rPr>
              <a:t>Fisiatra do Grupo de Medicina Esportiva do IOT-HC-FMUSP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baseline="-25000" dirty="0" smtClean="0">
                <a:solidFill>
                  <a:schemeClr val="accent3">
                    <a:lumMod val="50000"/>
                  </a:schemeClr>
                </a:solidFill>
              </a:rPr>
              <a:t>Membro da Associação Brasileira de Medicina em Áreas Remotas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baseline="-25000" dirty="0" smtClean="0">
                <a:solidFill>
                  <a:schemeClr val="accent3">
                    <a:lumMod val="50000"/>
                  </a:schemeClr>
                </a:solidFill>
              </a:rPr>
              <a:t>Membro da </a:t>
            </a:r>
            <a:r>
              <a:rPr lang="pt-BR" sz="2400" baseline="-25000" dirty="0" err="1" smtClean="0">
                <a:solidFill>
                  <a:schemeClr val="accent3">
                    <a:lumMod val="50000"/>
                  </a:schemeClr>
                </a:solidFill>
              </a:rPr>
              <a:t>International</a:t>
            </a:r>
            <a:r>
              <a:rPr lang="pt-BR" sz="2400" baseline="-25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400" baseline="-25000" dirty="0" err="1" smtClean="0">
                <a:solidFill>
                  <a:schemeClr val="accent3">
                    <a:lumMod val="50000"/>
                  </a:schemeClr>
                </a:solidFill>
              </a:rPr>
              <a:t>Society</a:t>
            </a:r>
            <a:r>
              <a:rPr lang="pt-BR" sz="2400" baseline="-25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400" baseline="-250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pt-BR" sz="2400" baseline="-25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400" baseline="-25000" dirty="0" err="1" smtClean="0">
                <a:solidFill>
                  <a:schemeClr val="accent3">
                    <a:lumMod val="50000"/>
                  </a:schemeClr>
                </a:solidFill>
              </a:rPr>
              <a:t>Study</a:t>
            </a:r>
            <a:r>
              <a:rPr lang="pt-BR" sz="2400" baseline="-25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400" baseline="-250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pt-BR" sz="2400" baseline="-25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400" baseline="-25000" dirty="0" err="1" smtClean="0">
                <a:solidFill>
                  <a:schemeClr val="accent3">
                    <a:lumMod val="50000"/>
                  </a:schemeClr>
                </a:solidFill>
              </a:rPr>
              <a:t>Pain</a:t>
            </a:r>
            <a:endParaRPr lang="pt-BR" sz="2400" baseline="-25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4" name="Picture 6" descr="http://www.fm.usp.br/newsletter/logonovo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357813"/>
            <a:ext cx="23891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 descr="Workshop de mobilização de recurso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62" y="4189412"/>
            <a:ext cx="2357438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6" descr="el%20grit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30000"/>
              </a:clrFrom>
              <a:clrTo>
                <a:srgbClr val="33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-762000"/>
            <a:ext cx="7704856" cy="815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282198"/>
            <a:ext cx="9194740" cy="7140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256</Words>
  <Application>Microsoft Office PowerPoint</Application>
  <PresentationFormat>Apresentação na tela (4:3)</PresentationFormat>
  <Paragraphs>85</Paragraphs>
  <Slides>58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5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Estresse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Princípios Biológicos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Manejo do Estresse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VANIA</dc:creator>
  <cp:lastModifiedBy>Sinpeem</cp:lastModifiedBy>
  <cp:revision>8</cp:revision>
  <dcterms:created xsi:type="dcterms:W3CDTF">2014-08-21T14:07:19Z</dcterms:created>
  <dcterms:modified xsi:type="dcterms:W3CDTF">2014-08-26T14:32:09Z</dcterms:modified>
</cp:coreProperties>
</file>