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79" r:id="rId4"/>
    <p:sldId id="278" r:id="rId5"/>
    <p:sldId id="281" r:id="rId6"/>
    <p:sldId id="257" r:id="rId7"/>
    <p:sldId id="258" r:id="rId8"/>
    <p:sldId id="259" r:id="rId9"/>
    <p:sldId id="263" r:id="rId10"/>
    <p:sldId id="282" r:id="rId11"/>
    <p:sldId id="264" r:id="rId12"/>
    <p:sldId id="283" r:id="rId13"/>
    <p:sldId id="265" r:id="rId14"/>
    <p:sldId id="260" r:id="rId15"/>
    <p:sldId id="266" r:id="rId16"/>
    <p:sldId id="275" r:id="rId17"/>
    <p:sldId id="267" r:id="rId18"/>
    <p:sldId id="268" r:id="rId19"/>
    <p:sldId id="285" r:id="rId20"/>
    <p:sldId id="269" r:id="rId21"/>
    <p:sldId id="284" r:id="rId22"/>
    <p:sldId id="270" r:id="rId23"/>
    <p:sldId id="271" r:id="rId24"/>
    <p:sldId id="286" r:id="rId25"/>
    <p:sldId id="272" r:id="rId26"/>
    <p:sldId id="287" r:id="rId27"/>
    <p:sldId id="273" r:id="rId28"/>
    <p:sldId id="274" r:id="rId29"/>
    <p:sldId id="290" r:id="rId30"/>
    <p:sldId id="276" r:id="rId31"/>
    <p:sldId id="288" r:id="rId32"/>
    <p:sldId id="289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784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091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3566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0729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5795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8800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7571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9253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452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0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17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4910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796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580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440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21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6A42B-8245-46DF-BAB3-F544ED2652A0}" type="datetimeFigureOut">
              <a:rPr lang="pt-BR" smtClean="0"/>
              <a:pPr/>
              <a:t>29/09/2016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8608108-11B8-4374-AF0E-C9C8765BA0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037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49501" y="1384300"/>
            <a:ext cx="9155112" cy="3393081"/>
          </a:xfrm>
        </p:spPr>
        <p:txBody>
          <a:bodyPr>
            <a:noAutofit/>
          </a:bodyPr>
          <a:lstStyle/>
          <a:p>
            <a:pPr algn="ctr"/>
            <a:r>
              <a:rPr lang="pt-BR" sz="6000" b="1" dirty="0"/>
              <a:t>Trabalhando com gênero e etnia nas escolas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990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5283" y="93519"/>
            <a:ext cx="9769330" cy="21820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Como trabalhar os conceitos de gênero, raça, e etnia na sala de aula, para valorizar as múltiplas identidades constituintes no ambiente escolar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18309" y="2133599"/>
            <a:ext cx="10486303" cy="4298373"/>
          </a:xfrm>
        </p:spPr>
        <p:txBody>
          <a:bodyPr>
            <a:normAutofit lnSpcReduction="10000"/>
          </a:bodyPr>
          <a:lstStyle/>
          <a:p>
            <a:endParaRPr lang="pt-BR" sz="4000" dirty="0" smtClean="0"/>
          </a:p>
          <a:p>
            <a:r>
              <a:rPr lang="pt-BR" sz="4000" dirty="0" smtClean="0"/>
              <a:t>O </a:t>
            </a:r>
            <a:r>
              <a:rPr lang="pt-BR" sz="4000" dirty="0"/>
              <a:t>preconceito instituído e manifestado na prática pedagógica pode levar tais grupos a uma </a:t>
            </a:r>
            <a:r>
              <a:rPr lang="pt-BR" sz="4000" dirty="0" err="1" smtClean="0"/>
              <a:t>auto-rejeição</a:t>
            </a:r>
            <a:r>
              <a:rPr lang="pt-BR" sz="4000" dirty="0" smtClean="0"/>
              <a:t> </a:t>
            </a:r>
            <a:r>
              <a:rPr lang="pt-BR" sz="4000" dirty="0"/>
              <a:t>e rejeição ao seu grupo social, comprometendo os processos constitutivos de sua identidade.</a:t>
            </a:r>
          </a:p>
          <a:p>
            <a:pPr algn="r"/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22927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5400" dirty="0"/>
              <a:t>Diversidade </a:t>
            </a:r>
            <a:r>
              <a:rPr lang="pt-BR" sz="5400" dirty="0" smtClean="0"/>
              <a:t>cultural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95400" y="2133600"/>
            <a:ext cx="10668000" cy="3777622"/>
          </a:xfrm>
        </p:spPr>
        <p:txBody>
          <a:bodyPr>
            <a:noAutofit/>
          </a:bodyPr>
          <a:lstStyle/>
          <a:p>
            <a:pPr algn="ctr"/>
            <a:r>
              <a:rPr lang="pt-BR" sz="6000" dirty="0"/>
              <a:t>“Diversidade pode significar variedade, diferença e </a:t>
            </a:r>
            <a:r>
              <a:rPr lang="pt-BR" sz="6000" dirty="0" smtClean="0"/>
              <a:t>multiplicidade”.</a:t>
            </a:r>
            <a:endParaRPr lang="pt-BR" sz="6000" dirty="0"/>
          </a:p>
          <a:p>
            <a:pPr marL="0" indent="0">
              <a:buNone/>
            </a:pP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39542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dirty="0"/>
              <a:t>Diversidade cultural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5900" y="2133600"/>
            <a:ext cx="10018712" cy="3777622"/>
          </a:xfrm>
        </p:spPr>
        <p:txBody>
          <a:bodyPr>
            <a:normAutofit/>
          </a:bodyPr>
          <a:lstStyle/>
          <a:p>
            <a:r>
              <a:rPr lang="pt-BR" sz="4400" dirty="0"/>
              <a:t>A diferença é qualidade do que é diferente; o que distingue uma coisa de outra, a falta de igualdade ou de semelhança”. </a:t>
            </a:r>
            <a:r>
              <a:rPr lang="pt-BR" sz="4400" dirty="0" err="1"/>
              <a:t>Abramowicz</a:t>
            </a:r>
            <a:r>
              <a:rPr lang="pt-BR" sz="4400" dirty="0"/>
              <a:t> (2006)</a:t>
            </a:r>
          </a:p>
          <a:p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416397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1" y="218209"/>
            <a:ext cx="9904412" cy="1686791"/>
          </a:xfrm>
        </p:spPr>
        <p:txBody>
          <a:bodyPr>
            <a:noAutofit/>
          </a:bodyPr>
          <a:lstStyle/>
          <a:p>
            <a:pPr algn="ctr"/>
            <a:r>
              <a:rPr lang="pt-BR" sz="5400" dirty="0"/>
              <a:t>Onde há diversidade existe diferença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4791" y="1905000"/>
            <a:ext cx="11051309" cy="4838700"/>
          </a:xfrm>
        </p:spPr>
        <p:txBody>
          <a:bodyPr>
            <a:normAutofit fontScale="92500"/>
          </a:bodyPr>
          <a:lstStyle/>
          <a:p>
            <a:endParaRPr lang="pt-BR" sz="3600" dirty="0" smtClean="0"/>
          </a:p>
          <a:p>
            <a:r>
              <a:rPr lang="pt-BR" sz="4000" dirty="0" smtClean="0"/>
              <a:t>A </a:t>
            </a:r>
            <a:r>
              <a:rPr lang="pt-BR" sz="4000" dirty="0"/>
              <a:t>diferença não é uma marca do sujeito, mas </a:t>
            </a:r>
            <a:r>
              <a:rPr lang="pt-BR" sz="4000" dirty="0" smtClean="0"/>
              <a:t>uma </a:t>
            </a:r>
            <a:r>
              <a:rPr lang="pt-BR" sz="4000" dirty="0"/>
              <a:t>marca que o distingue socialmente, e se estabeleceu como uma forma de exclusão, ser diferente na educação ainda significa ser excluído e/ou ser </a:t>
            </a:r>
            <a:r>
              <a:rPr lang="pt-BR" sz="4000" dirty="0" err="1"/>
              <a:t>subrepresentado</a:t>
            </a:r>
            <a:r>
              <a:rPr lang="pt-BR" sz="4000" dirty="0"/>
              <a:t> nas instâncias sociais.</a:t>
            </a:r>
          </a:p>
          <a:p>
            <a:pPr algn="r"/>
            <a:r>
              <a:rPr lang="pt-BR" dirty="0"/>
              <a:t> Marisa </a:t>
            </a:r>
            <a:r>
              <a:rPr lang="pt-BR" dirty="0" err="1"/>
              <a:t>Vorraber</a:t>
            </a:r>
            <a:r>
              <a:rPr lang="pt-BR" dirty="0"/>
              <a:t> Costa (2008)</a:t>
            </a:r>
          </a:p>
        </p:txBody>
      </p:sp>
    </p:spTree>
    <p:extLst>
      <p:ext uri="{BB962C8B-B14F-4D97-AF65-F5344CB8AC3E}">
        <p14:creationId xmlns:p14="http://schemas.microsoft.com/office/powerpoint/2010/main" val="13799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dirty="0" smtClean="0"/>
              <a:t>ESTEREÓTIPOS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1664" y="1904999"/>
            <a:ext cx="11024754" cy="4506191"/>
          </a:xfrm>
        </p:spPr>
        <p:txBody>
          <a:bodyPr>
            <a:noAutofit/>
          </a:bodyPr>
          <a:lstStyle/>
          <a:p>
            <a:r>
              <a:rPr lang="pt-BR" sz="3600" dirty="0"/>
              <a:t>Reconhecer que somos diferentes para estabelecer a existência de uma diversidade cultural no Brasil, não é suficiente para combater os estereótipos e os estigmas que ainda marginalizam milhares de crianças em nossas escolas e milhares de adultos em nossa sociedade.</a:t>
            </a:r>
          </a:p>
        </p:txBody>
      </p:sp>
    </p:spTree>
    <p:extLst>
      <p:ext uri="{BB962C8B-B14F-4D97-AF65-F5344CB8AC3E}">
        <p14:creationId xmlns:p14="http://schemas.microsoft.com/office/powerpoint/2010/main" val="233406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5118" y="124691"/>
            <a:ext cx="10039495" cy="233795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Reconhecer a </a:t>
            </a:r>
            <a:r>
              <a:rPr lang="pt-BR" dirty="0" smtClean="0"/>
              <a:t>diferença: </a:t>
            </a:r>
            <a:r>
              <a:rPr lang="pt-BR" dirty="0"/>
              <a:t>questionar os conceitos homogêneos, estáveis e permanentes que excluem o ou a diferente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09255" y="2133599"/>
            <a:ext cx="10515600" cy="4485409"/>
          </a:xfrm>
        </p:spPr>
        <p:txBody>
          <a:bodyPr>
            <a:noAutofit/>
          </a:bodyPr>
          <a:lstStyle/>
          <a:p>
            <a:endParaRPr lang="pt-BR" sz="4000" dirty="0" smtClean="0"/>
          </a:p>
          <a:p>
            <a:r>
              <a:rPr lang="pt-BR" sz="4000" dirty="0" smtClean="0"/>
              <a:t>As </a:t>
            </a:r>
            <a:r>
              <a:rPr lang="pt-BR" sz="4000" dirty="0"/>
              <a:t>certezas que foram socialmente construídas devem se fragilizar e </a:t>
            </a:r>
            <a:r>
              <a:rPr lang="pt-BR" sz="4000" dirty="0" smtClean="0"/>
              <a:t>é </a:t>
            </a:r>
            <a:r>
              <a:rPr lang="pt-BR" sz="4000" dirty="0"/>
              <a:t>preciso desconstruir, </a:t>
            </a:r>
            <a:r>
              <a:rPr lang="pt-BR" sz="4000" dirty="0" smtClean="0"/>
              <a:t>reinventar </a:t>
            </a:r>
            <a:r>
              <a:rPr lang="pt-BR" sz="4000" dirty="0"/>
              <a:t>identidades e subjetividades, saberes, valores, convicções, horizonte de sentidos;</a:t>
            </a:r>
          </a:p>
          <a:p>
            <a:r>
              <a:rPr lang="pt-B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644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91145" y="83127"/>
            <a:ext cx="9613467" cy="1821873"/>
          </a:xfrm>
        </p:spPr>
        <p:txBody>
          <a:bodyPr>
            <a:noAutofit/>
          </a:bodyPr>
          <a:lstStyle/>
          <a:p>
            <a:pPr algn="ctr"/>
            <a:r>
              <a:rPr lang="pt-BR" sz="4400" dirty="0" smtClean="0"/>
              <a:t>A ação pedagógica pautada </a:t>
            </a:r>
            <a:r>
              <a:rPr lang="pt-BR" sz="4400" dirty="0"/>
              <a:t>na diversidade </a:t>
            </a:r>
            <a:r>
              <a:rPr lang="pt-BR" sz="4400" dirty="0" smtClean="0"/>
              <a:t>cultural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91145" y="1905000"/>
            <a:ext cx="10089573" cy="4817918"/>
          </a:xfrm>
        </p:spPr>
        <p:txBody>
          <a:bodyPr>
            <a:normAutofit/>
          </a:bodyPr>
          <a:lstStyle/>
          <a:p>
            <a:r>
              <a:rPr lang="pt-BR" sz="3600" dirty="0"/>
              <a:t>P</a:t>
            </a:r>
            <a:r>
              <a:rPr lang="pt-BR" sz="3600" dirty="0" smtClean="0"/>
              <a:t>rincipio </a:t>
            </a:r>
            <a:r>
              <a:rPr lang="pt-BR" sz="3600" dirty="0"/>
              <a:t>uma política curricular da identidade e da diferença. </a:t>
            </a:r>
            <a:endParaRPr lang="pt-BR" sz="3600" dirty="0" smtClean="0"/>
          </a:p>
          <a:p>
            <a:r>
              <a:rPr lang="pt-BR" sz="3600" dirty="0" smtClean="0"/>
              <a:t>Colocar </a:t>
            </a:r>
            <a:r>
              <a:rPr lang="pt-BR" sz="3600" dirty="0"/>
              <a:t>em seu centro uma teoria que permita  não só reconhecer e celebrar a diferença, mas </a:t>
            </a:r>
            <a:r>
              <a:rPr lang="pt-BR" sz="3600" dirty="0" smtClean="0"/>
              <a:t>questioná-la</a:t>
            </a:r>
            <a:r>
              <a:rPr lang="pt-BR" sz="3600" dirty="0"/>
              <a:t>, a fim de perceber como ela discursivamente está constituída.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155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4109" y="624110"/>
            <a:ext cx="9800503" cy="1280890"/>
          </a:xfrm>
        </p:spPr>
        <p:txBody>
          <a:bodyPr>
            <a:noAutofit/>
          </a:bodyPr>
          <a:lstStyle/>
          <a:p>
            <a:pPr algn="ctr"/>
            <a:r>
              <a:rPr lang="pt-BR" sz="4400" dirty="0" smtClean="0"/>
              <a:t>Constituição </a:t>
            </a:r>
            <a:r>
              <a:rPr lang="pt-BR" sz="4400" dirty="0"/>
              <a:t>de uma diversidade cultural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0264" y="2102426"/>
            <a:ext cx="10546771" cy="4568537"/>
          </a:xfrm>
        </p:spPr>
        <p:txBody>
          <a:bodyPr>
            <a:normAutofit lnSpcReduction="10000"/>
          </a:bodyPr>
          <a:lstStyle/>
          <a:p>
            <a:r>
              <a:rPr lang="pt-BR" sz="3200" dirty="0" smtClean="0"/>
              <a:t>Reconhecer que conceitos </a:t>
            </a:r>
            <a:r>
              <a:rPr lang="pt-BR" sz="3200" dirty="0"/>
              <a:t>de gênero, raça e etnia são </a:t>
            </a:r>
            <a:r>
              <a:rPr lang="pt-BR" sz="3200" dirty="0" smtClean="0"/>
              <a:t>construídos </a:t>
            </a:r>
            <a:r>
              <a:rPr lang="pt-BR" sz="3200" dirty="0"/>
              <a:t>e </a:t>
            </a:r>
            <a:r>
              <a:rPr lang="pt-BR" sz="3200" dirty="0" smtClean="0"/>
              <a:t>usados </a:t>
            </a:r>
            <a:r>
              <a:rPr lang="pt-BR" sz="3200" dirty="0"/>
              <a:t>para marginalizar o “outro</a:t>
            </a:r>
            <a:r>
              <a:rPr lang="pt-BR" sz="3200" dirty="0" smtClean="0"/>
              <a:t>”; </a:t>
            </a:r>
          </a:p>
          <a:p>
            <a:r>
              <a:rPr lang="pt-BR" sz="3200" dirty="0"/>
              <a:t>C</a:t>
            </a:r>
            <a:r>
              <a:rPr lang="pt-BR" sz="3200" dirty="0" smtClean="0"/>
              <a:t>ontribuir </a:t>
            </a:r>
            <a:r>
              <a:rPr lang="pt-BR" sz="3200" dirty="0"/>
              <a:t>para a constituição de uma diversidade cultural que não seja apenas </a:t>
            </a:r>
            <a:r>
              <a:rPr lang="pt-BR" sz="3200" u="sng" dirty="0">
                <a:solidFill>
                  <a:schemeClr val="tx1"/>
                </a:solidFill>
              </a:rPr>
              <a:t>tolerante</a:t>
            </a:r>
            <a:r>
              <a:rPr lang="pt-BR" sz="3200" dirty="0"/>
              <a:t>, mas que perceba que “eu” e o “outro” temos os </a:t>
            </a:r>
            <a:r>
              <a:rPr lang="pt-BR" sz="3200" u="sng" dirty="0">
                <a:solidFill>
                  <a:schemeClr val="tx1"/>
                </a:solidFill>
              </a:rPr>
              <a:t>mesmos direitos </a:t>
            </a:r>
            <a:r>
              <a:rPr lang="pt-BR" sz="3200" dirty="0"/>
              <a:t>e devemos ter a mesma representatividade, tanto nos conteúdos escolares quanto nas instituições sociais.</a:t>
            </a:r>
          </a:p>
        </p:txBody>
      </p:sp>
    </p:spTree>
    <p:extLst>
      <p:ext uri="{BB962C8B-B14F-4D97-AF65-F5344CB8AC3E}">
        <p14:creationId xmlns:p14="http://schemas.microsoft.com/office/powerpoint/2010/main" val="196201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1373" y="135082"/>
            <a:ext cx="9873239" cy="1769918"/>
          </a:xfrm>
        </p:spPr>
        <p:txBody>
          <a:bodyPr>
            <a:noAutofit/>
          </a:bodyPr>
          <a:lstStyle/>
          <a:p>
            <a:pPr algn="ctr"/>
            <a:r>
              <a:rPr lang="pt-BR" dirty="0" smtClean="0"/>
              <a:t>Conceitos trabalhados </a:t>
            </a:r>
            <a:r>
              <a:rPr lang="pt-BR" dirty="0"/>
              <a:t>na sala de aula em uma perspectiva da valorização da(s) </a:t>
            </a:r>
            <a:r>
              <a:rPr lang="pt-BR" dirty="0" smtClean="0"/>
              <a:t>identidade(s)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49581" y="1683327"/>
            <a:ext cx="10120745" cy="4613563"/>
          </a:xfrm>
        </p:spPr>
        <p:txBody>
          <a:bodyPr>
            <a:noAutofit/>
          </a:bodyPr>
          <a:lstStyle/>
          <a:p>
            <a:pPr algn="ctr"/>
            <a:endParaRPr lang="pt-BR" sz="4400" dirty="0" smtClean="0"/>
          </a:p>
          <a:p>
            <a:r>
              <a:rPr lang="pt-BR" sz="4400" dirty="0" smtClean="0"/>
              <a:t>Posicionamento </a:t>
            </a:r>
            <a:r>
              <a:rPr lang="pt-BR" sz="4400" dirty="0"/>
              <a:t>político, a fim de desconstruir os </a:t>
            </a:r>
            <a:r>
              <a:rPr lang="pt-BR" sz="4400" dirty="0" smtClean="0"/>
              <a:t>estereótipos </a:t>
            </a:r>
            <a:r>
              <a:rPr lang="pt-BR" sz="4400" dirty="0"/>
              <a:t>e os estigmas que foram atribuídos historicamente à alguns grupos sociais</a:t>
            </a:r>
          </a:p>
        </p:txBody>
      </p:sp>
    </p:spTree>
    <p:extLst>
      <p:ext uri="{BB962C8B-B14F-4D97-AF65-F5344CB8AC3E}">
        <p14:creationId xmlns:p14="http://schemas.microsoft.com/office/powerpoint/2010/main" val="257444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983" y="145473"/>
            <a:ext cx="9883630" cy="1759527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Conceitos trabalhados na sala de aula em uma perspectiva da valorização da(s) identidade(s)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2133600"/>
            <a:ext cx="10590212" cy="4360718"/>
          </a:xfrm>
        </p:spPr>
        <p:txBody>
          <a:bodyPr>
            <a:normAutofit lnSpcReduction="10000"/>
          </a:bodyPr>
          <a:lstStyle/>
          <a:p>
            <a:r>
              <a:rPr lang="pt-BR" sz="4000" dirty="0"/>
              <a:t>Os conceitos devem ser questionados afim de perceber como eles são construídos dentro de uma prática discursiva que se envolve nas relações assimétricas de poder. </a:t>
            </a:r>
            <a:r>
              <a:rPr lang="pt-BR" sz="4000" dirty="0" smtClean="0"/>
              <a:t>     Stuart </a:t>
            </a:r>
            <a:r>
              <a:rPr lang="pt-BR" sz="4000" dirty="0"/>
              <a:t>Hall (2000)</a:t>
            </a:r>
          </a:p>
          <a:p>
            <a:pPr marL="0" indent="0">
              <a:buNone/>
            </a:pPr>
            <a:r>
              <a:rPr lang="pt-BR" sz="4000" dirty="0" smtClean="0"/>
              <a:t>                </a:t>
            </a:r>
            <a:endParaRPr lang="pt-BR" sz="40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052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5400" dirty="0" smtClean="0"/>
              <a:t>Diversidade</a:t>
            </a:r>
            <a:r>
              <a:rPr lang="pt-BR" dirty="0" smtClean="0"/>
              <a:t> </a:t>
            </a:r>
            <a:r>
              <a:rPr lang="pt-BR" sz="5400" dirty="0" smtClean="0"/>
              <a:t>Cultural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49581" y="1454727"/>
            <a:ext cx="10039494" cy="5122718"/>
          </a:xfrm>
        </p:spPr>
        <p:txBody>
          <a:bodyPr>
            <a:normAutofit/>
          </a:bodyPr>
          <a:lstStyle/>
          <a:p>
            <a:endParaRPr lang="pt-BR" sz="3200" dirty="0" smtClean="0"/>
          </a:p>
          <a:p>
            <a:r>
              <a:rPr lang="pt-BR" sz="3600" dirty="0"/>
              <a:t>A</a:t>
            </a:r>
            <a:r>
              <a:rPr lang="pt-BR" sz="3600" dirty="0" smtClean="0"/>
              <a:t>spectos </a:t>
            </a:r>
            <a:r>
              <a:rPr lang="pt-BR" sz="3600" dirty="0"/>
              <a:t>que representam particularmente as </a:t>
            </a:r>
            <a:r>
              <a:rPr lang="pt-BR" sz="3600" b="1" dirty="0"/>
              <a:t>diferentes </a:t>
            </a:r>
            <a:r>
              <a:rPr lang="pt-BR" sz="3600" b="1" dirty="0" smtClean="0"/>
              <a:t>culturas: </a:t>
            </a:r>
            <a:r>
              <a:rPr lang="pt-BR" sz="3600" dirty="0" smtClean="0"/>
              <a:t>a</a:t>
            </a:r>
            <a:r>
              <a:rPr lang="pt-BR" sz="3600" dirty="0"/>
              <a:t> </a:t>
            </a:r>
            <a:r>
              <a:rPr lang="pt-BR" sz="3600" b="1" dirty="0"/>
              <a:t>linguagem, as tradições, a culinária, a religião, os costumes, o modelo de organização familiar, a política</a:t>
            </a:r>
            <a:r>
              <a:rPr lang="pt-BR" sz="3600" dirty="0"/>
              <a:t>, entre outras características próprias de um grupo de seres humanos que habitam um determinado território.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36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8927" y="93518"/>
            <a:ext cx="11334173" cy="181148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 </a:t>
            </a:r>
            <a:r>
              <a:rPr lang="pt-BR" sz="4900" dirty="0"/>
              <a:t>A questão de </a:t>
            </a:r>
            <a:r>
              <a:rPr lang="pt-BR" sz="4900" dirty="0" smtClean="0"/>
              <a:t>gênero: conceito de </a:t>
            </a:r>
            <a:r>
              <a:rPr lang="pt-BR" sz="4900" dirty="0"/>
              <a:t>gênero ganhou contornos </a:t>
            </a:r>
            <a:r>
              <a:rPr lang="pt-BR" sz="4900" dirty="0" smtClean="0"/>
              <a:t>políticos</a:t>
            </a:r>
            <a:r>
              <a:rPr lang="pt-BR" sz="4900" dirty="0"/>
              <a:t/>
            </a:r>
            <a:br>
              <a:rPr lang="pt-BR" sz="4900" dirty="0"/>
            </a:br>
            <a:endParaRPr lang="pt-BR" sz="49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5345" y="1905000"/>
            <a:ext cx="10299267" cy="4006222"/>
          </a:xfrm>
        </p:spPr>
        <p:txBody>
          <a:bodyPr>
            <a:noAutofit/>
          </a:bodyPr>
          <a:lstStyle/>
          <a:p>
            <a:r>
              <a:rPr lang="pt-BR" sz="5400" dirty="0"/>
              <a:t>A expressão </a:t>
            </a:r>
            <a:r>
              <a:rPr lang="pt-BR" sz="5400" dirty="0" smtClean="0"/>
              <a:t>gênero: marca </a:t>
            </a:r>
            <a:r>
              <a:rPr lang="pt-BR" sz="5400" dirty="0"/>
              <a:t>as diferenças entre homens e mulheres </a:t>
            </a:r>
            <a:r>
              <a:rPr lang="pt-BR" sz="5400" dirty="0" smtClean="0"/>
              <a:t>que não </a:t>
            </a:r>
            <a:r>
              <a:rPr lang="pt-BR" sz="5400" dirty="0"/>
              <a:t>são apenas de ordem física e biológica</a:t>
            </a:r>
            <a:r>
              <a:rPr lang="pt-BR" sz="5400" dirty="0" smtClean="0"/>
              <a:t>.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52464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dirty="0" smtClean="0"/>
              <a:t>Diferença Biológica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1045" y="1641763"/>
            <a:ext cx="10413567" cy="5049982"/>
          </a:xfrm>
        </p:spPr>
        <p:txBody>
          <a:bodyPr>
            <a:noAutofit/>
          </a:bodyPr>
          <a:lstStyle/>
          <a:p>
            <a:r>
              <a:rPr lang="pt-BR" sz="3600" dirty="0" smtClean="0"/>
              <a:t>A </a:t>
            </a:r>
            <a:r>
              <a:rPr lang="pt-BR" sz="3600" dirty="0"/>
              <a:t>diferença sexual anatômica não pode mais ser pensada isolada das construções </a:t>
            </a:r>
            <a:r>
              <a:rPr lang="pt-BR" sz="3600" dirty="0" err="1"/>
              <a:t>sócioculturais</a:t>
            </a:r>
            <a:r>
              <a:rPr lang="pt-BR" sz="3600" dirty="0"/>
              <a:t> em que estão imersas. D</a:t>
            </a:r>
            <a:r>
              <a:rPr lang="pt-BR" sz="3600" dirty="0" smtClean="0"/>
              <a:t>iferença biológica: ponto </a:t>
            </a:r>
            <a:r>
              <a:rPr lang="pt-BR" sz="3600" dirty="0"/>
              <a:t>de partida para a construção social do que é ser homem ou ser mulher. O sexo é atribuído ao biológico enquanto gênero e é uma construção social e histórica. </a:t>
            </a:r>
            <a:r>
              <a:rPr lang="pt-BR" sz="3600" dirty="0" smtClean="0"/>
              <a:t>             </a:t>
            </a:r>
            <a:r>
              <a:rPr lang="pt-BR" sz="2000" dirty="0" smtClean="0"/>
              <a:t>Louro </a:t>
            </a:r>
            <a:r>
              <a:rPr lang="pt-BR" sz="2000" dirty="0"/>
              <a:t>(1997) </a:t>
            </a:r>
            <a:r>
              <a:rPr lang="pt-BR" sz="2000" dirty="0" smtClean="0"/>
              <a:t>e  </a:t>
            </a:r>
            <a:r>
              <a:rPr lang="pt-BR" sz="2000" dirty="0"/>
              <a:t>Braga (2007)</a:t>
            </a:r>
          </a:p>
          <a:p>
            <a:endParaRPr lang="pt-BR" sz="2000" dirty="0" smtClean="0"/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                                                      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62551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08992" y="196273"/>
            <a:ext cx="10128826" cy="16256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 </a:t>
            </a:r>
            <a:r>
              <a:rPr lang="pt-BR" sz="4400" dirty="0"/>
              <a:t>C</a:t>
            </a:r>
            <a:r>
              <a:rPr lang="pt-BR" sz="4400" dirty="0" smtClean="0"/>
              <a:t>onceito </a:t>
            </a:r>
            <a:r>
              <a:rPr lang="pt-BR" sz="4400" dirty="0"/>
              <a:t>de gênero menino e </a:t>
            </a:r>
            <a:r>
              <a:rPr lang="pt-BR" sz="4400" dirty="0" smtClean="0"/>
              <a:t>menina: produzidos </a:t>
            </a:r>
            <a:r>
              <a:rPr lang="pt-BR" sz="4400" dirty="0"/>
              <a:t>no interior das </a:t>
            </a:r>
            <a:r>
              <a:rPr lang="pt-BR" sz="4400" dirty="0" smtClean="0"/>
              <a:t>relações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95400" y="2057400"/>
            <a:ext cx="10655300" cy="4457700"/>
          </a:xfrm>
        </p:spPr>
        <p:txBody>
          <a:bodyPr/>
          <a:lstStyle/>
          <a:p>
            <a:r>
              <a:rPr lang="pt-BR" sz="3200" dirty="0"/>
              <a:t>Diferença não significa desigualdade</a:t>
            </a:r>
          </a:p>
          <a:p>
            <a:r>
              <a:rPr lang="pt-BR" sz="3200" dirty="0"/>
              <a:t>Educação de meninos e meninas</a:t>
            </a:r>
            <a:r>
              <a:rPr lang="pt-BR" sz="3200" dirty="0" smtClean="0"/>
              <a:t>: “Meninos </a:t>
            </a:r>
            <a:r>
              <a:rPr lang="pt-BR" sz="3200" dirty="0"/>
              <a:t>devem ter mais vantagens (direitos) que as </a:t>
            </a:r>
            <a:r>
              <a:rPr lang="pt-BR" sz="3200" dirty="0" smtClean="0"/>
              <a:t>meninas”.</a:t>
            </a:r>
            <a:endParaRPr lang="pt-BR" sz="3200" dirty="0"/>
          </a:p>
          <a:p>
            <a:r>
              <a:rPr lang="pt-BR" sz="3200" dirty="0"/>
              <a:t>Reaprender a forma igualitária para homens e mulheres</a:t>
            </a:r>
          </a:p>
          <a:p>
            <a:r>
              <a:rPr lang="pt-BR" sz="3200" dirty="0"/>
              <a:t>Discriminação das mulheres  e cobrança aos homens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446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1765" y="624110"/>
            <a:ext cx="9862848" cy="1280890"/>
          </a:xfrm>
        </p:spPr>
        <p:txBody>
          <a:bodyPr>
            <a:noAutofit/>
          </a:bodyPr>
          <a:lstStyle/>
          <a:p>
            <a:pPr algn="ctr"/>
            <a:r>
              <a:rPr lang="pt-BR" sz="4400" dirty="0"/>
              <a:t>Discriminação no mercado de trabalho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18409" y="2133600"/>
            <a:ext cx="9686203" cy="4173682"/>
          </a:xfrm>
        </p:spPr>
        <p:txBody>
          <a:bodyPr>
            <a:normAutofit/>
          </a:bodyPr>
          <a:lstStyle/>
          <a:p>
            <a:r>
              <a:rPr lang="pt-BR" sz="4800" dirty="0"/>
              <a:t>Homens ganhando mais do que as mulheres em </a:t>
            </a:r>
            <a:r>
              <a:rPr lang="pt-BR" sz="4800" dirty="0" smtClean="0"/>
              <a:t>quase todas </a:t>
            </a:r>
            <a:r>
              <a:rPr lang="pt-BR" sz="4800" dirty="0"/>
              <a:t>formas de ocupação.</a:t>
            </a:r>
          </a:p>
          <a:p>
            <a:r>
              <a:rPr lang="pt-BR" sz="4800" dirty="0"/>
              <a:t>Dupla jornada de </a:t>
            </a:r>
            <a:r>
              <a:rPr lang="pt-BR" sz="4800" dirty="0" smtClean="0"/>
              <a:t>trabalho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417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2155" y="624110"/>
            <a:ext cx="985245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400" dirty="0"/>
              <a:t>Discriminação no mercado de </a:t>
            </a:r>
            <a:r>
              <a:rPr lang="pt-BR" sz="4900" dirty="0"/>
              <a:t>trabalho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8245" y="2133600"/>
            <a:ext cx="9956367" cy="3777622"/>
          </a:xfrm>
        </p:spPr>
        <p:txBody>
          <a:bodyPr/>
          <a:lstStyle/>
          <a:p>
            <a:r>
              <a:rPr lang="pt-BR" sz="4400" dirty="0"/>
              <a:t>Não é por ser homem ou mulher que um terá mais privilégios e oportunidades que o outro.</a:t>
            </a:r>
          </a:p>
          <a:p>
            <a:r>
              <a:rPr lang="pt-BR" sz="4400" dirty="0"/>
              <a:t>Mulher: papel de cuidadora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108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dirty="0"/>
              <a:t>Relações de Gênero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51456" y="2019300"/>
            <a:ext cx="9653155" cy="4495800"/>
          </a:xfrm>
        </p:spPr>
        <p:txBody>
          <a:bodyPr>
            <a:normAutofit/>
          </a:bodyPr>
          <a:lstStyle/>
          <a:p>
            <a:r>
              <a:rPr lang="pt-BR" sz="5400" dirty="0"/>
              <a:t>Construção cultural do que significa ser homem (</a:t>
            </a:r>
            <a:r>
              <a:rPr lang="pt-BR" sz="5400" dirty="0" smtClean="0"/>
              <a:t>masculino) </a:t>
            </a:r>
            <a:r>
              <a:rPr lang="pt-BR" sz="5400" dirty="0"/>
              <a:t>ou mulher  (feminino) dentro da sociedade.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9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dirty="0"/>
              <a:t>Construção cultural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44336" y="2133600"/>
            <a:ext cx="10060276" cy="3777622"/>
          </a:xfrm>
        </p:spPr>
        <p:txBody>
          <a:bodyPr>
            <a:normAutofit fontScale="92500"/>
          </a:bodyPr>
          <a:lstStyle/>
          <a:p>
            <a:r>
              <a:rPr lang="pt-BR" sz="4000" dirty="0"/>
              <a:t>Cultura: define como deve  ser  o comportamento de homens e mulheres.</a:t>
            </a:r>
          </a:p>
          <a:p>
            <a:r>
              <a:rPr lang="pt-BR" sz="4000" dirty="0"/>
              <a:t>Homem</a:t>
            </a:r>
            <a:r>
              <a:rPr lang="pt-BR" sz="4000" dirty="0" smtClean="0"/>
              <a:t>:  </a:t>
            </a:r>
            <a:r>
              <a:rPr lang="pt-BR" sz="4000" dirty="0"/>
              <a:t>forte</a:t>
            </a:r>
            <a:r>
              <a:rPr lang="pt-BR" sz="4000" dirty="0" smtClean="0"/>
              <a:t>, competitivo</a:t>
            </a:r>
            <a:r>
              <a:rPr lang="pt-BR" sz="4000" dirty="0"/>
              <a:t>, menos emotivo. Mulher dócil, meiga, emotiva, frágil. </a:t>
            </a:r>
          </a:p>
          <a:p>
            <a:pPr algn="ctr"/>
            <a:r>
              <a:rPr lang="pt-BR" sz="4000" dirty="0"/>
              <a:t>Desconstrução dos estereótipos </a:t>
            </a:r>
          </a:p>
          <a:p>
            <a:endParaRPr lang="pt-BR" sz="4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457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7465" y="624110"/>
            <a:ext cx="9977148" cy="1280890"/>
          </a:xfrm>
        </p:spPr>
        <p:txBody>
          <a:bodyPr>
            <a:noAutofit/>
          </a:bodyPr>
          <a:lstStyle/>
          <a:p>
            <a:pPr algn="ctr"/>
            <a:r>
              <a:rPr lang="pt-BR" sz="4400" dirty="0" smtClean="0"/>
              <a:t>Educação escolar: </a:t>
            </a:r>
            <a:r>
              <a:rPr lang="pt-BR" sz="4400" dirty="0"/>
              <a:t>t</a:t>
            </a:r>
            <a:r>
              <a:rPr lang="pt-BR" sz="4400" dirty="0" smtClean="0"/>
              <a:t>rabalhar </a:t>
            </a:r>
            <a:r>
              <a:rPr lang="pt-BR" sz="4400" dirty="0"/>
              <a:t>na perspectiva da diversidade cultural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52055" y="2133599"/>
            <a:ext cx="10652557" cy="4319155"/>
          </a:xfrm>
        </p:spPr>
        <p:txBody>
          <a:bodyPr>
            <a:noAutofit/>
          </a:bodyPr>
          <a:lstStyle/>
          <a:p>
            <a:r>
              <a:rPr lang="pt-BR" sz="3600" b="1" dirty="0"/>
              <a:t>S</a:t>
            </a:r>
            <a:r>
              <a:rPr lang="pt-BR" sz="3600" b="1" dirty="0" smtClean="0"/>
              <a:t>ignifica </a:t>
            </a:r>
            <a:r>
              <a:rPr lang="pt-BR" sz="3600" b="1" dirty="0"/>
              <a:t>uma ação pedagógica que vai além do reconhecimento de que os alunos sentados nas cadeiras de uma sala de aula são diferentes, por terem suas características individuais e pertencentes a um grupo </a:t>
            </a:r>
            <a:r>
              <a:rPr lang="pt-BR" sz="3600" b="1" dirty="0" smtClean="0"/>
              <a:t>social</a:t>
            </a:r>
            <a:r>
              <a:rPr lang="pt-BR" sz="3600" b="1" dirty="0"/>
              <a:t>;</a:t>
            </a:r>
            <a:r>
              <a:rPr lang="pt-BR" sz="3600" b="1" dirty="0" smtClean="0"/>
              <a:t> Necessidade em efetivar </a:t>
            </a:r>
            <a:r>
              <a:rPr lang="pt-BR" sz="3600" b="1" dirty="0"/>
              <a:t>uma pedagogia da valorização das diferenças. </a:t>
            </a:r>
          </a:p>
        </p:txBody>
      </p:sp>
    </p:spTree>
    <p:extLst>
      <p:ext uri="{BB962C8B-B14F-4D97-AF65-F5344CB8AC3E}">
        <p14:creationId xmlns:p14="http://schemas.microsoft.com/office/powerpoint/2010/main" val="44746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7237" y="218209"/>
            <a:ext cx="9717376" cy="1686791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 </a:t>
            </a:r>
            <a:r>
              <a:rPr lang="pt-BR" sz="4400" dirty="0"/>
              <a:t>E</a:t>
            </a:r>
            <a:r>
              <a:rPr lang="pt-BR" sz="4400" dirty="0" smtClean="0"/>
              <a:t>stratégias </a:t>
            </a:r>
            <a:r>
              <a:rPr lang="pt-BR" sz="4400" dirty="0"/>
              <a:t>pedagógicas para lidar com diferenças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1843" y="1905001"/>
            <a:ext cx="10860157" cy="4575312"/>
          </a:xfrm>
        </p:spPr>
        <p:txBody>
          <a:bodyPr>
            <a:normAutofit/>
          </a:bodyPr>
          <a:lstStyle/>
          <a:p>
            <a:r>
              <a:rPr lang="pt-BR" sz="4000" b="1" dirty="0"/>
              <a:t> a</a:t>
            </a:r>
            <a:r>
              <a:rPr lang="pt-BR" sz="4400" b="1" dirty="0"/>
              <a:t>) modos de se situar diante das questões relativas às diferenças: reconhecer que somos diferentes, não partir da igualdade, ter um olhar atencioso às crianças que mostram maiores </a:t>
            </a:r>
            <a:r>
              <a:rPr lang="pt-BR" sz="4400" b="1" dirty="0" smtClean="0"/>
              <a:t>necessidades</a:t>
            </a:r>
            <a:r>
              <a:rPr lang="pt-BR" sz="3600" b="1" dirty="0"/>
              <a:t>;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5327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800" b="1" dirty="0"/>
              <a:t>a</a:t>
            </a:r>
            <a:r>
              <a:rPr lang="pt-BR" sz="4800" b="1" dirty="0" smtClean="0"/>
              <a:t>)estar </a:t>
            </a:r>
            <a:r>
              <a:rPr lang="pt-BR" sz="4800" b="1" dirty="0"/>
              <a:t>sensível ao que acontece, ao que emerge, pesquisar o caminho de aprendizagem de cada criança, usar a intuição; </a:t>
            </a:r>
          </a:p>
          <a:p>
            <a:endParaRPr lang="pt-BR" sz="4800" b="1" dirty="0"/>
          </a:p>
        </p:txBody>
      </p:sp>
    </p:spTree>
    <p:extLst>
      <p:ext uri="{BB962C8B-B14F-4D97-AF65-F5344CB8AC3E}">
        <p14:creationId xmlns:p14="http://schemas.microsoft.com/office/powerpoint/2010/main" val="134771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sz="5400" dirty="0" smtClean="0"/>
              <a:t>Diversidade </a:t>
            </a:r>
            <a:r>
              <a:rPr lang="pt-BR" sz="5400" dirty="0"/>
              <a:t>Cultural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800" dirty="0"/>
              <a:t>O que significa diversidade cultural em país onde os diversos grupos sociais são marginalizados em suas </a:t>
            </a:r>
            <a:r>
              <a:rPr lang="pt-BR" sz="4800" dirty="0" smtClean="0"/>
              <a:t>representações? </a:t>
            </a:r>
            <a:endParaRPr lang="pt-BR" sz="4800" dirty="0"/>
          </a:p>
          <a:p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127922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1" y="624110"/>
            <a:ext cx="10133012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 </a:t>
            </a:r>
            <a:r>
              <a:rPr lang="pt-BR" sz="4400" dirty="0"/>
              <a:t>Estratégias pedagógicas para lidar com diferenças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58636" y="2133599"/>
            <a:ext cx="9945976" cy="4599709"/>
          </a:xfrm>
        </p:spPr>
        <p:txBody>
          <a:bodyPr>
            <a:normAutofit/>
          </a:bodyPr>
          <a:lstStyle/>
          <a:p>
            <a:r>
              <a:rPr lang="pt-BR" sz="5400" dirty="0"/>
              <a:t>b) </a:t>
            </a:r>
            <a:r>
              <a:rPr lang="pt-BR" sz="5400" b="1" dirty="0"/>
              <a:t>trabalhar as relações interpessoais e </a:t>
            </a:r>
            <a:r>
              <a:rPr lang="pt-BR" sz="5400" b="1" dirty="0" smtClean="0"/>
              <a:t> </a:t>
            </a:r>
            <a:r>
              <a:rPr lang="pt-BR" sz="5400" b="1" dirty="0"/>
              <a:t>dinâmica do grupo, tais como: discutir os conflitos no grupo e valorizar o diálogo; </a:t>
            </a:r>
            <a:endParaRPr lang="pt-BR" sz="5400" b="1" dirty="0" smtClean="0"/>
          </a:p>
          <a:p>
            <a:pPr marL="0" indent="0">
              <a:buNone/>
            </a:pP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56083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6455" y="624110"/>
            <a:ext cx="973815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 </a:t>
            </a:r>
            <a:r>
              <a:rPr lang="pt-BR" sz="4400" dirty="0"/>
              <a:t>Estratégias pedagógicas para lidar com diferenças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4727" y="2133599"/>
            <a:ext cx="10049885" cy="4236027"/>
          </a:xfrm>
        </p:spPr>
        <p:txBody>
          <a:bodyPr>
            <a:noAutofit/>
          </a:bodyPr>
          <a:lstStyle/>
          <a:p>
            <a:r>
              <a:rPr lang="pt-BR" sz="4400" b="1" dirty="0"/>
              <a:t>c) estratégias pedagógicas enfatizadas: trabalhar com diferentes linguagens, apostar no estudo/trabalho em grupos, dar visibilidade às produções dos/as alunos/as.</a:t>
            </a:r>
          </a:p>
          <a:p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341574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5283" y="624110"/>
            <a:ext cx="9769330" cy="1280890"/>
          </a:xfrm>
        </p:spPr>
        <p:txBody>
          <a:bodyPr>
            <a:noAutofit/>
          </a:bodyPr>
          <a:lstStyle/>
          <a:p>
            <a:pPr algn="ctr"/>
            <a:r>
              <a:rPr lang="pt-BR" sz="4400" b="1" dirty="0" smtClean="0"/>
              <a:t>Efetivar </a:t>
            </a:r>
            <a:r>
              <a:rPr lang="pt-BR" sz="4400" b="1" dirty="0"/>
              <a:t>uma ação  pedagógica da valorização das diferenças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62445" y="2133600"/>
            <a:ext cx="10642167" cy="3777622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/>
              <a:t>A</a:t>
            </a:r>
            <a:r>
              <a:rPr lang="pt-BR" sz="4800" b="1" dirty="0" smtClean="0"/>
              <a:t>ção </a:t>
            </a:r>
            <a:r>
              <a:rPr lang="pt-BR" sz="4800" b="1" dirty="0"/>
              <a:t>pedagógica realmente pautada na diversidade cultural deve ter como </a:t>
            </a:r>
            <a:r>
              <a:rPr lang="pt-BR" sz="4800" b="1" dirty="0" smtClean="0"/>
              <a:t>princípio </a:t>
            </a:r>
            <a:r>
              <a:rPr lang="pt-BR" sz="4800" b="1" dirty="0"/>
              <a:t>uma política curricular da identidade e da diferença</a:t>
            </a:r>
            <a:r>
              <a:rPr lang="pt-BR" sz="4000" b="1" dirty="0" smtClean="0"/>
              <a:t>.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239838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9191" y="332509"/>
            <a:ext cx="10224654" cy="1572491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Apesar </a:t>
            </a:r>
            <a:r>
              <a:rPr lang="pt-BR" sz="4400" dirty="0"/>
              <a:t>da diversidade cultural registrados nos documentos oficiais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10591" y="2133599"/>
            <a:ext cx="9894021" cy="4236027"/>
          </a:xfrm>
        </p:spPr>
        <p:txBody>
          <a:bodyPr>
            <a:normAutofit/>
          </a:bodyPr>
          <a:lstStyle/>
          <a:p>
            <a:r>
              <a:rPr lang="pt-BR" sz="3600" dirty="0"/>
              <a:t>P</a:t>
            </a:r>
            <a:r>
              <a:rPr lang="pt-BR" sz="3600" dirty="0" smtClean="0"/>
              <a:t>or que  se os bancos escolares são frequentados por alunos de diferente origem étnico-raciais e gênero, os conteúdos programáticos dos livros didáticos e dos currículos escolares apresentam ainda como padrão o homem, branco e heterossexual?</a:t>
            </a: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31024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64325" y="207819"/>
            <a:ext cx="8911687" cy="1655618"/>
          </a:xfrm>
        </p:spPr>
        <p:txBody>
          <a:bodyPr>
            <a:noAutofit/>
          </a:bodyPr>
          <a:lstStyle/>
          <a:p>
            <a:pPr algn="ctr"/>
            <a:r>
              <a:rPr lang="pt-BR" sz="5400" dirty="0" smtClean="0"/>
              <a:t>Diversidade </a:t>
            </a:r>
            <a:r>
              <a:rPr lang="pt-BR" sz="5400" dirty="0"/>
              <a:t>cultural não é um ponto de origem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3600" dirty="0" smtClean="0"/>
              <a:t>É um </a:t>
            </a:r>
            <a:r>
              <a:rPr lang="pt-BR" sz="3600" dirty="0"/>
              <a:t>processo conduzido pelas relações de poderes </a:t>
            </a:r>
            <a:r>
              <a:rPr lang="pt-BR" sz="3600" dirty="0" smtClean="0"/>
              <a:t>que constituem sociedade </a:t>
            </a:r>
            <a:r>
              <a:rPr lang="pt-BR" sz="3600" dirty="0"/>
              <a:t>que estabelece o “outro” diferente do “eu” e o “eu” diferente do “</a:t>
            </a:r>
            <a:r>
              <a:rPr lang="pt-BR" sz="3600" dirty="0" smtClean="0"/>
              <a:t>outro,” </a:t>
            </a:r>
            <a:r>
              <a:rPr lang="pt-BR" sz="3600" dirty="0"/>
              <a:t>como uma forma de exclusão e </a:t>
            </a:r>
            <a:r>
              <a:rPr lang="pt-BR" sz="3600" dirty="0" smtClean="0"/>
              <a:t>marginalização. </a:t>
            </a:r>
            <a:r>
              <a:rPr lang="pt-BR" sz="3600" dirty="0"/>
              <a:t>(Silva2000)</a:t>
            </a:r>
          </a:p>
          <a:p>
            <a:r>
              <a:rPr lang="pt-BR" sz="3600" dirty="0" smtClean="0"/>
              <a:t>    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1174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0591" y="103909"/>
            <a:ext cx="9894021" cy="1953491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Antes de tolerar</a:t>
            </a:r>
            <a:r>
              <a:rPr lang="pt-BR" dirty="0"/>
              <a:t>, respeitar e admitir a </a:t>
            </a:r>
            <a:r>
              <a:rPr lang="pt-BR" dirty="0" smtClean="0"/>
              <a:t>diferença: explicar </a:t>
            </a:r>
            <a:r>
              <a:rPr lang="pt-BR" dirty="0"/>
              <a:t>como essa diferença é produzida e quais são jogos de poder </a:t>
            </a:r>
            <a:r>
              <a:rPr lang="pt-BR" dirty="0" smtClean="0"/>
              <a:t>estabelecidos </a:t>
            </a:r>
            <a:r>
              <a:rPr lang="pt-BR" dirty="0"/>
              <a:t>por ela</a:t>
            </a:r>
            <a:br>
              <a:rPr lang="pt-BR" dirty="0"/>
            </a:br>
            <a:r>
              <a:rPr lang="pt-BR" dirty="0"/>
              <a:t>   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1665" y="1828800"/>
            <a:ext cx="10995456" cy="5029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4400" dirty="0" smtClean="0"/>
              <a:t>Os </a:t>
            </a:r>
            <a:r>
              <a:rPr lang="pt-BR" sz="4400" dirty="0"/>
              <a:t>processos de negação desses “outros</a:t>
            </a:r>
            <a:r>
              <a:rPr lang="pt-BR" sz="4400" dirty="0" smtClean="0"/>
              <a:t>”, </a:t>
            </a:r>
            <a:r>
              <a:rPr lang="pt-BR" sz="4400" dirty="0"/>
              <a:t>ocorrem no plano das representações e do imaginário social quando estabelecemos os conceitos do que é ser belo, ser mulher, ou até mesmo do que é ser brasileiro</a:t>
            </a:r>
            <a:r>
              <a:rPr lang="pt-BR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3589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dirty="0"/>
              <a:t>Contradições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66355" y="2133600"/>
            <a:ext cx="11009745" cy="4308764"/>
          </a:xfrm>
        </p:spPr>
        <p:txBody>
          <a:bodyPr>
            <a:noAutofit/>
          </a:bodyPr>
          <a:lstStyle/>
          <a:p>
            <a:r>
              <a:rPr lang="pt-BR" sz="4400" dirty="0"/>
              <a:t>H</a:t>
            </a:r>
            <a:r>
              <a:rPr lang="pt-BR" sz="4400" dirty="0" smtClean="0"/>
              <a:t>á </a:t>
            </a:r>
            <a:r>
              <a:rPr lang="pt-BR" sz="4400" dirty="0"/>
              <a:t>o discurso de que nós somos um povo único, fruto de um intenso processo de miscigenação e mestiçagem, que gerou uma nação singular com indivíduos culturalmente diversificados</a:t>
            </a:r>
            <a:r>
              <a:rPr lang="pt-BR" sz="3600" dirty="0"/>
              <a:t>.</a:t>
            </a:r>
          </a:p>
          <a:p>
            <a:pPr marL="0" indent="0">
              <a:buNone/>
            </a:pP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19439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dirty="0"/>
              <a:t>Contradições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0264" y="2133599"/>
            <a:ext cx="10434348" cy="4547756"/>
          </a:xfrm>
        </p:spPr>
        <p:txBody>
          <a:bodyPr>
            <a:noAutofit/>
          </a:bodyPr>
          <a:lstStyle/>
          <a:p>
            <a:r>
              <a:rPr lang="pt-BR" sz="4000" dirty="0"/>
              <a:t>Por outro lado, vivenciamos em nossas relações cotidianas inúmeras práticas preconceituosas, discriminatórias e racistas em relação a alguns segmentos da população, como, as mulheres, os indígenas e os </a:t>
            </a:r>
            <a:r>
              <a:rPr lang="pt-BR" sz="4000" dirty="0" err="1"/>
              <a:t>afro-descendentes</a:t>
            </a:r>
            <a:r>
              <a:rPr lang="pt-BR" sz="4000" dirty="0"/>
              <a:t>.       </a:t>
            </a:r>
            <a:r>
              <a:rPr lang="pt-BR" sz="4000" dirty="0" err="1"/>
              <a:t>Abramowicz</a:t>
            </a:r>
            <a:r>
              <a:rPr lang="pt-BR" sz="4000" dirty="0"/>
              <a:t> (2006)</a:t>
            </a:r>
          </a:p>
        </p:txBody>
      </p:sp>
    </p:spTree>
    <p:extLst>
      <p:ext uri="{BB962C8B-B14F-4D97-AF65-F5344CB8AC3E}">
        <p14:creationId xmlns:p14="http://schemas.microsoft.com/office/powerpoint/2010/main" val="106703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2400" y="254000"/>
            <a:ext cx="10668000" cy="1879600"/>
          </a:xfrm>
        </p:spPr>
        <p:txBody>
          <a:bodyPr>
            <a:normAutofit fontScale="90000"/>
          </a:bodyPr>
          <a:lstStyle/>
          <a:p>
            <a:r>
              <a:rPr lang="pt-BR" dirty="0"/>
              <a:t>Como trabalhar os conceitos de gênero, raça, e etnia na sala de aula, para valorizar as múltiplas identidades constituintes no ambiente escolar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32000" y="2324100"/>
            <a:ext cx="9472612" cy="3860800"/>
          </a:xfrm>
        </p:spPr>
        <p:txBody>
          <a:bodyPr>
            <a:normAutofit/>
          </a:bodyPr>
          <a:lstStyle/>
          <a:p>
            <a:r>
              <a:rPr lang="pt-BR" sz="4000" dirty="0"/>
              <a:t>Nos currículos escolares e falas dos professores, ainda há uma invisibilidade ou a visibilidade subalterna de diversos grupos sociais, como os negros, os indígenas e as mulheres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800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367</TotalTime>
  <Words>1230</Words>
  <Application>Microsoft Office PowerPoint</Application>
  <PresentationFormat>Personalizar</PresentationFormat>
  <Paragraphs>82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Cacho</vt:lpstr>
      <vt:lpstr>Trabalhando com gênero e etnia nas escolas</vt:lpstr>
      <vt:lpstr>Diversidade Cultural</vt:lpstr>
      <vt:lpstr> Diversidade Cultural</vt:lpstr>
      <vt:lpstr>Apesar da diversidade cultural registrados nos documentos oficiais</vt:lpstr>
      <vt:lpstr>Diversidade cultural não é um ponto de origem</vt:lpstr>
      <vt:lpstr>Antes de tolerar, respeitar e admitir a diferença: explicar como essa diferença é produzida e quais são jogos de poder estabelecidos por ela    </vt:lpstr>
      <vt:lpstr>Contradições</vt:lpstr>
      <vt:lpstr>Contradições</vt:lpstr>
      <vt:lpstr>Como trabalhar os conceitos de gênero, raça, e etnia na sala de aula, para valorizar as múltiplas identidades constituintes no ambiente escolar</vt:lpstr>
      <vt:lpstr>Como trabalhar os conceitos de gênero, raça, e etnia na sala de aula, para valorizar as múltiplas identidades constituintes no ambiente escolar</vt:lpstr>
      <vt:lpstr>Diversidade cultural</vt:lpstr>
      <vt:lpstr>Diversidade cultural</vt:lpstr>
      <vt:lpstr>Onde há diversidade existe diferença</vt:lpstr>
      <vt:lpstr>ESTEREÓTIPOS</vt:lpstr>
      <vt:lpstr>Reconhecer a diferença: questionar os conceitos homogêneos, estáveis e permanentes que excluem o ou a diferente</vt:lpstr>
      <vt:lpstr>A ação pedagógica pautada na diversidade cultural</vt:lpstr>
      <vt:lpstr>Constituição de uma diversidade cultural</vt:lpstr>
      <vt:lpstr>Conceitos trabalhados na sala de aula em uma perspectiva da valorização da(s) identidade(s)</vt:lpstr>
      <vt:lpstr>Conceitos trabalhados na sala de aula em uma perspectiva da valorização da(s) identidade(s)</vt:lpstr>
      <vt:lpstr> A questão de gênero: conceito de gênero ganhou contornos políticos </vt:lpstr>
      <vt:lpstr>Diferença Biológica</vt:lpstr>
      <vt:lpstr> Conceito de gênero menino e menina: produzidos no interior das relações</vt:lpstr>
      <vt:lpstr>Discriminação no mercado de trabalho</vt:lpstr>
      <vt:lpstr>Discriminação no mercado de trabalho</vt:lpstr>
      <vt:lpstr>Relações de Gênero</vt:lpstr>
      <vt:lpstr>Construção cultural</vt:lpstr>
      <vt:lpstr>Educação escolar: trabalhar na perspectiva da diversidade cultural</vt:lpstr>
      <vt:lpstr> Estratégias pedagógicas para lidar com diferenças</vt:lpstr>
      <vt:lpstr>Apresentação do PowerPoint</vt:lpstr>
      <vt:lpstr> Estratégias pedagógicas para lidar com diferenças</vt:lpstr>
      <vt:lpstr> Estratégias pedagógicas para lidar com diferenças</vt:lpstr>
      <vt:lpstr>Efetivar uma ação  pedagógica da valorização das diferenças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Trabalhando com gênero e etnia nas escolas</dc:title>
  <dc:creator>Nanci</dc:creator>
  <cp:lastModifiedBy>User</cp:lastModifiedBy>
  <cp:revision>36</cp:revision>
  <dcterms:created xsi:type="dcterms:W3CDTF">2016-07-18T12:30:42Z</dcterms:created>
  <dcterms:modified xsi:type="dcterms:W3CDTF">2016-09-29T19:27:30Z</dcterms:modified>
</cp:coreProperties>
</file>