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16"/>
  </p:notesMasterIdLst>
  <p:handoutMasterIdLst>
    <p:handoutMasterId r:id="rId17"/>
  </p:handoutMasterIdLst>
  <p:sldIdLst>
    <p:sldId id="257" r:id="rId2"/>
    <p:sldId id="285" r:id="rId3"/>
    <p:sldId id="286" r:id="rId4"/>
    <p:sldId id="287" r:id="rId5"/>
    <p:sldId id="283" r:id="rId6"/>
    <p:sldId id="295" r:id="rId7"/>
    <p:sldId id="296" r:id="rId8"/>
    <p:sldId id="289" r:id="rId9"/>
    <p:sldId id="297" r:id="rId10"/>
    <p:sldId id="298" r:id="rId11"/>
    <p:sldId id="268" r:id="rId12"/>
    <p:sldId id="281" r:id="rId13"/>
    <p:sldId id="293" r:id="rId14"/>
    <p:sldId id="294" r:id="rId15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Georgia" pitchFamily="18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Georgia" pitchFamily="18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Georgia" pitchFamily="18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Georgia" pitchFamily="18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Georgia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Georgia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Georgia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Georgia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Georgia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C42"/>
    <a:srgbClr val="4D78FF"/>
    <a:srgbClr val="93FF44"/>
    <a:srgbClr val="FF8062"/>
    <a:srgbClr val="F900F9"/>
    <a:srgbClr val="FF9900"/>
    <a:srgbClr val="0033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94" y="-156"/>
      </p:cViewPr>
      <p:guideLst>
        <p:guide orient="horz" pos="188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266FF2A2-7138-4354-A4CB-2B224F1EC336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94028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C367C18C-ADEE-4841-9FF5-395A44D6F07E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81070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E6DF99-55A5-4C58-BF32-F0CC1D60D17E}" type="slidenum">
              <a:rPr lang="pt-BR"/>
              <a:pPr/>
              <a:t>1</a:t>
            </a:fld>
            <a:endParaRPr lang="pt-BR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67C18C-ADEE-4841-9FF5-395A44D6F07E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33721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F070BB-61D5-4826-96D0-74BA77B573D2}" type="slidenum">
              <a:rPr lang="pt-BR"/>
              <a:pPr/>
              <a:t>11</a:t>
            </a:fld>
            <a:endParaRPr lang="pt-BR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511C6A-3D4D-4B5F-BD48-E73CF17962C1}" type="slidenum">
              <a:rPr lang="pt-BR"/>
              <a:pPr/>
              <a:t>12</a:t>
            </a:fld>
            <a:endParaRPr lang="pt-BR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219200" y="838200"/>
            <a:ext cx="6781800" cy="2559050"/>
          </a:xfrm>
        </p:spPr>
        <p:txBody>
          <a:bodyPr anchorCtr="1"/>
          <a:lstStyle>
            <a:lvl1pPr algn="ctr">
              <a:defRPr sz="6200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33800"/>
            <a:ext cx="6400800" cy="187325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xfrm>
            <a:off x="536575" y="6248400"/>
            <a:ext cx="2054225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251200" y="6248400"/>
            <a:ext cx="2887663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8150" y="62579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1FA19D3-5ABA-461E-A736-7C0596177EE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8BEB7C-C88F-40C3-BC06-10987AA0345D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48450" y="473075"/>
            <a:ext cx="2038350" cy="53943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3400" y="473075"/>
            <a:ext cx="5962650" cy="53943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871F17-1E6B-4809-8ED6-2C9D1BFD2053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 e text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473075"/>
            <a:ext cx="81534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533400" y="1828800"/>
            <a:ext cx="4000500" cy="40386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86300" y="1828800"/>
            <a:ext cx="4000500" cy="19431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686300" y="3924300"/>
            <a:ext cx="4000500" cy="19431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22A659-0DFD-48BC-B53C-B53213C02E75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ítulo, conteúd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473075"/>
            <a:ext cx="81534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33400" y="1828800"/>
            <a:ext cx="4000500" cy="40386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86300" y="1828800"/>
            <a:ext cx="4000500" cy="19431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686300" y="3924300"/>
            <a:ext cx="4000500" cy="19431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A3D383-AC10-4EB1-9920-0FFB270CC92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ítulo e diagrama ou organogr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473075"/>
            <a:ext cx="81534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SmartArt 2"/>
          <p:cNvSpPr>
            <a:spLocks noGrp="1"/>
          </p:cNvSpPr>
          <p:nvPr>
            <p:ph type="dgm" idx="1"/>
          </p:nvPr>
        </p:nvSpPr>
        <p:spPr>
          <a:xfrm>
            <a:off x="533400" y="1828800"/>
            <a:ext cx="8153400" cy="4038600"/>
          </a:xfrm>
        </p:spPr>
        <p:txBody>
          <a:bodyPr/>
          <a:lstStyle/>
          <a:p>
            <a:pPr lvl="0"/>
            <a:endParaRPr lang="pt-BR" noProof="0" smtClean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B06ECF-EE77-4C41-92EF-DF04C3C7F5A2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F2EF99-A816-4B67-B8A6-8500F8AF37DC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B7515D-1375-4268-AF46-452C9BFE92F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33400" y="1828800"/>
            <a:ext cx="40005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86300" y="1828800"/>
            <a:ext cx="40005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51ABE9-E0F6-4306-8541-99238068659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78C6EB-A46E-496B-973B-2058C1A3D56D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C22A15-1781-4F21-AB51-03E3E20B4AC3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3DED4B-78B9-44E7-834B-E70B3254729C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DE9A00-1800-4B0A-BF8B-7770804B7E23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FFB570-2CE3-48C5-9227-1AFFE92E7C67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473075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828800"/>
            <a:ext cx="8153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6349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" y="62484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349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349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pitchFamily="34" charset="0"/>
              </a:defRPr>
            </a:lvl1pPr>
          </a:lstStyle>
          <a:p>
            <a:fld id="{776EAEB4-71BB-497F-BE35-464F49D99290}" type="slidenum">
              <a:rPr lang="pt-BR"/>
              <a:pPr/>
              <a:t>‹nº›</a:t>
            </a:fld>
            <a:endParaRPr lang="pt-B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0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  <p:sldLayoutId id="2147483728" r:id="rId13"/>
    <p:sldLayoutId id="2147483729" r:id="rId14"/>
  </p:sldLayoutIdLst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31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6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RCfJ3EQQCw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ailto:rodneipereira@uol.com.br" TargetMode="Externa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ortal.mec.gov.br/expansao-da-rede-federal/194-secretarias-112877938/secad-educacao-continuada-223369541/14772-educacao-em-direitos-humano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37sNe3Svf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vDc8DfHV-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PHlUrUyj20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xMLYl_ANrA" TargetMode="External"/><Relationship Id="rId2" Type="http://schemas.openxmlformats.org/officeDocument/2006/relationships/hyperlink" Target="https://www.youtube.com/watch?v=JHXjJqLsC8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5805488"/>
            <a:ext cx="7088188" cy="792162"/>
          </a:xfrm>
        </p:spPr>
        <p:txBody>
          <a:bodyPr/>
          <a:lstStyle/>
          <a:p>
            <a:pPr eaLnBrk="1" hangingPunct="1"/>
            <a:endParaRPr lang="pt-BR" sz="2400" b="1" dirty="0" smtClean="0">
              <a:solidFill>
                <a:srgbClr val="FFCC00"/>
              </a:solidFill>
              <a:latin typeface="Georgia" pitchFamily="18" charset="0"/>
            </a:endParaRPr>
          </a:p>
          <a:p>
            <a:pPr eaLnBrk="1" hangingPunct="1"/>
            <a:r>
              <a:rPr lang="pt-BR" sz="2400" b="1" dirty="0" smtClean="0">
                <a:solidFill>
                  <a:srgbClr val="FFCC00"/>
                </a:solidFill>
                <a:latin typeface="Georgia" pitchFamily="18" charset="0"/>
              </a:rPr>
              <a:t>Paulo Crispim</a:t>
            </a:r>
          </a:p>
          <a:p>
            <a:pPr eaLnBrk="1" hangingPunct="1"/>
            <a:endParaRPr lang="pt-BR" b="1" dirty="0" smtClean="0">
              <a:solidFill>
                <a:srgbClr val="FFCC00"/>
              </a:solidFill>
            </a:endParaRPr>
          </a:p>
          <a:p>
            <a:pPr eaLnBrk="1" hangingPunct="1"/>
            <a:endParaRPr lang="pt-BR" b="1" dirty="0" smtClean="0">
              <a:solidFill>
                <a:srgbClr val="FFCC00"/>
              </a:solidFill>
            </a:endParaRPr>
          </a:p>
          <a:p>
            <a:pPr eaLnBrk="1" hangingPunct="1"/>
            <a:endParaRPr lang="pt-BR" b="1" dirty="0" smtClean="0">
              <a:solidFill>
                <a:srgbClr val="FFCC00"/>
              </a:solidFill>
            </a:endParaRPr>
          </a:p>
          <a:p>
            <a:pPr eaLnBrk="1" hangingPunct="1"/>
            <a:r>
              <a:rPr lang="pt-BR" dirty="0" smtClean="0">
                <a:solidFill>
                  <a:srgbClr val="FFCC00"/>
                </a:solidFill>
              </a:rPr>
              <a:t>                     </a:t>
            </a:r>
            <a:endParaRPr lang="pt-BR" dirty="0" smtClean="0"/>
          </a:p>
        </p:txBody>
      </p:sp>
      <p:sp>
        <p:nvSpPr>
          <p:cNvPr id="18434" name="Rectangle 3"/>
          <p:cNvSpPr>
            <a:spLocks noChangeArrowheads="1"/>
          </p:cNvSpPr>
          <p:nvPr/>
        </p:nvSpPr>
        <p:spPr bwMode="auto">
          <a:xfrm>
            <a:off x="611188" y="765175"/>
            <a:ext cx="8137525" cy="2412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2800" b="1" dirty="0">
                <a:solidFill>
                  <a:srgbClr val="4D78FF"/>
                </a:solidFill>
              </a:rPr>
              <a:t>Trabalhando com </a:t>
            </a:r>
            <a:r>
              <a:rPr lang="en-US" sz="2800" b="1" dirty="0" smtClean="0">
                <a:solidFill>
                  <a:srgbClr val="4D78FF"/>
                </a:solidFill>
              </a:rPr>
              <a:t>Gênero </a:t>
            </a:r>
            <a:r>
              <a:rPr lang="en-US" sz="2800" b="1" dirty="0">
                <a:solidFill>
                  <a:srgbClr val="4D78FF"/>
                </a:solidFill>
              </a:rPr>
              <a:t>e </a:t>
            </a:r>
            <a:r>
              <a:rPr lang="en-US" sz="2800" b="1" dirty="0" smtClean="0">
                <a:solidFill>
                  <a:srgbClr val="4D78FF"/>
                </a:solidFill>
              </a:rPr>
              <a:t>Etnia na Educação Básica</a:t>
            </a: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1800" b="1" dirty="0">
                <a:solidFill>
                  <a:srgbClr val="93FF44"/>
                </a:solidFill>
              </a:rPr>
              <a:t>Pensando Referenciais</a:t>
            </a:r>
            <a:br>
              <a:rPr lang="en-US" sz="1800" b="1" dirty="0">
                <a:solidFill>
                  <a:srgbClr val="93FF44"/>
                </a:solidFill>
              </a:rPr>
            </a:br>
            <a:r>
              <a:rPr lang="en-US" sz="1800" b="1" dirty="0">
                <a:solidFill>
                  <a:srgbClr val="93FF44"/>
                </a:solidFill>
              </a:rPr>
              <a:t>para a organização </a:t>
            </a:r>
            <a:r>
              <a:rPr lang="en-US" sz="1800" b="1" dirty="0" smtClean="0">
                <a:solidFill>
                  <a:srgbClr val="93FF44"/>
                </a:solidFill>
              </a:rPr>
              <a:t>das práticas pedagógicas</a:t>
            </a:r>
            <a:endParaRPr lang="pt-BR" sz="1800" b="1" dirty="0">
              <a:solidFill>
                <a:srgbClr val="93FF44"/>
              </a:solidFill>
            </a:endParaRPr>
          </a:p>
        </p:txBody>
      </p:sp>
      <p:pic>
        <p:nvPicPr>
          <p:cNvPr id="18435" name="Image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6238" y="3644106"/>
            <a:ext cx="3983037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188641"/>
            <a:ext cx="8153400" cy="1224136"/>
          </a:xfrm>
        </p:spPr>
        <p:txBody>
          <a:bodyPr/>
          <a:lstStyle/>
          <a:p>
            <a:r>
              <a:rPr lang="pt-BR" dirty="0" smtClean="0">
                <a:solidFill>
                  <a:srgbClr val="FFFF00"/>
                </a:solidFill>
              </a:rPr>
              <a:t>Gênero, identidade de gênero e orientação sexual</a:t>
            </a:r>
            <a:endParaRPr lang="pt-BR" dirty="0">
              <a:solidFill>
                <a:srgbClr val="FFFF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3400" y="1412776"/>
            <a:ext cx="8153400" cy="511256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pt-BR" dirty="0" smtClean="0"/>
              <a:t>Homofobia</a:t>
            </a:r>
          </a:p>
          <a:p>
            <a:pPr marL="0" indent="0">
              <a:buNone/>
            </a:pPr>
            <a:endParaRPr lang="pt-B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pt-BR" dirty="0" smtClean="0"/>
              <a:t>Heteronormatividade</a:t>
            </a:r>
          </a:p>
          <a:p>
            <a:pPr marL="0" indent="0">
              <a:buNone/>
            </a:pPr>
            <a:endParaRPr lang="pt-B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pt-BR" dirty="0" smtClean="0"/>
              <a:t>Violência de gênero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dirty="0"/>
          </a:p>
          <a:p>
            <a:pPr>
              <a:buFont typeface="Wingdings" panose="05000000000000000000" pitchFamily="2" charset="2"/>
              <a:buChar char="ü"/>
            </a:pPr>
            <a:r>
              <a:rPr lang="pt-BR" dirty="0" smtClean="0"/>
              <a:t>Sexismo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dirty="0" smtClean="0"/>
          </a:p>
          <a:p>
            <a:pPr marL="0" indent="0" algn="ctr">
              <a:buNone/>
            </a:pPr>
            <a:r>
              <a:rPr lang="pt-BR" sz="2400" dirty="0">
                <a:hlinkClick r:id="rId2"/>
              </a:rPr>
              <a:t>https://</a:t>
            </a:r>
            <a:r>
              <a:rPr lang="pt-BR" sz="2400" dirty="0" smtClean="0">
                <a:hlinkClick r:id="rId2"/>
              </a:rPr>
              <a:t>www.youtube.com/watch?v=HRCfJ3EQQCw</a:t>
            </a:r>
            <a:r>
              <a:rPr lang="pt-BR" sz="2400" dirty="0" smtClean="0"/>
              <a:t>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1722538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8"/>
          <p:cNvSpPr txBox="1">
            <a:spLocks noChangeArrowheads="1"/>
          </p:cNvSpPr>
          <p:nvPr/>
        </p:nvSpPr>
        <p:spPr bwMode="auto">
          <a:xfrm>
            <a:off x="4572000" y="4870450"/>
            <a:ext cx="43926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000" b="1"/>
              <a:t>.</a:t>
            </a:r>
          </a:p>
        </p:txBody>
      </p:sp>
      <p:sp>
        <p:nvSpPr>
          <p:cNvPr id="32770" name="Rectangle 10"/>
          <p:cNvSpPr>
            <a:spLocks noChangeArrowheads="1"/>
          </p:cNvSpPr>
          <p:nvPr/>
        </p:nvSpPr>
        <p:spPr bwMode="auto">
          <a:xfrm>
            <a:off x="390525" y="403225"/>
            <a:ext cx="66246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4000" b="1">
                <a:solidFill>
                  <a:srgbClr val="FFCC00"/>
                </a:solidFill>
                <a:latin typeface="Arial" pitchFamily="34" charset="0"/>
              </a:rPr>
              <a:t>NO COTIDIANO ESCOLAR</a:t>
            </a:r>
            <a:endParaRPr lang="pt-BR" sz="4000" b="1">
              <a:solidFill>
                <a:srgbClr val="FFCC00"/>
              </a:solidFill>
              <a:latin typeface="Arial" pitchFamily="34" charset="0"/>
            </a:endParaRPr>
          </a:p>
        </p:txBody>
      </p:sp>
      <p:pic>
        <p:nvPicPr>
          <p:cNvPr id="32771" name="Picture 11" descr="watermark_300x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7625" y="0"/>
            <a:ext cx="10795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2" name="Text Box 12"/>
          <p:cNvSpPr txBox="1">
            <a:spLocks noChangeArrowheads="1"/>
          </p:cNvSpPr>
          <p:nvPr/>
        </p:nvSpPr>
        <p:spPr bwMode="auto">
          <a:xfrm>
            <a:off x="323850" y="1354138"/>
            <a:ext cx="8235950" cy="494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Tx/>
              <a:buChar char="•"/>
            </a:pPr>
            <a:r>
              <a:rPr lang="pt-BR" sz="2400">
                <a:latin typeface="Arial" pitchFamily="34" charset="0"/>
              </a:rPr>
              <a:t> Repensar as práticas e rituais pedagógicos cotidianos para que não sejam expressão de racismo, discriminação e preconceito.</a:t>
            </a:r>
          </a:p>
          <a:p>
            <a:pPr algn="ctr"/>
            <a:endParaRPr lang="pt-BR" sz="2400">
              <a:latin typeface="Arial" pitchFamily="34" charset="0"/>
            </a:endParaRPr>
          </a:p>
          <a:p>
            <a:pPr algn="ctr"/>
            <a:endParaRPr lang="pt-BR" sz="900">
              <a:latin typeface="Arial" pitchFamily="34" charset="0"/>
            </a:endParaRPr>
          </a:p>
          <a:p>
            <a:pPr algn="ctr">
              <a:buFontTx/>
              <a:buChar char="•"/>
            </a:pPr>
            <a:r>
              <a:rPr lang="pt-BR" sz="2400">
                <a:latin typeface="Arial" pitchFamily="34" charset="0"/>
              </a:rPr>
              <a:t> Expressar nas produções escolares, o Brasil que somos genética e culturalmente.</a:t>
            </a:r>
          </a:p>
          <a:p>
            <a:pPr algn="ctr">
              <a:buFontTx/>
              <a:buChar char="•"/>
            </a:pPr>
            <a:endParaRPr lang="pt-BR" sz="2400">
              <a:latin typeface="Arial" pitchFamily="34" charset="0"/>
            </a:endParaRPr>
          </a:p>
          <a:p>
            <a:pPr algn="ctr">
              <a:buFontTx/>
              <a:buChar char="•"/>
            </a:pPr>
            <a:endParaRPr lang="pt-BR" sz="900">
              <a:latin typeface="Arial" pitchFamily="34" charset="0"/>
            </a:endParaRPr>
          </a:p>
          <a:p>
            <a:pPr algn="ctr">
              <a:buFontTx/>
              <a:buChar char="•"/>
            </a:pPr>
            <a:r>
              <a:rPr lang="pt-BR" sz="2400">
                <a:latin typeface="Arial" pitchFamily="34" charset="0"/>
              </a:rPr>
              <a:t> Trabalhar a educação das relações étnico-raciais.</a:t>
            </a:r>
          </a:p>
          <a:p>
            <a:pPr algn="ctr">
              <a:buFontTx/>
              <a:buChar char="•"/>
            </a:pPr>
            <a:endParaRPr lang="pt-BR" sz="900">
              <a:latin typeface="Arial" pitchFamily="34" charset="0"/>
            </a:endParaRPr>
          </a:p>
          <a:p>
            <a:pPr algn="ctr">
              <a:buFontTx/>
              <a:buChar char="•"/>
            </a:pPr>
            <a:endParaRPr lang="pt-BR" sz="2400">
              <a:latin typeface="Arial" pitchFamily="34" charset="0"/>
            </a:endParaRPr>
          </a:p>
          <a:p>
            <a:pPr algn="ctr">
              <a:buFontTx/>
              <a:buChar char="•"/>
            </a:pPr>
            <a:r>
              <a:rPr lang="pt-BR" sz="2400">
                <a:latin typeface="Arial" pitchFamily="34" charset="0"/>
              </a:rPr>
              <a:t> Inserir no currículo escolar  a História e Cultura dos Povos Indígenas, da África e dos Afro-brasileiros.</a:t>
            </a:r>
          </a:p>
          <a:p>
            <a:pPr algn="ctr"/>
            <a:endParaRPr lang="pt-BR" sz="240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5"/>
          <p:cNvSpPr>
            <a:spLocks noChangeArrowheads="1"/>
          </p:cNvSpPr>
          <p:nvPr/>
        </p:nvSpPr>
        <p:spPr bwMode="auto">
          <a:xfrm>
            <a:off x="468313" y="549275"/>
            <a:ext cx="66246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>
                <a:solidFill>
                  <a:srgbClr val="FFCC00"/>
                </a:solidFill>
                <a:latin typeface="Arial" pitchFamily="34" charset="0"/>
              </a:rPr>
              <a:t>NO COTIDIANO ESCOLAR</a:t>
            </a:r>
            <a:endParaRPr lang="pt-BR" sz="4000" b="1">
              <a:solidFill>
                <a:srgbClr val="FFCC00"/>
              </a:solidFill>
              <a:latin typeface="Arial" pitchFamily="34" charset="0"/>
            </a:endParaRPr>
          </a:p>
        </p:txBody>
      </p:sp>
      <p:pic>
        <p:nvPicPr>
          <p:cNvPr id="34818" name="Picture 6" descr="watermark_300x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288" y="333375"/>
            <a:ext cx="10795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9" name="Text Box 7"/>
          <p:cNvSpPr txBox="1">
            <a:spLocks noChangeArrowheads="1"/>
          </p:cNvSpPr>
          <p:nvPr/>
        </p:nvSpPr>
        <p:spPr bwMode="auto">
          <a:xfrm>
            <a:off x="179388" y="1289050"/>
            <a:ext cx="8964612" cy="600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Tx/>
              <a:buChar char="•"/>
            </a:pPr>
            <a:r>
              <a:rPr lang="pt-BR" sz="2400">
                <a:latin typeface="Arial" pitchFamily="34" charset="0"/>
              </a:rPr>
              <a:t> Uso da cultura como suporte para o aprendizado.</a:t>
            </a:r>
          </a:p>
          <a:p>
            <a:pPr algn="just">
              <a:buFontTx/>
              <a:buChar char="•"/>
            </a:pPr>
            <a:endParaRPr lang="pt-BR" sz="2400">
              <a:latin typeface="Arial" pitchFamily="34" charset="0"/>
            </a:endParaRPr>
          </a:p>
          <a:p>
            <a:pPr algn="just">
              <a:buFontTx/>
              <a:buChar char="•"/>
            </a:pPr>
            <a:r>
              <a:rPr lang="pt-BR" sz="2400">
                <a:latin typeface="Arial" pitchFamily="34" charset="0"/>
              </a:rPr>
              <a:t> Valorização dos conhecimentos adquiridos pelas crianças em seu grupo sócio-cultural no ambiente escolar.</a:t>
            </a:r>
          </a:p>
          <a:p>
            <a:pPr algn="just">
              <a:buFontTx/>
              <a:buChar char="•"/>
            </a:pPr>
            <a:endParaRPr lang="pt-BR" sz="2400">
              <a:latin typeface="Arial" pitchFamily="34" charset="0"/>
            </a:endParaRPr>
          </a:p>
          <a:p>
            <a:pPr algn="just">
              <a:buFontTx/>
              <a:buChar char="•"/>
            </a:pPr>
            <a:r>
              <a:rPr lang="pt-BR" sz="2400">
                <a:latin typeface="Arial" pitchFamily="34" charset="0"/>
              </a:rPr>
              <a:t> Estabelecimento de  uma relação de respeito e de aprendizado </a:t>
            </a:r>
          </a:p>
          <a:p>
            <a:pPr algn="just"/>
            <a:r>
              <a:rPr lang="pt-BR" sz="2400">
                <a:latin typeface="Arial" pitchFamily="34" charset="0"/>
              </a:rPr>
              <a:t>entre os(as) estudantes  e os (as) professores(as)</a:t>
            </a:r>
          </a:p>
          <a:p>
            <a:pPr algn="just"/>
            <a:endParaRPr lang="pt-BR" sz="2400">
              <a:latin typeface="Arial" pitchFamily="34" charset="0"/>
            </a:endParaRPr>
          </a:p>
          <a:p>
            <a:pPr algn="just">
              <a:buFontTx/>
              <a:buChar char="•"/>
            </a:pPr>
            <a:r>
              <a:rPr lang="pt-BR" sz="2400">
                <a:latin typeface="Arial" pitchFamily="34" charset="0"/>
              </a:rPr>
              <a:t> Atenção aos apelidos e desqualificações pessoais e de grupo sofridas pelos(as) estudantes afro-brasileiros(as), mulheres e LGBT. </a:t>
            </a:r>
          </a:p>
          <a:p>
            <a:pPr algn="just"/>
            <a:endParaRPr lang="pt-BR" sz="2400">
              <a:latin typeface="Arial" pitchFamily="34" charset="0"/>
            </a:endParaRPr>
          </a:p>
          <a:p>
            <a:pPr algn="just">
              <a:buFontTx/>
              <a:buChar char="•"/>
            </a:pPr>
            <a:r>
              <a:rPr lang="pt-BR" sz="2400">
                <a:latin typeface="Arial" pitchFamily="34" charset="0"/>
              </a:rPr>
              <a:t> Fazer com que os (as) estudantes  se identifiquem com o conteúdo. Que possam </a:t>
            </a:r>
            <a:r>
              <a:rPr lang="ja-JP" altLang="pt-BR" sz="2400">
                <a:latin typeface="Arial" pitchFamily="34" charset="0"/>
              </a:rPr>
              <a:t>“</a:t>
            </a:r>
            <a:r>
              <a:rPr lang="pt-BR" altLang="ja-JP" sz="2400">
                <a:latin typeface="Arial" pitchFamily="34" charset="0"/>
              </a:rPr>
              <a:t>ver</a:t>
            </a:r>
            <a:r>
              <a:rPr lang="ja-JP" altLang="pt-BR" sz="2400">
                <a:latin typeface="Arial" pitchFamily="34" charset="0"/>
              </a:rPr>
              <a:t>”</a:t>
            </a:r>
            <a:r>
              <a:rPr lang="pt-BR" altLang="ja-JP" sz="2400">
                <a:latin typeface="Arial" pitchFamily="34" charset="0"/>
              </a:rPr>
              <a:t> o conteúdo e se ver nele.</a:t>
            </a:r>
          </a:p>
          <a:p>
            <a:pPr algn="just"/>
            <a:endParaRPr lang="pt-BR" sz="2400">
              <a:latin typeface="Arial" pitchFamily="34" charset="0"/>
            </a:endParaRPr>
          </a:p>
          <a:p>
            <a:pPr algn="just">
              <a:buFontTx/>
              <a:buChar char="•"/>
            </a:pPr>
            <a:endParaRPr lang="pt-BR" sz="240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re 1"/>
          <p:cNvSpPr>
            <a:spLocks noGrp="1"/>
          </p:cNvSpPr>
          <p:nvPr>
            <p:ph type="title"/>
          </p:nvPr>
        </p:nvSpPr>
        <p:spPr>
          <a:xfrm>
            <a:off x="533400" y="473075"/>
            <a:ext cx="8153400" cy="1659782"/>
          </a:xfrm>
        </p:spPr>
        <p:txBody>
          <a:bodyPr/>
          <a:lstStyle/>
          <a:p>
            <a:pPr algn="ctr"/>
            <a:r>
              <a:rPr lang="fr-FR" dirty="0" smtClean="0">
                <a:solidFill>
                  <a:srgbClr val="FF3C42"/>
                </a:solidFill>
              </a:rPr>
              <a:t/>
            </a:r>
            <a:br>
              <a:rPr lang="fr-FR" dirty="0" smtClean="0">
                <a:solidFill>
                  <a:srgbClr val="FF3C42"/>
                </a:solidFill>
              </a:rPr>
            </a:br>
            <a:r>
              <a:rPr lang="fr-FR" dirty="0">
                <a:solidFill>
                  <a:srgbClr val="FF3C42"/>
                </a:solidFill>
              </a:rPr>
              <a:t/>
            </a:r>
            <a:br>
              <a:rPr lang="fr-FR" dirty="0">
                <a:solidFill>
                  <a:srgbClr val="FF3C42"/>
                </a:solidFill>
              </a:rPr>
            </a:br>
            <a:r>
              <a:rPr lang="fr-FR" dirty="0" smtClean="0">
                <a:solidFill>
                  <a:srgbClr val="FF3C42"/>
                </a:solidFill>
              </a:rPr>
              <a:t/>
            </a:r>
            <a:br>
              <a:rPr lang="fr-FR" dirty="0" smtClean="0">
                <a:solidFill>
                  <a:srgbClr val="FF3C42"/>
                </a:solidFill>
              </a:rPr>
            </a:br>
            <a:r>
              <a:rPr lang="fr-FR" dirty="0" smtClean="0">
                <a:solidFill>
                  <a:srgbClr val="FF3C42"/>
                </a:solidFill>
              </a:rPr>
              <a:t>Qual é o papel de cada um?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itre 3"/>
          <p:cNvSpPr>
            <a:spLocks noGrp="1"/>
          </p:cNvSpPr>
          <p:nvPr>
            <p:ph type="title"/>
          </p:nvPr>
        </p:nvSpPr>
        <p:spPr>
          <a:xfrm>
            <a:off x="533400" y="116633"/>
            <a:ext cx="8153400" cy="792088"/>
          </a:xfrm>
        </p:spPr>
        <p:txBody>
          <a:bodyPr/>
          <a:lstStyle/>
          <a:p>
            <a:pPr algn="ctr"/>
            <a:r>
              <a:rPr lang="fr-FR" dirty="0" smtClean="0">
                <a:solidFill>
                  <a:srgbClr val="4D78FF"/>
                </a:solidFill>
              </a:rPr>
              <a:t>Obrigado!</a:t>
            </a:r>
          </a:p>
        </p:txBody>
      </p:sp>
      <p:sp>
        <p:nvSpPr>
          <p:cNvPr id="53250" name="ZoneTexte 4"/>
          <p:cNvSpPr txBox="1">
            <a:spLocks noChangeArrowheads="1"/>
          </p:cNvSpPr>
          <p:nvPr/>
        </p:nvSpPr>
        <p:spPr bwMode="auto">
          <a:xfrm>
            <a:off x="1404193" y="5301208"/>
            <a:ext cx="6696199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3200" i="1" dirty="0" smtClean="0">
                <a:solidFill>
                  <a:srgbClr val="FF9900"/>
                </a:solidFill>
                <a:hlinkClick r:id="rId2"/>
              </a:rPr>
              <a:t>rodneipereira@uol.com.br</a:t>
            </a:r>
            <a:endParaRPr lang="fr-FR" sz="3200" i="1" dirty="0" smtClean="0">
              <a:solidFill>
                <a:srgbClr val="FF9900"/>
              </a:solidFill>
            </a:endParaRPr>
          </a:p>
          <a:p>
            <a:r>
              <a:rPr lang="fr-FR" sz="3200" i="1" dirty="0" smtClean="0">
                <a:solidFill>
                  <a:srgbClr val="FF9900"/>
                </a:solidFill>
              </a:rPr>
              <a:t>professorpaulocrispim@gmail.com</a:t>
            </a:r>
            <a:endParaRPr lang="fr-FR" sz="3200" i="1" dirty="0">
              <a:solidFill>
                <a:srgbClr val="FF9900"/>
              </a:solidFill>
            </a:endParaRPr>
          </a:p>
        </p:txBody>
      </p:sp>
      <p:pic>
        <p:nvPicPr>
          <p:cNvPr id="53251" name="Image 5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575" y="1196752"/>
            <a:ext cx="2959100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424936" cy="792088"/>
          </a:xfrm>
        </p:spPr>
        <p:txBody>
          <a:bodyPr/>
          <a:lstStyle/>
          <a:p>
            <a:r>
              <a:rPr lang="pt-BR" sz="4000" kern="1200" dirty="0">
                <a:solidFill>
                  <a:srgbClr val="C0504D"/>
                </a:solidFill>
                <a:ea typeface="+mj-ea"/>
              </a:rPr>
              <a:t>EDUCAÇÃO PARA A DIVERSIDADE</a:t>
            </a:r>
            <a:endParaRPr lang="en-US" dirty="0" smtClean="0">
              <a:solidFill>
                <a:srgbClr val="4D78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7967663" cy="5256584"/>
          </a:xfrm>
        </p:spPr>
        <p:txBody>
          <a:bodyPr>
            <a:noAutofit/>
          </a:bodyPr>
          <a:lstStyle/>
          <a:p>
            <a:pPr algn="ctr">
              <a:buFont typeface="Wingdings" pitchFamily="2" charset="2"/>
              <a:buChar char="ü"/>
            </a:pPr>
            <a:r>
              <a:rPr lang="en-US" sz="2400" dirty="0" smtClean="0"/>
              <a:t>Convivência</a:t>
            </a:r>
          </a:p>
          <a:p>
            <a:pPr algn="ctr">
              <a:buFont typeface="Wingdings" pitchFamily="2" charset="2"/>
              <a:buChar char="ü"/>
            </a:pPr>
            <a:endParaRPr lang="en-US" sz="2400" dirty="0" smtClean="0"/>
          </a:p>
          <a:p>
            <a:pPr algn="ctr">
              <a:buFont typeface="Wingdings" pitchFamily="2" charset="2"/>
              <a:buChar char="ü"/>
            </a:pPr>
            <a:r>
              <a:rPr lang="en-US" sz="2400" dirty="0" smtClean="0"/>
              <a:t>Tolerância</a:t>
            </a:r>
          </a:p>
          <a:p>
            <a:pPr algn="ctr">
              <a:buFont typeface="Wingdings" pitchFamily="2" charset="2"/>
              <a:buChar char="ü"/>
            </a:pPr>
            <a:endParaRPr lang="en-US" sz="2400" dirty="0" smtClean="0"/>
          </a:p>
          <a:p>
            <a:pPr algn="ctr">
              <a:buFont typeface="Wingdings" pitchFamily="2" charset="2"/>
              <a:buChar char="ü"/>
            </a:pPr>
            <a:r>
              <a:rPr lang="en-US" sz="2400" dirty="0" smtClean="0"/>
              <a:t>Julgamento</a:t>
            </a:r>
          </a:p>
          <a:p>
            <a:pPr algn="ctr">
              <a:buFont typeface="Wingdings" pitchFamily="2" charset="2"/>
              <a:buChar char="ü"/>
            </a:pPr>
            <a:endParaRPr lang="en-US" sz="2400" dirty="0" smtClean="0"/>
          </a:p>
          <a:p>
            <a:pPr algn="ctr">
              <a:buFont typeface="Wingdings" pitchFamily="2" charset="2"/>
              <a:buChar char="ü"/>
            </a:pPr>
            <a:r>
              <a:rPr lang="en-US" sz="2400" dirty="0" smtClean="0"/>
              <a:t>Curiosidade</a:t>
            </a:r>
          </a:p>
          <a:p>
            <a:pPr marL="0" indent="0" algn="just">
              <a:buNone/>
            </a:pPr>
            <a:endParaRPr lang="en-US" sz="2400" dirty="0" smtClean="0"/>
          </a:p>
          <a:p>
            <a:pPr marL="0" indent="0" algn="ctr">
              <a:buNone/>
            </a:pPr>
            <a:r>
              <a:rPr lang="en-US" sz="2400" dirty="0" smtClean="0">
                <a:solidFill>
                  <a:schemeClr val="accent2"/>
                </a:solidFill>
              </a:rPr>
              <a:t>Dignidade da pessoa Humana (PNEDH-2009)</a:t>
            </a:r>
          </a:p>
          <a:p>
            <a:pPr marL="0" indent="0" algn="ctr">
              <a:buNone/>
            </a:pPr>
            <a:endParaRPr lang="en-US" sz="2400" dirty="0" smtClean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r>
              <a:rPr lang="en-US" sz="1600" dirty="0">
                <a:solidFill>
                  <a:schemeClr val="accent2"/>
                </a:solidFill>
                <a:hlinkClick r:id="rId3"/>
              </a:rPr>
              <a:t>http://</a:t>
            </a:r>
            <a:r>
              <a:rPr lang="en-US" sz="1600" dirty="0" smtClean="0">
                <a:solidFill>
                  <a:schemeClr val="accent2"/>
                </a:solidFill>
                <a:hlinkClick r:id="rId3"/>
              </a:rPr>
              <a:t>portal.mec.gov.br/expansao-da-rede-federal/194-secretarias-112877938/secad-educacao-continuada-223369541/14772-educacao-em-direitos-humanos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>
          <a:xfrm>
            <a:off x="533400" y="260649"/>
            <a:ext cx="8153400" cy="792087"/>
          </a:xfrm>
        </p:spPr>
        <p:txBody>
          <a:bodyPr/>
          <a:lstStyle/>
          <a:p>
            <a:pPr algn="just"/>
            <a:r>
              <a:rPr lang="en-US" sz="4000" dirty="0">
                <a:solidFill>
                  <a:srgbClr val="FFCC00"/>
                </a:solidFill>
              </a:rPr>
              <a:t>	</a:t>
            </a:r>
            <a:r>
              <a:rPr lang="en-US" sz="4000" dirty="0" smtClean="0">
                <a:solidFill>
                  <a:srgbClr val="FFCC00"/>
                </a:solidFill>
              </a:rPr>
              <a:t>Pensando sobre</a:t>
            </a:r>
            <a:r>
              <a:rPr lang="en-US" sz="4000" dirty="0">
                <a:solidFill>
                  <a:srgbClr val="FFCC00"/>
                </a:solidFill>
              </a:rPr>
              <a:t> </a:t>
            </a:r>
            <a:r>
              <a:rPr lang="en-US" sz="4000" dirty="0" smtClean="0">
                <a:solidFill>
                  <a:srgbClr val="FFCC00"/>
                </a:solidFill>
              </a:rPr>
              <a:t>nossas práticas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68760"/>
            <a:ext cx="8153400" cy="5112568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800" dirty="0" smtClean="0"/>
              <a:t> Resistências</a:t>
            </a:r>
          </a:p>
          <a:p>
            <a:pPr algn="ctr">
              <a:lnSpc>
                <a:spcPct val="90000"/>
              </a:lnSpc>
              <a:buFont typeface="Wingdings" pitchFamily="2" charset="2"/>
              <a:buChar char="ü"/>
            </a:pPr>
            <a:endParaRPr lang="en-US" sz="2800" dirty="0" smtClean="0"/>
          </a:p>
          <a:p>
            <a:pPr algn="ctr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800" dirty="0" smtClean="0"/>
              <a:t> Experiências</a:t>
            </a:r>
          </a:p>
          <a:p>
            <a:pPr algn="ctr">
              <a:lnSpc>
                <a:spcPct val="90000"/>
              </a:lnSpc>
              <a:buFont typeface="Wingdings" pitchFamily="2" charset="2"/>
              <a:buChar char="ü"/>
            </a:pPr>
            <a:endParaRPr lang="en-US" sz="2800" dirty="0"/>
          </a:p>
          <a:p>
            <a:pPr algn="ctr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800" dirty="0" smtClean="0"/>
              <a:t>Desafios</a:t>
            </a:r>
          </a:p>
          <a:p>
            <a:pPr marL="0" indent="0" algn="ctr">
              <a:lnSpc>
                <a:spcPct val="90000"/>
              </a:lnSpc>
              <a:buNone/>
            </a:pPr>
            <a:endParaRPr lang="en-US" sz="2800" dirty="0" smtClean="0"/>
          </a:p>
          <a:p>
            <a:pPr algn="ctr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800" dirty="0" smtClean="0"/>
              <a:t>Deslocamentos</a:t>
            </a:r>
          </a:p>
          <a:p>
            <a:pPr marL="0" indent="0" algn="ctr">
              <a:lnSpc>
                <a:spcPct val="90000"/>
              </a:lnSpc>
              <a:buNone/>
            </a:pPr>
            <a:endParaRPr lang="en-US" sz="2800" dirty="0" smtClean="0"/>
          </a:p>
          <a:p>
            <a:pPr marL="0" indent="0" algn="ctr">
              <a:lnSpc>
                <a:spcPct val="90000"/>
              </a:lnSpc>
              <a:buNone/>
            </a:pPr>
            <a:r>
              <a:rPr lang="en-US" sz="2800" dirty="0">
                <a:hlinkClick r:id="rId2"/>
              </a:rPr>
              <a:t>https://</a:t>
            </a:r>
            <a:r>
              <a:rPr lang="en-US" sz="2800" dirty="0" smtClean="0">
                <a:hlinkClick r:id="rId2"/>
              </a:rPr>
              <a:t>www.youtube.com/watch?v=O37sNe3Svfs</a:t>
            </a:r>
            <a:r>
              <a:rPr lang="en-US" sz="28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>
          <a:xfrm>
            <a:off x="539750" y="188913"/>
            <a:ext cx="8153400" cy="1143000"/>
          </a:xfrm>
        </p:spPr>
        <p:txBody>
          <a:bodyPr/>
          <a:lstStyle/>
          <a:p>
            <a:r>
              <a:rPr lang="en-US" dirty="0" smtClean="0">
                <a:solidFill>
                  <a:srgbClr val="CCFFCC"/>
                </a:solidFill>
              </a:rPr>
              <a:t>Algumas provocações…</a:t>
            </a:r>
          </a:p>
        </p:txBody>
      </p:sp>
      <p:sp>
        <p:nvSpPr>
          <p:cNvPr id="46082" name="Content Placeholder 2"/>
          <p:cNvSpPr>
            <a:spLocks noGrp="1"/>
          </p:cNvSpPr>
          <p:nvPr>
            <p:ph idx="1"/>
          </p:nvPr>
        </p:nvSpPr>
        <p:spPr>
          <a:xfrm>
            <a:off x="533400" y="1628800"/>
            <a:ext cx="8153400" cy="4752528"/>
          </a:xfrm>
        </p:spPr>
        <p:txBody>
          <a:bodyPr/>
          <a:lstStyle/>
          <a:p>
            <a:pPr algn="just">
              <a:buFont typeface="Wingdings" pitchFamily="2" charset="2"/>
              <a:buChar char="ü"/>
            </a:pPr>
            <a:r>
              <a:rPr lang="en-US" sz="2800" dirty="0" smtClean="0"/>
              <a:t>Didática das diferenças</a:t>
            </a:r>
          </a:p>
          <a:p>
            <a:pPr algn="just">
              <a:buFont typeface="Wingdings" pitchFamily="2" charset="2"/>
              <a:buChar char="ü"/>
            </a:pPr>
            <a:endParaRPr lang="en-US" sz="2800" dirty="0"/>
          </a:p>
          <a:p>
            <a:pPr algn="just">
              <a:buFont typeface="Wingdings" pitchFamily="2" charset="2"/>
              <a:buChar char="ü"/>
            </a:pPr>
            <a:r>
              <a:rPr lang="pt-BR" sz="2800" dirty="0"/>
              <a:t>Educação para a Diversidade (Epistemologias do Sul</a:t>
            </a:r>
            <a:r>
              <a:rPr lang="pt-BR" sz="2800" dirty="0" smtClean="0"/>
              <a:t>)</a:t>
            </a:r>
          </a:p>
          <a:p>
            <a:pPr algn="just">
              <a:buFont typeface="Wingdings" pitchFamily="2" charset="2"/>
              <a:buChar char="ü"/>
            </a:pPr>
            <a:endParaRPr lang="pt-BR" sz="2800" dirty="0"/>
          </a:p>
          <a:p>
            <a:pPr algn="just">
              <a:buFont typeface="Wingdings" pitchFamily="2" charset="2"/>
              <a:buChar char="ü"/>
            </a:pPr>
            <a:r>
              <a:rPr lang="pt-BR" sz="2800" dirty="0" smtClean="0"/>
              <a:t>Identidade e Alteridade</a:t>
            </a:r>
          </a:p>
          <a:p>
            <a:pPr marL="0" indent="0" algn="just">
              <a:buNone/>
            </a:pPr>
            <a:endParaRPr lang="pt-BR" sz="2800" dirty="0"/>
          </a:p>
          <a:p>
            <a:pPr marL="0" indent="0" algn="ctr">
              <a:buNone/>
            </a:pPr>
            <a:r>
              <a:rPr lang="pt-BR" sz="2000" dirty="0">
                <a:hlinkClick r:id="rId2"/>
              </a:rPr>
              <a:t>https://</a:t>
            </a:r>
            <a:r>
              <a:rPr lang="pt-BR" sz="2000" dirty="0" smtClean="0">
                <a:hlinkClick r:id="rId2"/>
              </a:rPr>
              <a:t>www.youtube.com/watch?v=lvDc8DfHV-A</a:t>
            </a:r>
            <a:r>
              <a:rPr lang="pt-BR" sz="2000" dirty="0" smtClean="0"/>
              <a:t> </a:t>
            </a:r>
            <a:endParaRPr lang="pt-BR" sz="2000" dirty="0"/>
          </a:p>
          <a:p>
            <a:pPr algn="just">
              <a:buFont typeface="Wingdings" pitchFamily="2" charset="2"/>
              <a:buChar char="ü"/>
            </a:pPr>
            <a:endParaRPr lang="en-US" sz="2800" dirty="0" smtClean="0"/>
          </a:p>
          <a:p>
            <a:pPr algn="just">
              <a:buFont typeface="Wingdings" pitchFamily="2" charset="2"/>
              <a:buChar char="ü"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93FF44"/>
                </a:solidFill>
              </a:rPr>
              <a:t>Permanências</a:t>
            </a:r>
            <a:r>
              <a:rPr lang="en-US" dirty="0" smtClean="0">
                <a:solidFill>
                  <a:srgbClr val="93FF44"/>
                </a:solidFill>
              </a:rPr>
              <a:t>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u"/>
            </a:pPr>
            <a:r>
              <a:rPr lang="pt-BR" sz="2800" u="sng" dirty="0"/>
              <a:t>Art. 69°. Não serão admitidos á matrícula, nem poderão frequentar as escolas</a:t>
            </a:r>
            <a:r>
              <a:rPr lang="pt-BR" sz="2800" u="sng" dirty="0" smtClean="0"/>
              <a:t>:</a:t>
            </a:r>
          </a:p>
          <a:p>
            <a:pPr marL="0" indent="0" algn="just">
              <a:buNone/>
            </a:pPr>
            <a:endParaRPr lang="pt-BR" sz="2800" u="sng" dirty="0"/>
          </a:p>
          <a:p>
            <a:pPr marL="0" indent="0">
              <a:buNone/>
            </a:pPr>
            <a:r>
              <a:rPr lang="pt-BR" sz="2800" dirty="0"/>
              <a:t>§ 1° Os meninos que padecerem moléstias contagiosas</a:t>
            </a:r>
          </a:p>
          <a:p>
            <a:pPr marL="0" indent="0">
              <a:buNone/>
            </a:pPr>
            <a:r>
              <a:rPr lang="pt-BR" sz="2800" dirty="0"/>
              <a:t>§ 2° Os que não tiverem sido vacinados</a:t>
            </a:r>
          </a:p>
          <a:p>
            <a:pPr marL="0" indent="0">
              <a:buNone/>
            </a:pPr>
            <a:r>
              <a:rPr lang="pt-BR" sz="2800" dirty="0"/>
              <a:t>§ 3° Os </a:t>
            </a:r>
            <a:r>
              <a:rPr lang="pt-BR" sz="2800" dirty="0" smtClean="0"/>
              <a:t>escravos</a:t>
            </a:r>
          </a:p>
          <a:p>
            <a:pPr marL="0" indent="0">
              <a:buNone/>
            </a:pPr>
            <a:endParaRPr lang="pt-BR" sz="2800" dirty="0"/>
          </a:p>
          <a:p>
            <a:pPr marL="0" indent="0" algn="r">
              <a:buNone/>
            </a:pPr>
            <a:r>
              <a:rPr lang="pt-BR" sz="2400" b="1" dirty="0"/>
              <a:t>(decreto n° 1.331, de 17 de fevereiro de 1854)</a:t>
            </a:r>
          </a:p>
          <a:p>
            <a:pPr algn="just">
              <a:buFont typeface="Wingdings" pitchFamily="2" charset="2"/>
              <a:buChar char="u"/>
            </a:pPr>
            <a:endParaRPr lang="en-US" sz="2800" u="sng" dirty="0" smtClean="0"/>
          </a:p>
          <a:p>
            <a:pPr algn="ctr">
              <a:buFont typeface="Wingdings" pitchFamily="2" charset="2"/>
              <a:buNone/>
            </a:pPr>
            <a:endParaRPr lang="en-US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332656"/>
            <a:ext cx="8153400" cy="720079"/>
          </a:xfrm>
        </p:spPr>
        <p:txBody>
          <a:bodyPr/>
          <a:lstStyle/>
          <a:p>
            <a:r>
              <a:rPr lang="pt-BR" dirty="0" smtClean="0">
                <a:solidFill>
                  <a:srgbClr val="FF0000"/>
                </a:solidFill>
              </a:rPr>
              <a:t>Democracia Racial?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3400" y="1196752"/>
            <a:ext cx="8153400" cy="5256584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pt-BR" sz="3000" dirty="0"/>
              <a:t>Educação para as </a:t>
            </a:r>
            <a:r>
              <a:rPr lang="pt-BR" sz="3000" b="1" dirty="0" smtClean="0">
                <a:solidFill>
                  <a:srgbClr val="FF0000"/>
                </a:solidFill>
              </a:rPr>
              <a:t>Relações </a:t>
            </a:r>
            <a:r>
              <a:rPr lang="pt-BR" sz="3000" dirty="0" smtClean="0"/>
              <a:t>Etnicorraciais</a:t>
            </a:r>
            <a:endParaRPr lang="pt-BR" sz="3000" dirty="0"/>
          </a:p>
          <a:p>
            <a:pPr marL="0" indent="0">
              <a:buNone/>
            </a:pPr>
            <a:endParaRPr lang="pt-BR" sz="3000" dirty="0"/>
          </a:p>
          <a:p>
            <a:pPr>
              <a:buFont typeface="Wingdings" panose="05000000000000000000" pitchFamily="2" charset="2"/>
              <a:buChar char="ü"/>
            </a:pPr>
            <a:r>
              <a:rPr lang="pt-BR" sz="3000" dirty="0" smtClean="0"/>
              <a:t>Exclusão e evasão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sz="3000" dirty="0"/>
          </a:p>
          <a:p>
            <a:pPr>
              <a:buFont typeface="Wingdings" panose="05000000000000000000" pitchFamily="2" charset="2"/>
              <a:buChar char="ü"/>
            </a:pPr>
            <a:r>
              <a:rPr lang="pt-BR" sz="3000" dirty="0"/>
              <a:t>Raça: é uma </a:t>
            </a:r>
            <a:r>
              <a:rPr lang="pt-BR" sz="3000" b="1" dirty="0">
                <a:solidFill>
                  <a:srgbClr val="FF0000"/>
                </a:solidFill>
              </a:rPr>
              <a:t>construção social </a:t>
            </a:r>
            <a:r>
              <a:rPr lang="pt-BR" sz="3000" b="1" dirty="0" smtClean="0">
                <a:solidFill>
                  <a:srgbClr val="FF0000"/>
                </a:solidFill>
              </a:rPr>
              <a:t> e histórica </a:t>
            </a:r>
            <a:r>
              <a:rPr lang="pt-BR" sz="3000" dirty="0" smtClean="0"/>
              <a:t>forjada </a:t>
            </a:r>
            <a:r>
              <a:rPr lang="pt-BR" sz="3000" dirty="0"/>
              <a:t>nas tensas relações entre brancos e negros</a:t>
            </a:r>
          </a:p>
          <a:p>
            <a:pPr marL="0" indent="0">
              <a:buNone/>
            </a:pPr>
            <a:endParaRPr lang="pt-BR" sz="3000" dirty="0"/>
          </a:p>
          <a:p>
            <a:pPr>
              <a:buFont typeface="Wingdings" panose="05000000000000000000" pitchFamily="2" charset="2"/>
              <a:buChar char="ü"/>
            </a:pPr>
            <a:r>
              <a:rPr lang="pt-BR" sz="3000" b="1" dirty="0" smtClean="0"/>
              <a:t>Leis</a:t>
            </a:r>
            <a:r>
              <a:rPr lang="pt-BR" sz="3000" b="1" dirty="0" smtClean="0">
                <a:solidFill>
                  <a:srgbClr val="FF0000"/>
                </a:solidFill>
              </a:rPr>
              <a:t> 10.639/03 </a:t>
            </a:r>
            <a:r>
              <a:rPr lang="pt-BR" sz="3000" b="1" dirty="0" smtClean="0"/>
              <a:t>e</a:t>
            </a:r>
            <a:r>
              <a:rPr lang="pt-BR" sz="3000" b="1" dirty="0" smtClean="0">
                <a:solidFill>
                  <a:srgbClr val="FF0000"/>
                </a:solidFill>
              </a:rPr>
              <a:t> 11.645/08</a:t>
            </a:r>
            <a:endParaRPr lang="pt-BR" sz="3000" dirty="0"/>
          </a:p>
        </p:txBody>
      </p:sp>
    </p:spTree>
    <p:extLst>
      <p:ext uri="{BB962C8B-B14F-4D97-AF65-F5344CB8AC3E}">
        <p14:creationId xmlns:p14="http://schemas.microsoft.com/office/powerpoint/2010/main" val="3762636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332657"/>
            <a:ext cx="8153400" cy="792088"/>
          </a:xfrm>
        </p:spPr>
        <p:txBody>
          <a:bodyPr/>
          <a:lstStyle/>
          <a:p>
            <a:r>
              <a:rPr lang="pt-BR" dirty="0" smtClean="0">
                <a:solidFill>
                  <a:srgbClr val="00B050"/>
                </a:solidFill>
              </a:rPr>
              <a:t>Ressignificando e Valorizando</a:t>
            </a:r>
            <a:endParaRPr lang="pt-BR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3400" y="1268760"/>
            <a:ext cx="8215064" cy="459864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pt-BR" sz="3200" dirty="0" smtClean="0"/>
              <a:t>Raça como sentido </a:t>
            </a:r>
            <a:r>
              <a:rPr lang="pt-BR" sz="3200" b="1" dirty="0" smtClean="0">
                <a:solidFill>
                  <a:srgbClr val="FF0000"/>
                </a:solidFill>
              </a:rPr>
              <a:t>político,</a:t>
            </a:r>
            <a:r>
              <a:rPr lang="pt-BR" sz="3200" dirty="0" smtClean="0"/>
              <a:t> </a:t>
            </a:r>
            <a:r>
              <a:rPr lang="pt-BR" sz="3200" dirty="0"/>
              <a:t>que </a:t>
            </a:r>
            <a:r>
              <a:rPr lang="pt-BR" sz="3200" b="1" dirty="0">
                <a:solidFill>
                  <a:srgbClr val="FF0000"/>
                </a:solidFill>
              </a:rPr>
              <a:t>valoriza</a:t>
            </a:r>
            <a:r>
              <a:rPr lang="pt-BR" sz="3200" b="1" dirty="0"/>
              <a:t> </a:t>
            </a:r>
            <a:r>
              <a:rPr lang="pt-BR" sz="3200" dirty="0"/>
              <a:t>o legado </a:t>
            </a:r>
            <a:r>
              <a:rPr lang="pt-BR" sz="3200" dirty="0" smtClean="0"/>
              <a:t>africano</a:t>
            </a:r>
            <a:endParaRPr lang="pt-BR" sz="3200" dirty="0"/>
          </a:p>
          <a:p>
            <a:pPr>
              <a:buFont typeface="Wingdings" panose="05000000000000000000" pitchFamily="2" charset="2"/>
              <a:buChar char="ü"/>
            </a:pPr>
            <a:endParaRPr lang="pt-BR" sz="32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pt-BR" sz="3200" dirty="0"/>
              <a:t>As </a:t>
            </a:r>
            <a:r>
              <a:rPr lang="pt-BR" sz="3200" dirty="0">
                <a:solidFill>
                  <a:srgbClr val="FF0000"/>
                </a:solidFill>
              </a:rPr>
              <a:t>relações</a:t>
            </a:r>
            <a:r>
              <a:rPr lang="pt-BR" sz="3200" dirty="0"/>
              <a:t> étnico-raciais na </a:t>
            </a:r>
            <a:r>
              <a:rPr lang="pt-BR" sz="3200" dirty="0" smtClean="0"/>
              <a:t>educação pública brasileira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sz="3200" dirty="0"/>
          </a:p>
          <a:p>
            <a:pPr marL="0" indent="0" algn="ctr">
              <a:buNone/>
            </a:pPr>
            <a:r>
              <a:rPr lang="pt-BR" sz="2800" dirty="0"/>
              <a:t>Vista minha pele, 2003. (CEERT)</a:t>
            </a:r>
          </a:p>
          <a:p>
            <a:pPr marL="0" indent="0" algn="ctr">
              <a:buNone/>
            </a:pPr>
            <a:r>
              <a:rPr lang="pt-BR" sz="2800" dirty="0">
                <a:hlinkClick r:id="rId2"/>
              </a:rPr>
              <a:t>https://www.youtube.com/watch?v=FPHlUrUyj20</a:t>
            </a:r>
            <a:endParaRPr lang="pt-BR" sz="2800" dirty="0"/>
          </a:p>
          <a:p>
            <a:pPr>
              <a:buFont typeface="Wingdings" panose="05000000000000000000" pitchFamily="2" charset="2"/>
              <a:buChar char="ü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78520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ítulo 1"/>
          <p:cNvSpPr>
            <a:spLocks noGrp="1"/>
          </p:cNvSpPr>
          <p:nvPr>
            <p:ph type="title"/>
          </p:nvPr>
        </p:nvSpPr>
        <p:spPr>
          <a:xfrm>
            <a:off x="611188" y="20639"/>
            <a:ext cx="7613650" cy="816074"/>
          </a:xfrm>
        </p:spPr>
        <p:txBody>
          <a:bodyPr/>
          <a:lstStyle/>
          <a:p>
            <a:r>
              <a:rPr lang="pt-BR" dirty="0" smtClean="0">
                <a:solidFill>
                  <a:srgbClr val="F900F9"/>
                </a:solidFill>
              </a:rPr>
              <a:t>Violência contra a mulher</a:t>
            </a:r>
          </a:p>
        </p:txBody>
      </p:sp>
      <p:pic>
        <p:nvPicPr>
          <p:cNvPr id="48130" name="Picture 2" descr="http://www.canalibase.org.br/wp-content/uploads/2012/11/viol%C3%AAncia-contra-a-mulher-Ibase.gif"/>
          <p:cNvPicPr>
            <a:picLocks noChangeAspect="1" noChangeArrowheads="1"/>
          </p:cNvPicPr>
          <p:nvPr/>
        </p:nvPicPr>
        <p:blipFill>
          <a:blip r:embed="rId2" cstate="print"/>
          <a:srcRect t="20921" r="80502" b="10973"/>
          <a:stretch>
            <a:fillRect/>
          </a:stretch>
        </p:blipFill>
        <p:spPr bwMode="auto">
          <a:xfrm>
            <a:off x="846138" y="908720"/>
            <a:ext cx="1430337" cy="5839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1" name="Picture 2" descr="http://www.canalibase.org.br/wp-content/uploads/2012/11/viol%C3%AAncia-contra-a-mulher-Ibase.gif"/>
          <p:cNvPicPr>
            <a:picLocks noChangeAspect="1" noChangeArrowheads="1"/>
          </p:cNvPicPr>
          <p:nvPr/>
        </p:nvPicPr>
        <p:blipFill>
          <a:blip r:embed="rId2" cstate="print"/>
          <a:srcRect l="21034" t="19691" r="658" b="17128"/>
          <a:stretch>
            <a:fillRect/>
          </a:stretch>
        </p:blipFill>
        <p:spPr bwMode="auto">
          <a:xfrm>
            <a:off x="2241550" y="908720"/>
            <a:ext cx="6194425" cy="5844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60649"/>
            <a:ext cx="8153400" cy="936104"/>
          </a:xfrm>
        </p:spPr>
        <p:txBody>
          <a:bodyPr/>
          <a:lstStyle/>
          <a:p>
            <a:r>
              <a:rPr lang="pt-BR" dirty="0" smtClean="0">
                <a:solidFill>
                  <a:srgbClr val="FF0000"/>
                </a:solidFill>
              </a:rPr>
              <a:t>Direito de igualdade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3400" y="1412776"/>
            <a:ext cx="8153400" cy="50405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pt-BR" dirty="0" smtClean="0"/>
              <a:t>Papéis sociais 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dirty="0"/>
          </a:p>
          <a:p>
            <a:pPr>
              <a:buFont typeface="Wingdings" panose="05000000000000000000" pitchFamily="2" charset="2"/>
              <a:buChar char="ü"/>
            </a:pPr>
            <a:r>
              <a:rPr lang="pt-BR" dirty="0" smtClean="0"/>
              <a:t>Empoderamento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dirty="0"/>
          </a:p>
          <a:p>
            <a:pPr>
              <a:buFont typeface="Wingdings" panose="05000000000000000000" pitchFamily="2" charset="2"/>
              <a:buChar char="ü"/>
            </a:pPr>
            <a:r>
              <a:rPr lang="pt-BR" dirty="0" smtClean="0"/>
              <a:t>Objetificação 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dirty="0" smtClean="0"/>
          </a:p>
          <a:p>
            <a:pPr marL="0" indent="0">
              <a:buNone/>
            </a:pPr>
            <a:r>
              <a:rPr lang="pt-BR" sz="2400" dirty="0">
                <a:hlinkClick r:id="rId2"/>
              </a:rPr>
              <a:t>h</a:t>
            </a:r>
            <a:r>
              <a:rPr lang="pt-BR" sz="2400" dirty="0" smtClean="0">
                <a:hlinkClick r:id="rId2"/>
              </a:rPr>
              <a:t>ttps</a:t>
            </a:r>
            <a:r>
              <a:rPr lang="pt-BR" sz="2400" dirty="0">
                <a:hlinkClick r:id="rId2"/>
              </a:rPr>
              <a:t>://</a:t>
            </a:r>
            <a:r>
              <a:rPr lang="pt-BR" sz="2400" dirty="0" smtClean="0">
                <a:hlinkClick r:id="rId2"/>
              </a:rPr>
              <a:t>www.youtube.com/watch?v=JHXjJqLsC8M</a:t>
            </a:r>
            <a:endParaRPr lang="pt-BR" sz="2400" dirty="0" smtClean="0"/>
          </a:p>
          <a:p>
            <a:pPr marL="0" indent="0">
              <a:buNone/>
            </a:pPr>
            <a:r>
              <a:rPr lang="pt-BR" sz="2400" dirty="0" smtClean="0"/>
              <a:t> </a:t>
            </a:r>
          </a:p>
          <a:p>
            <a:pPr marL="0" indent="0">
              <a:buNone/>
            </a:pPr>
            <a:r>
              <a:rPr lang="pt-BR" sz="2400" dirty="0" smtClean="0">
                <a:hlinkClick r:id="rId3"/>
              </a:rPr>
              <a:t>https</a:t>
            </a:r>
            <a:r>
              <a:rPr lang="pt-BR" sz="2400" dirty="0">
                <a:hlinkClick r:id="rId3"/>
              </a:rPr>
              <a:t>://</a:t>
            </a:r>
            <a:r>
              <a:rPr lang="pt-BR" sz="2400" dirty="0" smtClean="0">
                <a:hlinkClick r:id="rId3"/>
              </a:rPr>
              <a:t>www.youtube.com/watch?v=BxMLYl_ANrA</a:t>
            </a:r>
            <a:r>
              <a:rPr lang="pt-BR" sz="2800" dirty="0" smtClean="0"/>
              <a:t>  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641745503"/>
      </p:ext>
    </p:extLst>
  </p:cSld>
  <p:clrMapOvr>
    <a:masterClrMapping/>
  </p:clrMapOvr>
</p:sld>
</file>

<file path=ppt/theme/theme1.xml><?xml version="1.0" encoding="utf-8"?>
<a:theme xmlns:a="http://schemas.openxmlformats.org/drawingml/2006/main" name="Requintado">
  <a:themeElements>
    <a:clrScheme name="Requintado 1">
      <a:dk1>
        <a:srgbClr val="666633"/>
      </a:dk1>
      <a:lt1>
        <a:srgbClr val="FFFFFF"/>
      </a:lt1>
      <a:dk2>
        <a:srgbClr val="000000"/>
      </a:dk2>
      <a:lt2>
        <a:srgbClr val="FFFFFF"/>
      </a:lt2>
      <a:accent1>
        <a:srgbClr val="666699"/>
      </a:accent1>
      <a:accent2>
        <a:srgbClr val="990000"/>
      </a:accent2>
      <a:accent3>
        <a:srgbClr val="AAAAAA"/>
      </a:accent3>
      <a:accent4>
        <a:srgbClr val="DADADA"/>
      </a:accent4>
      <a:accent5>
        <a:srgbClr val="B8B8CA"/>
      </a:accent5>
      <a:accent6>
        <a:srgbClr val="8A0000"/>
      </a:accent6>
      <a:hlink>
        <a:srgbClr val="999900"/>
      </a:hlink>
      <a:folHlink>
        <a:srgbClr val="FFFFFF"/>
      </a:folHlink>
    </a:clrScheme>
    <a:fontScheme name="Requintado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equintado 1">
        <a:dk1>
          <a:srgbClr val="666633"/>
        </a:dk1>
        <a:lt1>
          <a:srgbClr val="FFFFFF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990000"/>
        </a:accent2>
        <a:accent3>
          <a:srgbClr val="AAAAAA"/>
        </a:accent3>
        <a:accent4>
          <a:srgbClr val="DADADA"/>
        </a:accent4>
        <a:accent5>
          <a:srgbClr val="B8B8CA"/>
        </a:accent5>
        <a:accent6>
          <a:srgbClr val="8A0000"/>
        </a:accent6>
        <a:hlink>
          <a:srgbClr val="99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quintado 2">
        <a:dk1>
          <a:srgbClr val="4D4D4D"/>
        </a:dk1>
        <a:lt1>
          <a:srgbClr val="FFFFFF"/>
        </a:lt1>
        <a:dk2>
          <a:srgbClr val="4A1102"/>
        </a:dk2>
        <a:lt2>
          <a:srgbClr val="FFFFFF"/>
        </a:lt2>
        <a:accent1>
          <a:srgbClr val="CC3300"/>
        </a:accent1>
        <a:accent2>
          <a:srgbClr val="666699"/>
        </a:accent2>
        <a:accent3>
          <a:srgbClr val="B1AAAA"/>
        </a:accent3>
        <a:accent4>
          <a:srgbClr val="DADADA"/>
        </a:accent4>
        <a:accent5>
          <a:srgbClr val="E2ADAA"/>
        </a:accent5>
        <a:accent6>
          <a:srgbClr val="5C5C8A"/>
        </a:accent6>
        <a:hlink>
          <a:srgbClr val="FF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quintado 3">
        <a:dk1>
          <a:srgbClr val="666699"/>
        </a:dk1>
        <a:lt1>
          <a:srgbClr val="FFFFFF"/>
        </a:lt1>
        <a:dk2>
          <a:srgbClr val="400040"/>
        </a:dk2>
        <a:lt2>
          <a:srgbClr val="FFFFFF"/>
        </a:lt2>
        <a:accent1>
          <a:srgbClr val="FFCC00"/>
        </a:accent1>
        <a:accent2>
          <a:srgbClr val="FF3300"/>
        </a:accent2>
        <a:accent3>
          <a:srgbClr val="AFAAAF"/>
        </a:accent3>
        <a:accent4>
          <a:srgbClr val="DADADA"/>
        </a:accent4>
        <a:accent5>
          <a:srgbClr val="FFE2AA"/>
        </a:accent5>
        <a:accent6>
          <a:srgbClr val="E72D00"/>
        </a:accent6>
        <a:hlink>
          <a:srgbClr val="CC99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quintado 4">
        <a:dk1>
          <a:srgbClr val="4D4D4D"/>
        </a:dk1>
        <a:lt1>
          <a:srgbClr val="FFFFFF"/>
        </a:lt1>
        <a:dk2>
          <a:srgbClr val="006699"/>
        </a:dk2>
        <a:lt2>
          <a:srgbClr val="CCECFF"/>
        </a:lt2>
        <a:accent1>
          <a:srgbClr val="339966"/>
        </a:accent1>
        <a:accent2>
          <a:srgbClr val="3366FF"/>
        </a:accent2>
        <a:accent3>
          <a:srgbClr val="AAB8CA"/>
        </a:accent3>
        <a:accent4>
          <a:srgbClr val="DADADA"/>
        </a:accent4>
        <a:accent5>
          <a:srgbClr val="ADCAB8"/>
        </a:accent5>
        <a:accent6>
          <a:srgbClr val="2D5CE7"/>
        </a:accent6>
        <a:hlink>
          <a:srgbClr val="33CCFF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quintado 5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FF6600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quintado 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3300"/>
        </a:accent1>
        <a:accent2>
          <a:srgbClr val="666699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5C5C8A"/>
        </a:accent6>
        <a:hlink>
          <a:srgbClr val="999900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quintado 7">
        <a:dk1>
          <a:srgbClr val="000000"/>
        </a:dk1>
        <a:lt1>
          <a:srgbClr val="FFFFFF"/>
        </a:lt1>
        <a:dk2>
          <a:srgbClr val="000066"/>
        </a:dk2>
        <a:lt2>
          <a:srgbClr val="333399"/>
        </a:lt2>
        <a:accent1>
          <a:srgbClr val="3399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8AE7"/>
        </a:accent6>
        <a:hlink>
          <a:srgbClr val="00CC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Requintado</Template>
  <TotalTime>2147</TotalTime>
  <Words>380</Words>
  <Application>Microsoft Office PowerPoint</Application>
  <PresentationFormat>Apresentação na tela (4:3)</PresentationFormat>
  <Paragraphs>112</Paragraphs>
  <Slides>14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Requintado</vt:lpstr>
      <vt:lpstr>Apresentação do PowerPoint</vt:lpstr>
      <vt:lpstr>EDUCAÇÃO PARA A DIVERSIDADE</vt:lpstr>
      <vt:lpstr> Pensando sobre nossas práticas</vt:lpstr>
      <vt:lpstr>Algumas provocações…</vt:lpstr>
      <vt:lpstr>Permanências…</vt:lpstr>
      <vt:lpstr>Democracia Racial?</vt:lpstr>
      <vt:lpstr>Ressignificando e Valorizando</vt:lpstr>
      <vt:lpstr>Violência contra a mulher</vt:lpstr>
      <vt:lpstr>Direito de igualdade</vt:lpstr>
      <vt:lpstr>Gênero, identidade de gênero e orientação sexual</vt:lpstr>
      <vt:lpstr>Apresentação do PowerPoint</vt:lpstr>
      <vt:lpstr>Apresentação do PowerPoint</vt:lpstr>
      <vt:lpstr>   Qual é o papel de cada um?</vt:lpstr>
      <vt:lpstr>Obrigado!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Notebook</dc:creator>
  <cp:lastModifiedBy>User</cp:lastModifiedBy>
  <cp:revision>104</cp:revision>
  <dcterms:created xsi:type="dcterms:W3CDTF">2007-11-04T21:22:32Z</dcterms:created>
  <dcterms:modified xsi:type="dcterms:W3CDTF">2016-09-29T19:30:37Z</dcterms:modified>
</cp:coreProperties>
</file>