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5" r:id="rId3"/>
    <p:sldId id="286" r:id="rId4"/>
    <p:sldId id="287" r:id="rId5"/>
    <p:sldId id="283" r:id="rId6"/>
    <p:sldId id="295" r:id="rId7"/>
    <p:sldId id="296" r:id="rId8"/>
    <p:sldId id="289" r:id="rId9"/>
    <p:sldId id="297" r:id="rId10"/>
    <p:sldId id="298" r:id="rId11"/>
    <p:sldId id="268" r:id="rId12"/>
    <p:sldId id="281" r:id="rId13"/>
    <p:sldId id="293" r:id="rId14"/>
    <p:sldId id="294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rgia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rgia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rgia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rgia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rgia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Georgia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Georgia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Georgia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Georgia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C42"/>
    <a:srgbClr val="4D78FF"/>
    <a:srgbClr val="93FF44"/>
    <a:srgbClr val="FF8062"/>
    <a:srgbClr val="F900F9"/>
    <a:srgbClr val="FF9900"/>
    <a:srgbClr val="00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188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266FF2A2-7138-4354-A4CB-2B224F1EC33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402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C367C18C-ADEE-4841-9FF5-395A44D6F07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107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E6DF99-55A5-4C58-BF32-F0CC1D60D17E}" type="slidenum">
              <a:rPr lang="pt-BR"/>
              <a:pPr/>
              <a:t>1</a:t>
            </a:fld>
            <a:endParaRPr lang="pt-B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7C18C-ADEE-4841-9FF5-395A44D6F07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372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070BB-61D5-4826-96D0-74BA77B573D2}" type="slidenum">
              <a:rPr lang="pt-BR"/>
              <a:pPr/>
              <a:t>11</a:t>
            </a:fld>
            <a:endParaRPr lang="pt-BR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11C6A-3D4D-4B5F-BD48-E73CF17962C1}" type="slidenum">
              <a:rPr lang="pt-BR"/>
              <a:pPr/>
              <a:t>12</a:t>
            </a:fld>
            <a:endParaRPr lang="pt-B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FA19D3-5ABA-461E-A736-7C0596177EE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BEB7C-C88F-40C3-BC06-10987AA0345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71F17-1E6B-4809-8ED6-2C9D1BFD205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86300" y="1828800"/>
            <a:ext cx="4000500" cy="1943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86300" y="3924300"/>
            <a:ext cx="4000500" cy="1943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2A659-0DFD-48BC-B53C-B53213C02E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86300" y="1828800"/>
            <a:ext cx="4000500" cy="1943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86300" y="3924300"/>
            <a:ext cx="4000500" cy="1943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D383-AC10-4EB1-9920-0FFB270CC9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06ECF-EE77-4C41-92EF-DF04C3C7F5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2EF99-A816-4B67-B8A6-8500F8AF37D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7515D-1375-4268-AF46-452C9BFE92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1ABE9-E0F6-4306-8541-99238068659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8C6EB-A46E-496B-973B-2058C1A3D56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22A15-1781-4F21-AB51-03E3E20B4AC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DED4B-78B9-44E7-834B-E70B3254729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E9A00-1800-4B0A-BF8B-7770804B7E2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FB570-2CE3-48C5-9227-1AFFE92E7C6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fld id="{776EAEB4-71BB-497F-BE35-464F49D99290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RCfJ3EQQC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odneipereira@uol.com.br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ec.gov.br/expansao-da-rede-federal/194-secretarias-112877938/secad-educacao-continuada-223369541/14772-educacao-em-direitos-human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37sNe3Svf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Dc8DfHV-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PHlUrUyj2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xMLYl_ANrA" TargetMode="External"/><Relationship Id="rId2" Type="http://schemas.openxmlformats.org/officeDocument/2006/relationships/hyperlink" Target="https://www.youtube.com/watch?v=JHXjJqLsC8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5805488"/>
            <a:ext cx="7088188" cy="792162"/>
          </a:xfrm>
        </p:spPr>
        <p:txBody>
          <a:bodyPr/>
          <a:lstStyle/>
          <a:p>
            <a:pPr eaLnBrk="1" hangingPunct="1"/>
            <a:endParaRPr lang="pt-BR" sz="24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eaLnBrk="1" hangingPunct="1"/>
            <a:r>
              <a:rPr lang="pt-BR" sz="2400" b="1" dirty="0" smtClean="0">
                <a:solidFill>
                  <a:srgbClr val="FFCC00"/>
                </a:solidFill>
                <a:latin typeface="Georgia" pitchFamily="18" charset="0"/>
              </a:rPr>
              <a:t>Paulo Crispim</a:t>
            </a:r>
          </a:p>
          <a:p>
            <a:pPr eaLnBrk="1" hangingPunct="1"/>
            <a:endParaRPr lang="pt-BR" b="1" dirty="0" smtClean="0">
              <a:solidFill>
                <a:srgbClr val="FFCC00"/>
              </a:solidFill>
            </a:endParaRPr>
          </a:p>
          <a:p>
            <a:pPr eaLnBrk="1" hangingPunct="1"/>
            <a:endParaRPr lang="pt-BR" b="1" dirty="0" smtClean="0">
              <a:solidFill>
                <a:srgbClr val="FFCC00"/>
              </a:solidFill>
            </a:endParaRPr>
          </a:p>
          <a:p>
            <a:pPr eaLnBrk="1" hangingPunct="1"/>
            <a:endParaRPr lang="pt-BR" b="1" dirty="0" smtClean="0">
              <a:solidFill>
                <a:srgbClr val="FFCC00"/>
              </a:solidFill>
            </a:endParaRPr>
          </a:p>
          <a:p>
            <a:pPr eaLnBrk="1" hangingPunct="1"/>
            <a:r>
              <a:rPr lang="pt-BR" dirty="0" smtClean="0">
                <a:solidFill>
                  <a:srgbClr val="FFCC00"/>
                </a:solidFill>
              </a:rPr>
              <a:t>                     </a:t>
            </a:r>
            <a:endParaRPr lang="pt-BR" dirty="0" smtClean="0"/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11188" y="765175"/>
            <a:ext cx="8137525" cy="241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>
                <a:solidFill>
                  <a:srgbClr val="4D78FF"/>
                </a:solidFill>
              </a:rPr>
              <a:t>Trabalhando com </a:t>
            </a:r>
            <a:r>
              <a:rPr lang="en-US" sz="2800" b="1" dirty="0" smtClean="0">
                <a:solidFill>
                  <a:srgbClr val="4D78FF"/>
                </a:solidFill>
              </a:rPr>
              <a:t>Gênero </a:t>
            </a:r>
            <a:r>
              <a:rPr lang="en-US" sz="2800" b="1" dirty="0">
                <a:solidFill>
                  <a:srgbClr val="4D78FF"/>
                </a:solidFill>
              </a:rPr>
              <a:t>e </a:t>
            </a:r>
            <a:r>
              <a:rPr lang="en-US" sz="2800" b="1" dirty="0" smtClean="0">
                <a:solidFill>
                  <a:srgbClr val="4D78FF"/>
                </a:solidFill>
              </a:rPr>
              <a:t>Etnia na Educação Básica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1800" b="1" dirty="0">
                <a:solidFill>
                  <a:srgbClr val="93FF44"/>
                </a:solidFill>
              </a:rPr>
              <a:t>Pensando Referenciais</a:t>
            </a:r>
            <a:br>
              <a:rPr lang="en-US" sz="1800" b="1" dirty="0">
                <a:solidFill>
                  <a:srgbClr val="93FF44"/>
                </a:solidFill>
              </a:rPr>
            </a:br>
            <a:r>
              <a:rPr lang="en-US" sz="1800" b="1" dirty="0">
                <a:solidFill>
                  <a:srgbClr val="93FF44"/>
                </a:solidFill>
              </a:rPr>
              <a:t>para a organização </a:t>
            </a:r>
            <a:r>
              <a:rPr lang="en-US" sz="1800" b="1" dirty="0" smtClean="0">
                <a:solidFill>
                  <a:srgbClr val="93FF44"/>
                </a:solidFill>
              </a:rPr>
              <a:t>das práticas pedagógicas</a:t>
            </a:r>
            <a:endParaRPr lang="pt-BR" sz="1800" b="1" dirty="0">
              <a:solidFill>
                <a:srgbClr val="93FF44"/>
              </a:solidFill>
            </a:endParaRPr>
          </a:p>
        </p:txBody>
      </p:sp>
      <p:pic>
        <p:nvPicPr>
          <p:cNvPr id="18435" name="Imag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3644106"/>
            <a:ext cx="3983037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88641"/>
            <a:ext cx="8153400" cy="1224136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Gênero, identidade de gênero e orientação sexual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412776"/>
            <a:ext cx="8153400" cy="5112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Homofobia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Heteronormatividade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Violência de gênero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Sexismo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0" indent="0" algn="ctr">
              <a:buNone/>
            </a:pPr>
            <a:r>
              <a:rPr lang="pt-BR" sz="2400" dirty="0">
                <a:hlinkClick r:id="rId2"/>
              </a:rPr>
              <a:t>https://</a:t>
            </a:r>
            <a:r>
              <a:rPr lang="pt-BR" sz="2400" dirty="0" smtClean="0">
                <a:hlinkClick r:id="rId2"/>
              </a:rPr>
              <a:t>www.youtube.com/watch?v=HRCfJ3EQQCw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7225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8"/>
          <p:cNvSpPr txBox="1">
            <a:spLocks noChangeArrowheads="1"/>
          </p:cNvSpPr>
          <p:nvPr/>
        </p:nvSpPr>
        <p:spPr bwMode="auto">
          <a:xfrm>
            <a:off x="4572000" y="4870450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/>
              <a:t>.</a:t>
            </a:r>
          </a:p>
        </p:txBody>
      </p:sp>
      <p:sp>
        <p:nvSpPr>
          <p:cNvPr id="32770" name="Rectangle 10"/>
          <p:cNvSpPr>
            <a:spLocks noChangeArrowheads="1"/>
          </p:cNvSpPr>
          <p:nvPr/>
        </p:nvSpPr>
        <p:spPr bwMode="auto">
          <a:xfrm>
            <a:off x="390525" y="403225"/>
            <a:ext cx="66246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rgbClr val="FFCC00"/>
                </a:solidFill>
                <a:latin typeface="Arial" pitchFamily="34" charset="0"/>
              </a:rPr>
              <a:t>NO COTIDIANO ESCOLAR</a:t>
            </a:r>
            <a:endParaRPr lang="pt-BR" sz="4000" b="1">
              <a:solidFill>
                <a:srgbClr val="FFCC00"/>
              </a:solidFill>
              <a:latin typeface="Arial" pitchFamily="34" charset="0"/>
            </a:endParaRPr>
          </a:p>
        </p:txBody>
      </p:sp>
      <p:pic>
        <p:nvPicPr>
          <p:cNvPr id="32771" name="Picture 11" descr="watermark_300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0"/>
            <a:ext cx="1079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12"/>
          <p:cNvSpPr txBox="1">
            <a:spLocks noChangeArrowheads="1"/>
          </p:cNvSpPr>
          <p:nvPr/>
        </p:nvSpPr>
        <p:spPr bwMode="auto">
          <a:xfrm>
            <a:off x="323850" y="1354138"/>
            <a:ext cx="823595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pt-BR" sz="2400">
                <a:latin typeface="Arial" pitchFamily="34" charset="0"/>
              </a:rPr>
              <a:t> Repensar as práticas e rituais pedagógicos cotidianos para que não sejam expressão de racismo, discriminação e preconceito.</a:t>
            </a:r>
          </a:p>
          <a:p>
            <a:pPr algn="ctr"/>
            <a:endParaRPr lang="pt-BR" sz="2400">
              <a:latin typeface="Arial" pitchFamily="34" charset="0"/>
            </a:endParaRPr>
          </a:p>
          <a:p>
            <a:pPr algn="ctr"/>
            <a:endParaRPr lang="pt-BR" sz="900"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pt-BR" sz="2400">
                <a:latin typeface="Arial" pitchFamily="34" charset="0"/>
              </a:rPr>
              <a:t> Expressar nas produções escolares, o Brasil que somos genética e culturalmente.</a:t>
            </a:r>
          </a:p>
          <a:p>
            <a:pPr algn="ctr">
              <a:buFontTx/>
              <a:buChar char="•"/>
            </a:pPr>
            <a:endParaRPr lang="pt-BR" sz="2400">
              <a:latin typeface="Arial" pitchFamily="34" charset="0"/>
            </a:endParaRPr>
          </a:p>
          <a:p>
            <a:pPr algn="ctr">
              <a:buFontTx/>
              <a:buChar char="•"/>
            </a:pPr>
            <a:endParaRPr lang="pt-BR" sz="900"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pt-BR" sz="2400">
                <a:latin typeface="Arial" pitchFamily="34" charset="0"/>
              </a:rPr>
              <a:t> Trabalhar a educação das relações étnico-raciais.</a:t>
            </a:r>
          </a:p>
          <a:p>
            <a:pPr algn="ctr">
              <a:buFontTx/>
              <a:buChar char="•"/>
            </a:pPr>
            <a:endParaRPr lang="pt-BR" sz="900">
              <a:latin typeface="Arial" pitchFamily="34" charset="0"/>
            </a:endParaRPr>
          </a:p>
          <a:p>
            <a:pPr algn="ctr">
              <a:buFontTx/>
              <a:buChar char="•"/>
            </a:pPr>
            <a:endParaRPr lang="pt-BR" sz="2400"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pt-BR" sz="2400">
                <a:latin typeface="Arial" pitchFamily="34" charset="0"/>
              </a:rPr>
              <a:t> Inserir no currículo escolar  a História e Cultura dos Povos Indígenas, da África e dos Afro-brasileiros.</a:t>
            </a:r>
          </a:p>
          <a:p>
            <a:pPr algn="ctr"/>
            <a:endParaRPr lang="pt-BR" sz="24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ChangeArrowheads="1"/>
          </p:cNvSpPr>
          <p:nvPr/>
        </p:nvSpPr>
        <p:spPr bwMode="auto">
          <a:xfrm>
            <a:off x="468313" y="549275"/>
            <a:ext cx="66246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CC00"/>
                </a:solidFill>
                <a:latin typeface="Arial" pitchFamily="34" charset="0"/>
              </a:rPr>
              <a:t>NO COTIDIANO ESCOLAR</a:t>
            </a:r>
            <a:endParaRPr lang="pt-BR" sz="4000" b="1">
              <a:solidFill>
                <a:srgbClr val="FFCC00"/>
              </a:solidFill>
              <a:latin typeface="Arial" pitchFamily="34" charset="0"/>
            </a:endParaRPr>
          </a:p>
        </p:txBody>
      </p:sp>
      <p:pic>
        <p:nvPicPr>
          <p:cNvPr id="34818" name="Picture 6" descr="watermark_300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333375"/>
            <a:ext cx="10795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179388" y="1289050"/>
            <a:ext cx="8964612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pt-BR" sz="2400">
                <a:latin typeface="Arial" pitchFamily="34" charset="0"/>
              </a:rPr>
              <a:t> Uso da cultura como suporte para o aprendizado.</a:t>
            </a:r>
          </a:p>
          <a:p>
            <a:pPr algn="just">
              <a:buFontTx/>
              <a:buChar char="•"/>
            </a:pPr>
            <a:endParaRPr lang="pt-BR" sz="2400">
              <a:latin typeface="Arial" pitchFamily="34" charset="0"/>
            </a:endParaRPr>
          </a:p>
          <a:p>
            <a:pPr algn="just">
              <a:buFontTx/>
              <a:buChar char="•"/>
            </a:pPr>
            <a:r>
              <a:rPr lang="pt-BR" sz="2400">
                <a:latin typeface="Arial" pitchFamily="34" charset="0"/>
              </a:rPr>
              <a:t> Valorização dos conhecimentos adquiridos pelas crianças em seu grupo sócio-cultural no ambiente escolar.</a:t>
            </a:r>
          </a:p>
          <a:p>
            <a:pPr algn="just">
              <a:buFontTx/>
              <a:buChar char="•"/>
            </a:pPr>
            <a:endParaRPr lang="pt-BR" sz="2400">
              <a:latin typeface="Arial" pitchFamily="34" charset="0"/>
            </a:endParaRPr>
          </a:p>
          <a:p>
            <a:pPr algn="just">
              <a:buFontTx/>
              <a:buChar char="•"/>
            </a:pPr>
            <a:r>
              <a:rPr lang="pt-BR" sz="2400">
                <a:latin typeface="Arial" pitchFamily="34" charset="0"/>
              </a:rPr>
              <a:t> Estabelecimento de  uma relação de respeito e de aprendizado </a:t>
            </a:r>
          </a:p>
          <a:p>
            <a:pPr algn="just"/>
            <a:r>
              <a:rPr lang="pt-BR" sz="2400">
                <a:latin typeface="Arial" pitchFamily="34" charset="0"/>
              </a:rPr>
              <a:t>entre os(as) estudantes  e os (as) professores(as)</a:t>
            </a:r>
          </a:p>
          <a:p>
            <a:pPr algn="just"/>
            <a:endParaRPr lang="pt-BR" sz="2400">
              <a:latin typeface="Arial" pitchFamily="34" charset="0"/>
            </a:endParaRPr>
          </a:p>
          <a:p>
            <a:pPr algn="just">
              <a:buFontTx/>
              <a:buChar char="•"/>
            </a:pPr>
            <a:r>
              <a:rPr lang="pt-BR" sz="2400">
                <a:latin typeface="Arial" pitchFamily="34" charset="0"/>
              </a:rPr>
              <a:t> Atenção aos apelidos e desqualificações pessoais e de grupo sofridas pelos(as) estudantes afro-brasileiros(as), mulheres e LGBT. </a:t>
            </a:r>
          </a:p>
          <a:p>
            <a:pPr algn="just"/>
            <a:endParaRPr lang="pt-BR" sz="2400">
              <a:latin typeface="Arial" pitchFamily="34" charset="0"/>
            </a:endParaRPr>
          </a:p>
          <a:p>
            <a:pPr algn="just">
              <a:buFontTx/>
              <a:buChar char="•"/>
            </a:pPr>
            <a:r>
              <a:rPr lang="pt-BR" sz="2400">
                <a:latin typeface="Arial" pitchFamily="34" charset="0"/>
              </a:rPr>
              <a:t> Fazer com que os (as) estudantes  se identifiquem com o conteúdo. Que possam </a:t>
            </a:r>
            <a:r>
              <a:rPr lang="ja-JP" altLang="pt-BR" sz="2400">
                <a:latin typeface="Arial" pitchFamily="34" charset="0"/>
              </a:rPr>
              <a:t>“</a:t>
            </a:r>
            <a:r>
              <a:rPr lang="pt-BR" altLang="ja-JP" sz="2400">
                <a:latin typeface="Arial" pitchFamily="34" charset="0"/>
              </a:rPr>
              <a:t>ver</a:t>
            </a:r>
            <a:r>
              <a:rPr lang="ja-JP" altLang="pt-BR" sz="2400">
                <a:latin typeface="Arial" pitchFamily="34" charset="0"/>
              </a:rPr>
              <a:t>”</a:t>
            </a:r>
            <a:r>
              <a:rPr lang="pt-BR" altLang="ja-JP" sz="2400">
                <a:latin typeface="Arial" pitchFamily="34" charset="0"/>
              </a:rPr>
              <a:t> o conteúdo e se ver nele.</a:t>
            </a:r>
          </a:p>
          <a:p>
            <a:pPr algn="just"/>
            <a:endParaRPr lang="pt-BR" sz="2400">
              <a:latin typeface="Arial" pitchFamily="34" charset="0"/>
            </a:endParaRPr>
          </a:p>
          <a:p>
            <a:pPr algn="just">
              <a:buFontTx/>
              <a:buChar char="•"/>
            </a:pPr>
            <a:endParaRPr lang="pt-BR" sz="24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r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659782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3C42"/>
                </a:solidFill>
              </a:rPr>
              <a:t/>
            </a:r>
            <a:br>
              <a:rPr lang="fr-FR" dirty="0" smtClean="0">
                <a:solidFill>
                  <a:srgbClr val="FF3C42"/>
                </a:solidFill>
              </a:rPr>
            </a:br>
            <a:r>
              <a:rPr lang="fr-FR" dirty="0">
                <a:solidFill>
                  <a:srgbClr val="FF3C42"/>
                </a:solidFill>
              </a:rPr>
              <a:t/>
            </a:r>
            <a:br>
              <a:rPr lang="fr-FR" dirty="0">
                <a:solidFill>
                  <a:srgbClr val="FF3C42"/>
                </a:solidFill>
              </a:rPr>
            </a:br>
            <a:r>
              <a:rPr lang="fr-FR" dirty="0" smtClean="0">
                <a:solidFill>
                  <a:srgbClr val="FF3C42"/>
                </a:solidFill>
              </a:rPr>
              <a:t/>
            </a:r>
            <a:br>
              <a:rPr lang="fr-FR" dirty="0" smtClean="0">
                <a:solidFill>
                  <a:srgbClr val="FF3C42"/>
                </a:solidFill>
              </a:rPr>
            </a:br>
            <a:r>
              <a:rPr lang="fr-FR" dirty="0" smtClean="0">
                <a:solidFill>
                  <a:srgbClr val="FF3C42"/>
                </a:solidFill>
              </a:rPr>
              <a:t>Qual é o papel de cada 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re 3"/>
          <p:cNvSpPr>
            <a:spLocks noGrp="1"/>
          </p:cNvSpPr>
          <p:nvPr>
            <p:ph type="title"/>
          </p:nvPr>
        </p:nvSpPr>
        <p:spPr>
          <a:xfrm>
            <a:off x="533400" y="116633"/>
            <a:ext cx="8153400" cy="792088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4D78FF"/>
                </a:solidFill>
              </a:rPr>
              <a:t>Obrigado!</a:t>
            </a:r>
          </a:p>
        </p:txBody>
      </p:sp>
      <p:sp>
        <p:nvSpPr>
          <p:cNvPr id="53250" name="ZoneTexte 4"/>
          <p:cNvSpPr txBox="1">
            <a:spLocks noChangeArrowheads="1"/>
          </p:cNvSpPr>
          <p:nvPr/>
        </p:nvSpPr>
        <p:spPr bwMode="auto">
          <a:xfrm>
            <a:off x="1404193" y="5301208"/>
            <a:ext cx="66961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i="1" dirty="0" smtClean="0">
                <a:solidFill>
                  <a:srgbClr val="FF9900"/>
                </a:solidFill>
                <a:hlinkClick r:id="rId2"/>
              </a:rPr>
              <a:t>rodneipereira@uol.com.br</a:t>
            </a:r>
            <a:endParaRPr lang="fr-FR" sz="3200" i="1" dirty="0" smtClean="0">
              <a:solidFill>
                <a:srgbClr val="FF9900"/>
              </a:solidFill>
            </a:endParaRPr>
          </a:p>
          <a:p>
            <a:r>
              <a:rPr lang="fr-FR" sz="3200" i="1" dirty="0" smtClean="0">
                <a:solidFill>
                  <a:srgbClr val="FF9900"/>
                </a:solidFill>
              </a:rPr>
              <a:t>professorpaulocrispim@gmail.com</a:t>
            </a:r>
            <a:endParaRPr lang="fr-FR" sz="3200" i="1" dirty="0">
              <a:solidFill>
                <a:srgbClr val="FF9900"/>
              </a:solidFill>
            </a:endParaRPr>
          </a:p>
        </p:txBody>
      </p:sp>
      <p:pic>
        <p:nvPicPr>
          <p:cNvPr id="53251" name="Imag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1196752"/>
            <a:ext cx="29591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792088"/>
          </a:xfrm>
        </p:spPr>
        <p:txBody>
          <a:bodyPr/>
          <a:lstStyle/>
          <a:p>
            <a:r>
              <a:rPr lang="pt-BR" sz="4000" kern="1200" dirty="0">
                <a:solidFill>
                  <a:srgbClr val="C0504D"/>
                </a:solidFill>
                <a:ea typeface="+mj-ea"/>
              </a:rPr>
              <a:t>EDUCAÇÃO PARA A DIVERSIDADE</a:t>
            </a:r>
            <a:endParaRPr lang="en-US" dirty="0" smtClean="0">
              <a:solidFill>
                <a:srgbClr val="4D78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967663" cy="5256584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sz="2400" dirty="0" smtClean="0"/>
              <a:t>Convivência</a:t>
            </a:r>
          </a:p>
          <a:p>
            <a:pPr algn="ctr">
              <a:buFont typeface="Wingdings" pitchFamily="2" charset="2"/>
              <a:buChar char="ü"/>
            </a:pPr>
            <a:endParaRPr lang="en-US" sz="2400" dirty="0" smtClean="0"/>
          </a:p>
          <a:p>
            <a:pPr algn="ctr">
              <a:buFont typeface="Wingdings" pitchFamily="2" charset="2"/>
              <a:buChar char="ü"/>
            </a:pPr>
            <a:r>
              <a:rPr lang="en-US" sz="2400" dirty="0" smtClean="0"/>
              <a:t>Tolerância</a:t>
            </a:r>
          </a:p>
          <a:p>
            <a:pPr algn="ctr">
              <a:buFont typeface="Wingdings" pitchFamily="2" charset="2"/>
              <a:buChar char="ü"/>
            </a:pPr>
            <a:endParaRPr lang="en-US" sz="2400" dirty="0" smtClean="0"/>
          </a:p>
          <a:p>
            <a:pPr algn="ctr">
              <a:buFont typeface="Wingdings" pitchFamily="2" charset="2"/>
              <a:buChar char="ü"/>
            </a:pPr>
            <a:r>
              <a:rPr lang="en-US" sz="2400" dirty="0" smtClean="0"/>
              <a:t>Julgamento</a:t>
            </a:r>
          </a:p>
          <a:p>
            <a:pPr algn="ctr">
              <a:buFont typeface="Wingdings" pitchFamily="2" charset="2"/>
              <a:buChar char="ü"/>
            </a:pPr>
            <a:endParaRPr lang="en-US" sz="2400" dirty="0" smtClean="0"/>
          </a:p>
          <a:p>
            <a:pPr algn="ctr">
              <a:buFont typeface="Wingdings" pitchFamily="2" charset="2"/>
              <a:buChar char="ü"/>
            </a:pPr>
            <a:r>
              <a:rPr lang="en-US" sz="2400" dirty="0" smtClean="0"/>
              <a:t>Curiosidade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Dignidade da pessoa Humana (PNEDH-2009)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2"/>
                </a:solidFill>
                <a:hlinkClick r:id="rId3"/>
              </a:rPr>
              <a:t>http://</a:t>
            </a:r>
            <a:r>
              <a:rPr lang="en-US" sz="1600" dirty="0" smtClean="0">
                <a:solidFill>
                  <a:schemeClr val="accent2"/>
                </a:solidFill>
                <a:hlinkClick r:id="rId3"/>
              </a:rPr>
              <a:t>portal.mec.gov.br/expansao-da-rede-federal/194-secretarias-112877938/secad-educacao-continuada-223369541/14772-educacao-em-direitos-humanos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533400" y="260649"/>
            <a:ext cx="8153400" cy="792087"/>
          </a:xfrm>
        </p:spPr>
        <p:txBody>
          <a:bodyPr/>
          <a:lstStyle/>
          <a:p>
            <a:pPr algn="just"/>
            <a:r>
              <a:rPr lang="en-US" sz="4000" dirty="0">
                <a:solidFill>
                  <a:srgbClr val="FFCC00"/>
                </a:solidFill>
              </a:rPr>
              <a:t>	</a:t>
            </a:r>
            <a:r>
              <a:rPr lang="en-US" sz="4000" dirty="0" smtClean="0">
                <a:solidFill>
                  <a:srgbClr val="FFCC00"/>
                </a:solidFill>
              </a:rPr>
              <a:t>Pensando sobre</a:t>
            </a:r>
            <a:r>
              <a:rPr lang="en-US" sz="4000" dirty="0">
                <a:solidFill>
                  <a:srgbClr val="FFCC00"/>
                </a:solidFill>
              </a:rPr>
              <a:t> </a:t>
            </a:r>
            <a:r>
              <a:rPr lang="en-US" sz="4000" dirty="0" smtClean="0">
                <a:solidFill>
                  <a:srgbClr val="FFCC00"/>
                </a:solidFill>
              </a:rPr>
              <a:t>nossas práticas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8760"/>
            <a:ext cx="8153400" cy="511256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 Resistências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ü"/>
            </a:pPr>
            <a:endParaRPr lang="en-US" sz="2800" dirty="0" smtClean="0"/>
          </a:p>
          <a:p>
            <a:pPr algn="ctr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 Experiências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ü"/>
            </a:pPr>
            <a:endParaRPr lang="en-US" sz="2800" dirty="0"/>
          </a:p>
          <a:p>
            <a:pPr algn="ctr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Desafios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 smtClean="0"/>
          </a:p>
          <a:p>
            <a:pPr algn="ctr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Deslocamentos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www.youtube.com/watch?v=O37sNe3Svfs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153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Algumas provocações…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533400" y="1628800"/>
            <a:ext cx="8153400" cy="4752528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Didática das diferenças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/>
          </a:p>
          <a:p>
            <a:pPr algn="just">
              <a:buFont typeface="Wingdings" pitchFamily="2" charset="2"/>
              <a:buChar char="ü"/>
            </a:pPr>
            <a:r>
              <a:rPr lang="pt-BR" sz="2800" dirty="0"/>
              <a:t>Educação para a Diversidade (Epistemologias do Sul</a:t>
            </a:r>
            <a:r>
              <a:rPr lang="pt-BR" sz="2800" dirty="0" smtClean="0"/>
              <a:t>)</a:t>
            </a:r>
          </a:p>
          <a:p>
            <a:pPr algn="just">
              <a:buFont typeface="Wingdings" pitchFamily="2" charset="2"/>
              <a:buChar char="ü"/>
            </a:pPr>
            <a:endParaRPr lang="pt-BR" sz="2800" dirty="0"/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Identidade e Alteridade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ctr">
              <a:buNone/>
            </a:pPr>
            <a:r>
              <a:rPr lang="pt-BR" sz="2000" dirty="0">
                <a:hlinkClick r:id="rId2"/>
              </a:rPr>
              <a:t>https://</a:t>
            </a:r>
            <a:r>
              <a:rPr lang="pt-BR" sz="2000" dirty="0" smtClean="0">
                <a:hlinkClick r:id="rId2"/>
              </a:rPr>
              <a:t>www.youtube.com/watch?v=lvDc8DfHV-A</a:t>
            </a:r>
            <a:r>
              <a:rPr lang="pt-BR" sz="2000" dirty="0" smtClean="0"/>
              <a:t> </a:t>
            </a:r>
            <a:endParaRPr lang="pt-BR" sz="2000" dirty="0"/>
          </a:p>
          <a:p>
            <a:pPr algn="just">
              <a:buFont typeface="Wingdings" pitchFamily="2" charset="2"/>
              <a:buChar char="ü"/>
            </a:pPr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3FF44"/>
                </a:solidFill>
              </a:rPr>
              <a:t>Permanências</a:t>
            </a:r>
            <a:r>
              <a:rPr lang="en-US" dirty="0" smtClean="0">
                <a:solidFill>
                  <a:srgbClr val="93FF44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u"/>
            </a:pPr>
            <a:r>
              <a:rPr lang="pt-BR" sz="2800" u="sng" dirty="0"/>
              <a:t>Art. 69°. Não serão admitidos á matrícula, nem poderão frequentar as escolas</a:t>
            </a:r>
            <a:r>
              <a:rPr lang="pt-BR" sz="2800" u="sng" dirty="0" smtClean="0"/>
              <a:t>:</a:t>
            </a:r>
          </a:p>
          <a:p>
            <a:pPr marL="0" indent="0" algn="just">
              <a:buNone/>
            </a:pPr>
            <a:endParaRPr lang="pt-BR" sz="2800" u="sng" dirty="0"/>
          </a:p>
          <a:p>
            <a:pPr marL="0" indent="0">
              <a:buNone/>
            </a:pPr>
            <a:r>
              <a:rPr lang="pt-BR" sz="2800" dirty="0"/>
              <a:t>§ 1° Os meninos que padecerem moléstias contagiosas</a:t>
            </a:r>
          </a:p>
          <a:p>
            <a:pPr marL="0" indent="0">
              <a:buNone/>
            </a:pPr>
            <a:r>
              <a:rPr lang="pt-BR" sz="2800" dirty="0"/>
              <a:t>§ 2° Os que não tiverem sido vacinados</a:t>
            </a:r>
          </a:p>
          <a:p>
            <a:pPr marL="0" indent="0">
              <a:buNone/>
            </a:pPr>
            <a:r>
              <a:rPr lang="pt-BR" sz="2800" dirty="0"/>
              <a:t>§ 3° Os </a:t>
            </a:r>
            <a:r>
              <a:rPr lang="pt-BR" sz="2800" dirty="0" smtClean="0"/>
              <a:t>escravos</a:t>
            </a:r>
          </a:p>
          <a:p>
            <a:pPr marL="0" indent="0">
              <a:buNone/>
            </a:pPr>
            <a:endParaRPr lang="pt-BR" sz="2800" dirty="0"/>
          </a:p>
          <a:p>
            <a:pPr marL="0" indent="0" algn="r">
              <a:buNone/>
            </a:pPr>
            <a:r>
              <a:rPr lang="pt-BR" sz="2400" b="1" dirty="0"/>
              <a:t>(decreto n° 1.331, de 17 de fevereiro de 1854)</a:t>
            </a:r>
          </a:p>
          <a:p>
            <a:pPr algn="just">
              <a:buFont typeface="Wingdings" pitchFamily="2" charset="2"/>
              <a:buChar char="u"/>
            </a:pPr>
            <a:endParaRPr lang="en-US" sz="2800" u="sng" dirty="0" smtClean="0"/>
          </a:p>
          <a:p>
            <a:pPr algn="ctr">
              <a:buFont typeface="Wingdings" pitchFamily="2" charset="2"/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332656"/>
            <a:ext cx="8153400" cy="720079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Democracia Racial?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196752"/>
            <a:ext cx="8153400" cy="52565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3000" dirty="0"/>
              <a:t>Educação para as </a:t>
            </a:r>
            <a:r>
              <a:rPr lang="pt-BR" sz="3000" b="1" dirty="0" smtClean="0">
                <a:solidFill>
                  <a:srgbClr val="FF0000"/>
                </a:solidFill>
              </a:rPr>
              <a:t>Relações </a:t>
            </a:r>
            <a:r>
              <a:rPr lang="pt-BR" sz="3000" dirty="0" smtClean="0"/>
              <a:t>Etnicorraciais</a:t>
            </a:r>
            <a:endParaRPr lang="pt-BR" sz="3000" dirty="0"/>
          </a:p>
          <a:p>
            <a:pPr marL="0" indent="0">
              <a:buNone/>
            </a:pPr>
            <a:endParaRPr lang="pt-BR" sz="30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 smtClean="0"/>
              <a:t>Exclusão e evasão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30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/>
              <a:t>Raça: é uma </a:t>
            </a:r>
            <a:r>
              <a:rPr lang="pt-BR" sz="3000" b="1" dirty="0">
                <a:solidFill>
                  <a:srgbClr val="FF0000"/>
                </a:solidFill>
              </a:rPr>
              <a:t>construção social </a:t>
            </a:r>
            <a:r>
              <a:rPr lang="pt-BR" sz="3000" b="1" dirty="0" smtClean="0">
                <a:solidFill>
                  <a:srgbClr val="FF0000"/>
                </a:solidFill>
              </a:rPr>
              <a:t> e histórica </a:t>
            </a:r>
            <a:r>
              <a:rPr lang="pt-BR" sz="3000" dirty="0" smtClean="0"/>
              <a:t>forjada </a:t>
            </a:r>
            <a:r>
              <a:rPr lang="pt-BR" sz="3000" dirty="0"/>
              <a:t>nas tensas relações entre brancos e negros</a:t>
            </a:r>
          </a:p>
          <a:p>
            <a:pPr marL="0" indent="0">
              <a:buNone/>
            </a:pPr>
            <a:endParaRPr lang="pt-BR" sz="30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3000" b="1" dirty="0" smtClean="0"/>
              <a:t>Leis</a:t>
            </a:r>
            <a:r>
              <a:rPr lang="pt-BR" sz="3000" b="1" dirty="0" smtClean="0">
                <a:solidFill>
                  <a:srgbClr val="FF0000"/>
                </a:solidFill>
              </a:rPr>
              <a:t> 10.639/03 </a:t>
            </a:r>
            <a:r>
              <a:rPr lang="pt-BR" sz="3000" b="1" dirty="0" smtClean="0"/>
              <a:t>e</a:t>
            </a:r>
            <a:r>
              <a:rPr lang="pt-BR" sz="3000" b="1" dirty="0" smtClean="0">
                <a:solidFill>
                  <a:srgbClr val="FF0000"/>
                </a:solidFill>
              </a:rPr>
              <a:t> 11.645/08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76263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332657"/>
            <a:ext cx="8153400" cy="792088"/>
          </a:xfrm>
        </p:spPr>
        <p:txBody>
          <a:bodyPr/>
          <a:lstStyle/>
          <a:p>
            <a:r>
              <a:rPr lang="pt-BR" dirty="0" smtClean="0">
                <a:solidFill>
                  <a:srgbClr val="00B050"/>
                </a:solidFill>
              </a:rPr>
              <a:t>Ressignificando e Valorizando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268760"/>
            <a:ext cx="8215064" cy="45986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3200" dirty="0" smtClean="0"/>
              <a:t>Raça como sentido </a:t>
            </a:r>
            <a:r>
              <a:rPr lang="pt-BR" sz="3200" b="1" dirty="0" smtClean="0">
                <a:solidFill>
                  <a:srgbClr val="FF0000"/>
                </a:solidFill>
              </a:rPr>
              <a:t>político,</a:t>
            </a:r>
            <a:r>
              <a:rPr lang="pt-BR" sz="3200" dirty="0" smtClean="0"/>
              <a:t> </a:t>
            </a:r>
            <a:r>
              <a:rPr lang="pt-BR" sz="3200" dirty="0"/>
              <a:t>que </a:t>
            </a:r>
            <a:r>
              <a:rPr lang="pt-BR" sz="3200" b="1" dirty="0">
                <a:solidFill>
                  <a:srgbClr val="FF0000"/>
                </a:solidFill>
              </a:rPr>
              <a:t>valoriza</a:t>
            </a:r>
            <a:r>
              <a:rPr lang="pt-BR" sz="3200" b="1" dirty="0"/>
              <a:t> </a:t>
            </a:r>
            <a:r>
              <a:rPr lang="pt-BR" sz="3200" dirty="0"/>
              <a:t>o legado </a:t>
            </a:r>
            <a:r>
              <a:rPr lang="pt-BR" sz="3200" dirty="0" smtClean="0"/>
              <a:t>africano</a:t>
            </a:r>
            <a:endParaRPr lang="pt-BR" sz="3200" dirty="0"/>
          </a:p>
          <a:p>
            <a:pPr>
              <a:buFont typeface="Wingdings" panose="05000000000000000000" pitchFamily="2" charset="2"/>
              <a:buChar char="ü"/>
            </a:pPr>
            <a:endParaRPr lang="pt-BR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3200" dirty="0"/>
              <a:t>As </a:t>
            </a:r>
            <a:r>
              <a:rPr lang="pt-BR" sz="3200" dirty="0">
                <a:solidFill>
                  <a:srgbClr val="FF0000"/>
                </a:solidFill>
              </a:rPr>
              <a:t>relações</a:t>
            </a:r>
            <a:r>
              <a:rPr lang="pt-BR" sz="3200" dirty="0"/>
              <a:t> étnico-raciais na </a:t>
            </a:r>
            <a:r>
              <a:rPr lang="pt-BR" sz="3200" dirty="0" smtClean="0"/>
              <a:t>educação pública brasileira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3200" dirty="0"/>
          </a:p>
          <a:p>
            <a:pPr marL="0" indent="0" algn="ctr">
              <a:buNone/>
            </a:pPr>
            <a:r>
              <a:rPr lang="pt-BR" sz="2800" dirty="0"/>
              <a:t>Vista minha pele, 2003. (CEERT)</a:t>
            </a:r>
          </a:p>
          <a:p>
            <a:pPr marL="0" indent="0" algn="ctr">
              <a:buNone/>
            </a:pPr>
            <a:r>
              <a:rPr lang="pt-BR" sz="2800" dirty="0">
                <a:hlinkClick r:id="rId2"/>
              </a:rPr>
              <a:t>https://www.youtube.com/watch?v=FPHlUrUyj20</a:t>
            </a:r>
            <a:endParaRPr lang="pt-BR" sz="2800" dirty="0"/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52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ítulo 1"/>
          <p:cNvSpPr>
            <a:spLocks noGrp="1"/>
          </p:cNvSpPr>
          <p:nvPr>
            <p:ph type="title"/>
          </p:nvPr>
        </p:nvSpPr>
        <p:spPr>
          <a:xfrm>
            <a:off x="611188" y="20639"/>
            <a:ext cx="7613650" cy="816074"/>
          </a:xfrm>
        </p:spPr>
        <p:txBody>
          <a:bodyPr/>
          <a:lstStyle/>
          <a:p>
            <a:r>
              <a:rPr lang="pt-BR" dirty="0" smtClean="0">
                <a:solidFill>
                  <a:srgbClr val="F900F9"/>
                </a:solidFill>
              </a:rPr>
              <a:t>Violência contra a mulher</a:t>
            </a:r>
          </a:p>
        </p:txBody>
      </p:sp>
      <p:pic>
        <p:nvPicPr>
          <p:cNvPr id="48130" name="Picture 2" descr="http://www.canalibase.org.br/wp-content/uploads/2012/11/viol%C3%AAncia-contra-a-mulher-Ibase.gif"/>
          <p:cNvPicPr>
            <a:picLocks noChangeAspect="1" noChangeArrowheads="1"/>
          </p:cNvPicPr>
          <p:nvPr/>
        </p:nvPicPr>
        <p:blipFill>
          <a:blip r:embed="rId2" cstate="print"/>
          <a:srcRect t="20921" r="80502" b="10973"/>
          <a:stretch>
            <a:fillRect/>
          </a:stretch>
        </p:blipFill>
        <p:spPr bwMode="auto">
          <a:xfrm>
            <a:off x="846138" y="908720"/>
            <a:ext cx="1430337" cy="583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2" descr="http://www.canalibase.org.br/wp-content/uploads/2012/11/viol%C3%AAncia-contra-a-mulher-Ibase.gif"/>
          <p:cNvPicPr>
            <a:picLocks noChangeAspect="1" noChangeArrowheads="1"/>
          </p:cNvPicPr>
          <p:nvPr/>
        </p:nvPicPr>
        <p:blipFill>
          <a:blip r:embed="rId2" cstate="print"/>
          <a:srcRect l="21034" t="19691" r="658" b="17128"/>
          <a:stretch>
            <a:fillRect/>
          </a:stretch>
        </p:blipFill>
        <p:spPr bwMode="auto">
          <a:xfrm>
            <a:off x="2241550" y="908720"/>
            <a:ext cx="6194425" cy="584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60649"/>
            <a:ext cx="8153400" cy="936104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Direito de igualdade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412776"/>
            <a:ext cx="815340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Papéis sociais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Empoderamento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Objetificação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0" indent="0">
              <a:buNone/>
            </a:pPr>
            <a:r>
              <a:rPr lang="pt-BR" sz="2400" dirty="0">
                <a:hlinkClick r:id="rId2"/>
              </a:rPr>
              <a:t>h</a:t>
            </a:r>
            <a:r>
              <a:rPr lang="pt-BR" sz="2400" dirty="0" smtClean="0">
                <a:hlinkClick r:id="rId2"/>
              </a:rPr>
              <a:t>ttps</a:t>
            </a:r>
            <a:r>
              <a:rPr lang="pt-BR" sz="2400" dirty="0">
                <a:hlinkClick r:id="rId2"/>
              </a:rPr>
              <a:t>://</a:t>
            </a:r>
            <a:r>
              <a:rPr lang="pt-BR" sz="2400" dirty="0" smtClean="0">
                <a:hlinkClick r:id="rId2"/>
              </a:rPr>
              <a:t>www.youtube.com/watch?v=JHXjJqLsC8M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 </a:t>
            </a:r>
          </a:p>
          <a:p>
            <a:pPr marL="0" indent="0">
              <a:buNone/>
            </a:pPr>
            <a:r>
              <a:rPr lang="pt-BR" sz="2400" dirty="0" smtClean="0">
                <a:hlinkClick r:id="rId3"/>
              </a:rPr>
              <a:t>https</a:t>
            </a:r>
            <a:r>
              <a:rPr lang="pt-BR" sz="2400" dirty="0">
                <a:hlinkClick r:id="rId3"/>
              </a:rPr>
              <a:t>://</a:t>
            </a:r>
            <a:r>
              <a:rPr lang="pt-BR" sz="2400" dirty="0" smtClean="0">
                <a:hlinkClick r:id="rId3"/>
              </a:rPr>
              <a:t>www.youtube.com/watch?v=BxMLYl_ANrA</a:t>
            </a:r>
            <a:r>
              <a:rPr lang="pt-BR" sz="2800" dirty="0" smtClean="0"/>
              <a:t>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41745503"/>
      </p:ext>
    </p:extLst>
  </p:cSld>
  <p:clrMapOvr>
    <a:masterClrMapping/>
  </p:clrMapOvr>
</p:sld>
</file>

<file path=ppt/theme/theme1.xml><?xml version="1.0" encoding="utf-8"?>
<a:theme xmlns:a="http://schemas.openxmlformats.org/drawingml/2006/main" name="Requintado">
  <a:themeElements>
    <a:clrScheme name="Requintado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quintad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quintado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quintado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quintado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quintado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quintado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quintado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quintado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Requintado</Template>
  <TotalTime>2147</TotalTime>
  <Words>380</Words>
  <Application>Microsoft Office PowerPoint</Application>
  <PresentationFormat>Apresentação na tela (4:3)</PresentationFormat>
  <Paragraphs>112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Requintado</vt:lpstr>
      <vt:lpstr>Apresentação do PowerPoint</vt:lpstr>
      <vt:lpstr>EDUCAÇÃO PARA A DIVERSIDADE</vt:lpstr>
      <vt:lpstr> Pensando sobre nossas práticas</vt:lpstr>
      <vt:lpstr>Algumas provocações…</vt:lpstr>
      <vt:lpstr>Permanências…</vt:lpstr>
      <vt:lpstr>Democracia Racial?</vt:lpstr>
      <vt:lpstr>Ressignificando e Valorizando</vt:lpstr>
      <vt:lpstr>Violência contra a mulher</vt:lpstr>
      <vt:lpstr>Direito de igualdade</vt:lpstr>
      <vt:lpstr>Gênero, identidade de gênero e orientação sexual</vt:lpstr>
      <vt:lpstr>Apresentação do PowerPoint</vt:lpstr>
      <vt:lpstr>Apresentação do PowerPoint</vt:lpstr>
      <vt:lpstr>   Qual é o papel de cada um?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Notebook</dc:creator>
  <cp:lastModifiedBy>User</cp:lastModifiedBy>
  <cp:revision>104</cp:revision>
  <dcterms:created xsi:type="dcterms:W3CDTF">2007-11-04T21:22:32Z</dcterms:created>
  <dcterms:modified xsi:type="dcterms:W3CDTF">2016-09-29T19:30:37Z</dcterms:modified>
</cp:coreProperties>
</file>