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58" r:id="rId11"/>
    <p:sldId id="256" r:id="rId12"/>
    <p:sldId id="277" r:id="rId13"/>
    <p:sldId id="278" r:id="rId14"/>
    <p:sldId id="280" r:id="rId15"/>
    <p:sldId id="282" r:id="rId16"/>
    <p:sldId id="268" r:id="rId17"/>
    <p:sldId id="281" r:id="rId18"/>
    <p:sldId id="279" r:id="rId19"/>
    <p:sldId id="272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C42"/>
    <a:srgbClr val="4D78FF"/>
    <a:srgbClr val="93FF44"/>
    <a:srgbClr val="FF8062"/>
    <a:srgbClr val="F900F9"/>
    <a:srgbClr val="FF9900"/>
    <a:srgbClr val="00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18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278EFFD-B588-4B05-A73B-418E593AA24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23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5FC56FF-340F-4D38-86A2-C48338AEEE7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768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0AAC4-8057-4635-8947-E43DE6D3B589}" type="slidenum">
              <a:rPr lang="pt-BR"/>
              <a:pPr/>
              <a:t>1</a:t>
            </a:fld>
            <a:endParaRPr lang="pt-B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C90E8-556D-4DC2-8BE1-03BB37FB9F37}" type="slidenum">
              <a:rPr lang="pt-BR"/>
              <a:pPr/>
              <a:t>18</a:t>
            </a:fld>
            <a:endParaRPr lang="pt-B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98FBD-B7D7-42E5-A388-11D289B31A6C}" type="slidenum">
              <a:rPr lang="pt-BR"/>
              <a:pPr/>
              <a:t>19</a:t>
            </a:fld>
            <a:endParaRPr lang="pt-B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9FA8D-8F3E-4EAB-A220-0A6C140EA4F9}" type="slidenum">
              <a:rPr lang="pt-BR"/>
              <a:pPr/>
              <a:t>10</a:t>
            </a:fld>
            <a:endParaRPr lang="pt-B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9830F-556B-4450-B868-8C485020D152}" type="slidenum">
              <a:rPr lang="pt-BR"/>
              <a:pPr/>
              <a:t>11</a:t>
            </a:fld>
            <a:endParaRPr lang="pt-B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A4578-50DD-4E44-968B-B42534906268}" type="slidenum">
              <a:rPr lang="pt-BR"/>
              <a:pPr/>
              <a:t>12</a:t>
            </a:fld>
            <a:endParaRPr lang="pt-BR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C5DDD-56B9-4071-A827-0FC5AD0D6268}" type="slidenum">
              <a:rPr lang="pt-BR"/>
              <a:pPr/>
              <a:t>13</a:t>
            </a:fld>
            <a:endParaRPr lang="pt-B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63A53-3BA7-4F9F-BD8C-F413B1A315A4}" type="slidenum">
              <a:rPr lang="pt-BR"/>
              <a:pPr/>
              <a:t>14</a:t>
            </a:fld>
            <a:endParaRPr lang="pt-B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6CE43-16EA-4ADE-9493-295686F59CBF}" type="slidenum">
              <a:rPr lang="pt-BR"/>
              <a:pPr/>
              <a:t>15</a:t>
            </a:fld>
            <a:endParaRPr lang="pt-B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A6A9E-DEB6-453D-BBEC-7882C1929677}" type="slidenum">
              <a:rPr lang="pt-BR"/>
              <a:pPr/>
              <a:t>16</a:t>
            </a:fld>
            <a:endParaRPr lang="pt-B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5BB95-43E5-463E-BCEA-B2C79A7393A7}" type="slidenum">
              <a:rPr lang="pt-BR"/>
              <a:pPr/>
              <a:t>17</a:t>
            </a:fld>
            <a:endParaRPr lang="pt-B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283645-DC02-47E7-9D95-E0CBFE04336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9CAE0-4024-4EFE-9240-DB1309610D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B2FDD-EE44-4CAD-971A-03F897CABD6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43318-C253-471E-90F1-1B7184C4B0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DE135-1791-4AA2-8B80-2D9731E7D73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533400" y="1828800"/>
            <a:ext cx="8153400" cy="40386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C8A89-1CDD-44FA-8C11-D2A0C2A148E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10473-D099-48C2-BED7-B57834DAF9D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066A8-8A98-48BA-8E31-56766DE38E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F1AAE-4B7A-4109-BE40-3912720D28F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85C72-ADFB-4034-A133-A253A48AA06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7C732-8456-4F2E-9053-1BE5627200B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85A86-C596-446F-93EA-01FA1D827F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3F7F6-79E4-4544-A4ED-E5E9C6B3F51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21BA3-A170-4CBF-85EE-D2FCCF60B2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8C494172-4A26-4747-90F7-1C703DE40704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ig.gov.pt/2016/09/onu-escolas-sem-machismo/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805488"/>
            <a:ext cx="7088188" cy="792162"/>
          </a:xfrm>
        </p:spPr>
        <p:txBody>
          <a:bodyPr/>
          <a:lstStyle/>
          <a:p>
            <a:pPr eaLnBrk="1" hangingPunct="1"/>
            <a:r>
              <a:rPr lang="pt-BR" b="1" smtClean="0">
                <a:solidFill>
                  <a:srgbClr val="FFCC00"/>
                </a:solidFill>
                <a:latin typeface="Georgia" pitchFamily="18" charset="0"/>
              </a:rPr>
              <a:t>Rodnei Pereira</a:t>
            </a:r>
          </a:p>
          <a:p>
            <a:pPr eaLnBrk="1" hangingPunct="1"/>
            <a:endParaRPr lang="pt-BR" b="1" smtClean="0">
              <a:solidFill>
                <a:srgbClr val="FFCC00"/>
              </a:solidFill>
            </a:endParaRPr>
          </a:p>
          <a:p>
            <a:pPr eaLnBrk="1" hangingPunct="1"/>
            <a:endParaRPr lang="pt-BR" b="1" smtClean="0">
              <a:solidFill>
                <a:srgbClr val="FFCC00"/>
              </a:solidFill>
            </a:endParaRPr>
          </a:p>
          <a:p>
            <a:pPr eaLnBrk="1" hangingPunct="1"/>
            <a:endParaRPr lang="pt-BR" b="1" smtClean="0">
              <a:solidFill>
                <a:srgbClr val="FFCC00"/>
              </a:solidFill>
            </a:endParaRPr>
          </a:p>
          <a:p>
            <a:pPr eaLnBrk="1" hangingPunct="1"/>
            <a:r>
              <a:rPr lang="pt-BR" smtClean="0">
                <a:solidFill>
                  <a:srgbClr val="FFCC00"/>
                </a:solidFill>
              </a:rPr>
              <a:t>                     </a:t>
            </a:r>
            <a:endParaRPr lang="pt-BR" smtClean="0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11188" y="765175"/>
            <a:ext cx="81375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>
                <a:solidFill>
                  <a:srgbClr val="4D78FF"/>
                </a:solidFill>
              </a:rPr>
              <a:t>Trabalhando com gênero e etnia no Ensino Fundamental e no Ensino Médio</a:t>
            </a: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/>
            </a:r>
            <a:br>
              <a:rPr lang="en-US" sz="2400" b="1"/>
            </a:br>
            <a:r>
              <a:rPr lang="en-US" sz="2400" b="1">
                <a:solidFill>
                  <a:srgbClr val="93FF44"/>
                </a:solidFill>
              </a:rPr>
              <a:t>Pensando Referenciais</a:t>
            </a:r>
            <a:br>
              <a:rPr lang="en-US" sz="2400" b="1">
                <a:solidFill>
                  <a:srgbClr val="93FF44"/>
                </a:solidFill>
              </a:rPr>
            </a:br>
            <a:r>
              <a:rPr lang="en-US" sz="2400" b="1">
                <a:solidFill>
                  <a:srgbClr val="93FF44"/>
                </a:solidFill>
              </a:rPr>
              <a:t>para a organização da prática pedagógica</a:t>
            </a:r>
            <a:endParaRPr lang="pt-BR" sz="2400" b="1">
              <a:solidFill>
                <a:srgbClr val="93FF44"/>
              </a:solidFill>
            </a:endParaRPr>
          </a:p>
        </p:txBody>
      </p:sp>
      <p:pic>
        <p:nvPicPr>
          <p:cNvPr id="18435" name="Imag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500438"/>
            <a:ext cx="39830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785225" cy="776287"/>
          </a:xfrm>
        </p:spPr>
        <p:txBody>
          <a:bodyPr/>
          <a:lstStyle/>
          <a:p>
            <a:pPr algn="ctr" eaLnBrk="1" hangingPunct="1"/>
            <a:r>
              <a:rPr lang="pt-BR" sz="3200" smtClean="0">
                <a:solidFill>
                  <a:srgbClr val="FFCC00"/>
                </a:solidFill>
                <a:latin typeface="Arial" pitchFamily="34" charset="0"/>
              </a:rPr>
              <a:t>Muitas Estatísticas, Pesquisas e os Estudos Comprovam...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103687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000" smtClean="0"/>
          </a:p>
          <a:p>
            <a:pPr algn="just" eaLnBrk="1" hangingPunct="1">
              <a:lnSpc>
                <a:spcPct val="80000"/>
              </a:lnSpc>
            </a:pPr>
            <a:r>
              <a:rPr lang="pt-BR" sz="2000" smtClean="0"/>
              <a:t>A escola brasileira tem ainda um caráter excludente. Com sua estrutura rígida, exclui a população lgbt, negra e pobre, além de manter práticas inadequadas em relação às questões de gênero.</a:t>
            </a:r>
          </a:p>
          <a:p>
            <a:pPr algn="just" eaLnBrk="1" hangingPunct="1">
              <a:lnSpc>
                <a:spcPct val="80000"/>
              </a:lnSpc>
            </a:pPr>
            <a:endParaRPr lang="pt-BR" sz="2000" smtClean="0"/>
          </a:p>
          <a:p>
            <a:pPr algn="just" eaLnBrk="1" hangingPunct="1">
              <a:lnSpc>
                <a:spcPct val="80000"/>
              </a:lnSpc>
            </a:pPr>
            <a:r>
              <a:rPr lang="pt-BR" sz="2000" smtClean="0"/>
              <a:t>O acesso e a permanência bem sucedida na escola varia de acordo com a raça/etnia.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2000" smtClean="0"/>
              <a:t>Travestis e transexuais são, comumente, </a:t>
            </a:r>
            <a:r>
              <a:rPr lang="pt-BR" altLang="fr-FR" sz="2000" smtClean="0"/>
              <a:t>“</a:t>
            </a:r>
            <a:r>
              <a:rPr lang="pt-BR" sz="2000" smtClean="0"/>
              <a:t>expulsas</a:t>
            </a:r>
            <a:r>
              <a:rPr lang="pt-BR" altLang="fr-FR" sz="2000" smtClean="0"/>
              <a:t>”</a:t>
            </a:r>
            <a:r>
              <a:rPr lang="pt-BR" altLang="ja-JP" sz="2000" smtClean="0"/>
              <a:t> da escola.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000" smtClean="0"/>
          </a:p>
          <a:p>
            <a:pPr algn="just" eaLnBrk="1" hangingPunct="1">
              <a:lnSpc>
                <a:spcPct val="80000"/>
              </a:lnSpc>
            </a:pPr>
            <a:r>
              <a:rPr lang="pt-BR" sz="2000" smtClean="0"/>
              <a:t>As trajetórias escolares dos(as) negros(as) se apresentam bem mais acidentadas do que as percorridas pelos(as) estudantes brancos(as).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000" smtClean="0"/>
          </a:p>
          <a:p>
            <a:pPr algn="just" eaLnBrk="1" hangingPunct="1">
              <a:lnSpc>
                <a:spcPct val="80000"/>
              </a:lnSpc>
            </a:pPr>
            <a:r>
              <a:rPr lang="pt-BR" sz="2000" smtClean="0"/>
              <a:t> A estrutura escolar, o currículo, os tempos e os espaços escolares estão inadequados à população pobre e negra assim como em relação às questões de gênero.</a:t>
            </a:r>
          </a:p>
          <a:p>
            <a:pPr algn="just" eaLnBrk="1" hangingPunct="1">
              <a:lnSpc>
                <a:spcPct val="80000"/>
              </a:lnSpc>
            </a:pPr>
            <a:endParaRPr lang="pt-BR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8913"/>
            <a:ext cx="8353425" cy="1008062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CC00"/>
                </a:solidFill>
                <a:latin typeface="Arial" pitchFamily="34" charset="0"/>
              </a:rPr>
              <a:t>Algumas construções sócio-históricas</a:t>
            </a:r>
            <a:endParaRPr lang="pt-BR" sz="3200" smtClean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84313"/>
            <a:ext cx="8135937" cy="5040312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n"/>
            </a:pPr>
            <a:r>
              <a:rPr lang="pt-BR" sz="2100" smtClean="0"/>
              <a:t> A educação era negada aos escravos. </a:t>
            </a:r>
          </a:p>
          <a:p>
            <a:pPr algn="l" eaLnBrk="1" hangingPunct="1">
              <a:buFont typeface="Wingdings" pitchFamily="2" charset="2"/>
              <a:buChar char="n"/>
            </a:pPr>
            <a:r>
              <a:rPr lang="pt-BR" sz="2100" smtClean="0"/>
              <a:t> A exclusão escolar da população negra foi oficializada. </a:t>
            </a:r>
          </a:p>
          <a:p>
            <a:pPr algn="l" eaLnBrk="1" hangingPunct="1">
              <a:buFont typeface="Wingdings" pitchFamily="2" charset="2"/>
              <a:buChar char="n"/>
            </a:pPr>
            <a:r>
              <a:rPr lang="pt-BR" sz="2100" smtClean="0"/>
              <a:t> Construção do nacionalismo brasileiro.</a:t>
            </a: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pt-BR" sz="2100" smtClean="0"/>
              <a:t> (Nação branca, ocidental e cristã).</a:t>
            </a:r>
          </a:p>
          <a:p>
            <a:pPr algn="l" eaLnBrk="1" hangingPunct="1">
              <a:spcBef>
                <a:spcPct val="0"/>
              </a:spcBef>
            </a:pPr>
            <a:endParaRPr lang="pt-BR" sz="2100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5288" y="3500438"/>
            <a:ext cx="76327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sz="2100">
                <a:latin typeface="Arial" pitchFamily="34" charset="0"/>
              </a:rPr>
              <a:t> A escola silenciou as tradições culturais indígenas e africanas consolidando o eurocentrismo.</a:t>
            </a:r>
          </a:p>
          <a:p>
            <a:pPr algn="just"/>
            <a:endParaRPr lang="pt-BR" sz="2100">
              <a:latin typeface="Arial" pitchFamily="34" charset="0"/>
            </a:endParaRPr>
          </a:p>
          <a:p>
            <a:pPr algn="just">
              <a:buFontTx/>
              <a:buChar char="•"/>
            </a:pPr>
            <a:r>
              <a:rPr lang="pt-BR" sz="2100">
                <a:latin typeface="Arial" pitchFamily="34" charset="0"/>
              </a:rPr>
              <a:t> A cultura negra e seus elementos não entraram na escola por meio dos currículos.</a:t>
            </a:r>
          </a:p>
          <a:p>
            <a:pPr algn="just">
              <a:buFontTx/>
              <a:buChar char="•"/>
            </a:pPr>
            <a:endParaRPr lang="pt-BR" sz="2100">
              <a:latin typeface="Arial" pitchFamily="34" charset="0"/>
            </a:endParaRPr>
          </a:p>
          <a:p>
            <a:pPr algn="just">
              <a:buFontTx/>
              <a:buChar char="•"/>
            </a:pPr>
            <a:r>
              <a:rPr lang="pt-BR" sz="2100">
                <a:latin typeface="Arial" pitchFamily="34" charset="0"/>
              </a:rPr>
              <a:t> Preconizou-se o mito da democracia racial brasileira.</a:t>
            </a:r>
          </a:p>
          <a:p>
            <a:pPr algn="just">
              <a:buFontTx/>
              <a:buChar char="•"/>
            </a:pPr>
            <a:r>
              <a:rPr lang="pt-BR" sz="2100">
                <a:latin typeface="Arial" pitchFamily="34" charset="0"/>
              </a:rPr>
              <a:t> Naturalizou-se as questões de gênero.</a:t>
            </a:r>
          </a:p>
          <a:p>
            <a:pPr algn="just">
              <a:buFontTx/>
              <a:buChar char="•"/>
            </a:pPr>
            <a:endParaRPr lang="pt-BR" sz="2100">
              <a:latin typeface="Arial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endParaRPr lang="pt-BR" sz="21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CC00"/>
                </a:solidFill>
                <a:latin typeface="Arial" pitchFamily="34" charset="0"/>
              </a:rPr>
              <a:t>NO COTIDIANO ESCOLAR</a:t>
            </a:r>
            <a:r>
              <a:rPr lang="pt-BR" sz="4000" b="1" smtClean="0">
                <a:solidFill>
                  <a:srgbClr val="FFCC00"/>
                </a:solidFill>
                <a:latin typeface="Arial" pitchFamily="34" charset="0"/>
              </a:rPr>
              <a:t/>
            </a:r>
            <a:br>
              <a:rPr lang="pt-BR" sz="4000" b="1" smtClean="0">
                <a:solidFill>
                  <a:srgbClr val="FFCC00"/>
                </a:solidFill>
                <a:latin typeface="Arial" pitchFamily="34" charset="0"/>
              </a:rPr>
            </a:br>
            <a:endParaRPr lang="pt-BR" sz="4000" b="1" smtClean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Trabalhar a educação das relações étnico- raciais.</a:t>
            </a:r>
          </a:p>
          <a:p>
            <a:pPr algn="ctr" eaLnBrk="1" hangingPunct="1"/>
            <a:r>
              <a:rPr lang="en-US" smtClean="0"/>
              <a:t>Trabalhar as questões de gênero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/>
            <a:r>
              <a:rPr lang="en-US" smtClean="0"/>
              <a:t>Trazer para a sala de aula os conteúdos sobre a história e cultura  indígena, africana e afro-brasileira.</a:t>
            </a:r>
          </a:p>
          <a:p>
            <a:pPr algn="ctr" eaLnBrk="1" hangingPunct="1"/>
            <a:endParaRPr lang="en-US" smtClean="0"/>
          </a:p>
          <a:p>
            <a:pPr eaLnBrk="1" hangingPunct="1"/>
            <a:endParaRPr lang="pt-BR" smtClean="0"/>
          </a:p>
        </p:txBody>
      </p:sp>
      <p:pic>
        <p:nvPicPr>
          <p:cNvPr id="32771" name="Picture 4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33375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36625"/>
            <a:ext cx="8713788" cy="5805488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sz="2000" smtClean="0"/>
              <a:t>Uso pedagógico das experiências culturais dos educandos ampliando, a partir delas, os conhecimentos formais e científicos.</a:t>
            </a: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Char char="•"/>
            </a:pPr>
            <a:endParaRPr lang="en-US" sz="900" smtClean="0"/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000" smtClean="0"/>
              <a:t>Estabelecer conexões entre os conteúdos trabalhados e a vida diária dos estudantes, suas condições de vida,e situações de desigualdades enfrentadas na sociedade.</a:t>
            </a:r>
            <a:endParaRPr lang="pt-BR" sz="2000" smtClean="0"/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900" smtClean="0"/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smtClean="0"/>
              <a:t>Criar um clima favorável à socialização dos estudantes negros atentando para suas características pessoais, etárias, sócio-culturais e étnicas, relacionando-as ao processo de construção de conhecimento</a:t>
            </a:r>
            <a:endParaRPr lang="pt-BR" sz="2000" smtClean="0"/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900" smtClean="0"/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000" smtClean="0"/>
              <a:t>Trabalhar a expressão das singularidades, promovendo uma cultura geral inclusiva para todos e que todos vejam suas culturas refletidas na escolaridade com igualdade de oportunidades.</a:t>
            </a:r>
          </a:p>
          <a:p>
            <a:pPr eaLnBrk="1" hangingPunct="1">
              <a:lnSpc>
                <a:spcPct val="130000"/>
              </a:lnSpc>
            </a:pPr>
            <a:endParaRPr lang="pt-BR" sz="2000" smtClean="0"/>
          </a:p>
        </p:txBody>
      </p:sp>
      <p:pic>
        <p:nvPicPr>
          <p:cNvPr id="34818" name="Picture 4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0"/>
            <a:ext cx="9366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9750" y="188913"/>
            <a:ext cx="667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00"/>
                </a:solidFill>
                <a:latin typeface="Arial" pitchFamily="34" charset="0"/>
              </a:rPr>
              <a:t>NO COTIDIANO ESCOLAR</a:t>
            </a:r>
            <a:endParaRPr lang="pt-BR" b="1">
              <a:solidFill>
                <a:srgbClr val="FFCC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95300" y="1412875"/>
            <a:ext cx="8153400" cy="40386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400" smtClean="0"/>
              <a:t>Romper com o eurocentrismo do currículo.</a:t>
            </a: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400" smtClean="0"/>
              <a:t>Romper com uma educação sexista.</a:t>
            </a: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Char char="•"/>
            </a:pPr>
            <a:endParaRPr lang="en-US" sz="900" smtClean="0"/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400" smtClean="0"/>
              <a:t>A realidade mais próxima, o cotidiano, as vivências dos estudantes  serão ponto de partida na construção do conhecimento, ampliando posteriormente as análises, os enfoques  para outras informações.</a:t>
            </a: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Char char="•"/>
            </a:pPr>
            <a:endParaRPr lang="en-US" sz="900" smtClean="0"/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400" smtClean="0"/>
              <a:t>Promover atividades pedagógicas que propiciem o conviver e  o aprender  com as diferenças.</a:t>
            </a:r>
          </a:p>
        </p:txBody>
      </p:sp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468313" y="549275"/>
            <a:ext cx="6840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CC00"/>
                </a:solidFill>
                <a:latin typeface="Arial" pitchFamily="34" charset="0"/>
              </a:rPr>
              <a:t>NO COTIDIANO ESCOLAR</a:t>
            </a:r>
            <a:endParaRPr lang="pt-BR" sz="4000" b="1">
              <a:solidFill>
                <a:srgbClr val="FFCC00"/>
              </a:solidFill>
              <a:latin typeface="Arial" pitchFamily="34" charset="0"/>
            </a:endParaRPr>
          </a:p>
        </p:txBody>
      </p:sp>
      <p:pic>
        <p:nvPicPr>
          <p:cNvPr id="36867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33375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8" y="333375"/>
            <a:ext cx="4356100" cy="5391150"/>
          </a:xfrm>
          <a:ln w="76200" cmpd="tri">
            <a:solidFill>
              <a:srgbClr val="FFCC00"/>
            </a:solidFill>
          </a:ln>
        </p:spPr>
        <p:txBody>
          <a:bodyPr/>
          <a:lstStyle/>
          <a:p>
            <a:pPr algn="ctr" eaLnBrk="1" hangingPunct="1">
              <a:spcAft>
                <a:spcPct val="40000"/>
              </a:spcAft>
              <a:buClr>
                <a:schemeClr val="bg2"/>
              </a:buClr>
              <a:buFont typeface="Wingdings" pitchFamily="2" charset="2"/>
              <a:buNone/>
            </a:pPr>
            <a:endParaRPr lang="pt-BR" sz="3200" b="1" smtClean="0">
              <a:solidFill>
                <a:srgbClr val="FFCC00"/>
              </a:solidFill>
            </a:endParaRPr>
          </a:p>
          <a:p>
            <a:pPr algn="ctr" eaLnBrk="1" hangingPunct="1">
              <a:lnSpc>
                <a:spcPct val="13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None/>
            </a:pPr>
            <a:r>
              <a:rPr lang="pt-BR" sz="3200" b="1" smtClean="0">
                <a:solidFill>
                  <a:srgbClr val="FFCC00"/>
                </a:solidFill>
              </a:rPr>
              <a:t>Acolher Positivamente as diferenças e tratá-las pedagógica e institucionalmente</a:t>
            </a:r>
            <a:r>
              <a:rPr lang="pt-BR" sz="3200" smtClean="0"/>
              <a:t>.</a:t>
            </a:r>
          </a:p>
          <a:p>
            <a:pPr algn="ctr" eaLnBrk="1" hangingPunct="1"/>
            <a:endParaRPr lang="pt-BR" sz="3200" smtClean="0"/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33375"/>
            <a:ext cx="4248150" cy="3887788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5076825" y="404813"/>
            <a:ext cx="3095625" cy="865187"/>
          </a:xfrm>
          <a:prstGeom prst="wedgeRoundRectCallout">
            <a:avLst>
              <a:gd name="adj1" fmla="val 42718"/>
              <a:gd name="adj2" fmla="val 83944"/>
              <a:gd name="adj3" fmla="val 16667"/>
            </a:avLst>
          </a:prstGeom>
          <a:solidFill>
            <a:schemeClr val="tx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r-FR" sz="2400">
              <a:latin typeface="Arial" pitchFamily="34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5076825" y="404813"/>
            <a:ext cx="3095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Arial" pitchFamily="34" charset="0"/>
              </a:rPr>
              <a:t>Somos iguais em algumas coisas,mas somos diferentes em outras…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4572000" y="4437063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CC00"/>
                </a:solidFill>
                <a:latin typeface="Arial" pitchFamily="34" charset="0"/>
              </a:rPr>
              <a:t>REFERENCIAL PEDAGÓGICO</a:t>
            </a:r>
            <a:endParaRPr lang="pt-BR" sz="2000" b="1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572000" y="4870450"/>
            <a:ext cx="43926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>
                <a:latin typeface="Arial" pitchFamily="34" charset="0"/>
              </a:rPr>
              <a:t> </a:t>
            </a:r>
            <a:r>
              <a:rPr lang="pt-BR" sz="2000" b="1">
                <a:latin typeface="Arial" pitchFamily="34" charset="0"/>
              </a:rPr>
              <a:t>Construção de uma pedagogia </a:t>
            </a:r>
          </a:p>
          <a:p>
            <a:pPr algn="ctr"/>
            <a:r>
              <a:rPr lang="pt-BR" sz="2000" b="1">
                <a:latin typeface="Arial" pitchFamily="34" charset="0"/>
              </a:rPr>
              <a:t>Anti-racista, relacionando </a:t>
            </a:r>
          </a:p>
          <a:p>
            <a:pPr algn="ctr"/>
            <a:r>
              <a:rPr lang="pt-BR" sz="2000" b="1">
                <a:latin typeface="Arial" pitchFamily="34" charset="0"/>
              </a:rPr>
              <a:t>o repertório cultural da população </a:t>
            </a:r>
          </a:p>
          <a:p>
            <a:pPr algn="ctr"/>
            <a:r>
              <a:rPr lang="pt-BR" sz="2000" b="1">
                <a:latin typeface="Arial" pitchFamily="34" charset="0"/>
              </a:rPr>
              <a:t>brasileira aos conteúdos e</a:t>
            </a:r>
          </a:p>
          <a:p>
            <a:pPr algn="ctr"/>
            <a:r>
              <a:rPr lang="pt-BR" sz="2000" b="1">
                <a:latin typeface="Arial" pitchFamily="34" charset="0"/>
              </a:rPr>
              <a:t> as práticas educativas.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8"/>
          <p:cNvSpPr txBox="1">
            <a:spLocks noChangeArrowheads="1"/>
          </p:cNvSpPr>
          <p:nvPr/>
        </p:nvSpPr>
        <p:spPr bwMode="auto">
          <a:xfrm>
            <a:off x="4572000" y="4870450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/>
              <a:t>.</a:t>
            </a:r>
          </a:p>
        </p:txBody>
      </p:sp>
      <p:sp>
        <p:nvSpPr>
          <p:cNvPr id="40962" name="Rectangle 10"/>
          <p:cNvSpPr>
            <a:spLocks noChangeArrowheads="1"/>
          </p:cNvSpPr>
          <p:nvPr/>
        </p:nvSpPr>
        <p:spPr bwMode="auto">
          <a:xfrm>
            <a:off x="390525" y="403225"/>
            <a:ext cx="662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CC00"/>
                </a:solidFill>
                <a:latin typeface="Arial" pitchFamily="34" charset="0"/>
              </a:rPr>
              <a:t>NO COTIDIANO ESCOLAR</a:t>
            </a:r>
            <a:endParaRPr lang="pt-BR" sz="4000" b="1">
              <a:solidFill>
                <a:srgbClr val="FFCC00"/>
              </a:solidFill>
              <a:latin typeface="Arial" pitchFamily="34" charset="0"/>
            </a:endParaRPr>
          </a:p>
        </p:txBody>
      </p:sp>
      <p:pic>
        <p:nvPicPr>
          <p:cNvPr id="40963" name="Picture 11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12"/>
          <p:cNvSpPr txBox="1">
            <a:spLocks noChangeArrowheads="1"/>
          </p:cNvSpPr>
          <p:nvPr/>
        </p:nvSpPr>
        <p:spPr bwMode="auto">
          <a:xfrm>
            <a:off x="323850" y="1354138"/>
            <a:ext cx="82359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pt-BR" sz="2400">
                <a:latin typeface="Arial" pitchFamily="34" charset="0"/>
              </a:rPr>
              <a:t> Repensar as práticas e rituais pedagógicos cotidianos para que não sejam expressão de racismo, discriminação e preconceito.</a:t>
            </a:r>
          </a:p>
          <a:p>
            <a:pPr algn="ctr"/>
            <a:endParaRPr lang="pt-BR" sz="2400">
              <a:latin typeface="Arial" pitchFamily="34" charset="0"/>
            </a:endParaRPr>
          </a:p>
          <a:p>
            <a:pPr algn="ctr"/>
            <a:endParaRPr lang="pt-BR" sz="900">
              <a:latin typeface="Arial" pitchFamily="34" charset="0"/>
            </a:endParaRPr>
          </a:p>
          <a:p>
            <a:pPr algn="ctr">
              <a:buFontTx/>
              <a:buChar char="•"/>
            </a:pPr>
            <a:r>
              <a:rPr lang="pt-BR" sz="2400">
                <a:latin typeface="Arial" pitchFamily="34" charset="0"/>
              </a:rPr>
              <a:t> Expressar nas produções escolares, o Brasil que somos genética e culturalmente.</a:t>
            </a:r>
          </a:p>
          <a:p>
            <a:pPr algn="ctr">
              <a:buFontTx/>
              <a:buChar char="•"/>
            </a:pPr>
            <a:endParaRPr lang="pt-BR" sz="2400">
              <a:latin typeface="Arial" pitchFamily="34" charset="0"/>
            </a:endParaRPr>
          </a:p>
          <a:p>
            <a:pPr algn="ctr">
              <a:buFontTx/>
              <a:buChar char="•"/>
            </a:pPr>
            <a:endParaRPr lang="pt-BR" sz="900">
              <a:latin typeface="Arial" pitchFamily="34" charset="0"/>
            </a:endParaRPr>
          </a:p>
          <a:p>
            <a:pPr algn="ctr">
              <a:buFontTx/>
              <a:buChar char="•"/>
            </a:pPr>
            <a:r>
              <a:rPr lang="pt-BR" sz="2400">
                <a:latin typeface="Arial" pitchFamily="34" charset="0"/>
              </a:rPr>
              <a:t> Trabalhar a educação das relações étnico-raciais.</a:t>
            </a:r>
          </a:p>
          <a:p>
            <a:pPr algn="ctr">
              <a:buFontTx/>
              <a:buChar char="•"/>
            </a:pPr>
            <a:endParaRPr lang="pt-BR" sz="900">
              <a:latin typeface="Arial" pitchFamily="34" charset="0"/>
            </a:endParaRPr>
          </a:p>
          <a:p>
            <a:pPr algn="ctr">
              <a:buFontTx/>
              <a:buChar char="•"/>
            </a:pPr>
            <a:endParaRPr lang="pt-BR" sz="2400">
              <a:latin typeface="Arial" pitchFamily="34" charset="0"/>
            </a:endParaRPr>
          </a:p>
          <a:p>
            <a:pPr algn="ctr">
              <a:buFontTx/>
              <a:buChar char="•"/>
            </a:pPr>
            <a:r>
              <a:rPr lang="pt-BR" sz="2400">
                <a:latin typeface="Arial" pitchFamily="34" charset="0"/>
              </a:rPr>
              <a:t> Inserir no currículo escolar  a História e Cultura dos Povos Indígenas, da África e dos Afro-brasileiros.</a:t>
            </a:r>
          </a:p>
          <a:p>
            <a:pPr algn="ctr"/>
            <a:endParaRPr lang="pt-BR" sz="24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ChangeArrowheads="1"/>
          </p:cNvSpPr>
          <p:nvPr/>
        </p:nvSpPr>
        <p:spPr bwMode="auto">
          <a:xfrm>
            <a:off x="468313" y="549275"/>
            <a:ext cx="6624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CC00"/>
                </a:solidFill>
                <a:latin typeface="Arial" pitchFamily="34" charset="0"/>
              </a:rPr>
              <a:t>NO COTIDIANO ESCOLAR</a:t>
            </a:r>
            <a:endParaRPr lang="pt-BR" sz="4000" b="1">
              <a:solidFill>
                <a:srgbClr val="FFCC00"/>
              </a:solidFill>
              <a:latin typeface="Arial" pitchFamily="34" charset="0"/>
            </a:endParaRPr>
          </a:p>
        </p:txBody>
      </p:sp>
      <p:pic>
        <p:nvPicPr>
          <p:cNvPr id="43010" name="Picture 6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33375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79388" y="1289050"/>
            <a:ext cx="896461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sz="2400">
                <a:latin typeface="Arial" pitchFamily="34" charset="0"/>
              </a:rPr>
              <a:t> Uso da cultura como suporte para o aprendizado.</a:t>
            </a:r>
          </a:p>
          <a:p>
            <a:pPr algn="just">
              <a:buFontTx/>
              <a:buChar char="•"/>
            </a:pPr>
            <a:endParaRPr lang="pt-BR" sz="2400">
              <a:latin typeface="Arial" pitchFamily="34" charset="0"/>
            </a:endParaRPr>
          </a:p>
          <a:p>
            <a:pPr algn="just">
              <a:buFontTx/>
              <a:buChar char="•"/>
            </a:pPr>
            <a:r>
              <a:rPr lang="pt-BR" sz="2400">
                <a:latin typeface="Arial" pitchFamily="34" charset="0"/>
              </a:rPr>
              <a:t> Valorização dos conhecimentos adquiridos pelas crianças em seu grupo sócio-cultural no ambiente escolar.</a:t>
            </a:r>
          </a:p>
          <a:p>
            <a:pPr algn="just">
              <a:buFontTx/>
              <a:buChar char="•"/>
            </a:pPr>
            <a:endParaRPr lang="pt-BR" sz="2400">
              <a:latin typeface="Arial" pitchFamily="34" charset="0"/>
            </a:endParaRPr>
          </a:p>
          <a:p>
            <a:pPr algn="just">
              <a:buFontTx/>
              <a:buChar char="•"/>
            </a:pPr>
            <a:r>
              <a:rPr lang="pt-BR" sz="2400">
                <a:latin typeface="Arial" pitchFamily="34" charset="0"/>
              </a:rPr>
              <a:t> Estabelecimento de  uma relação de respeito e de aprendizado </a:t>
            </a:r>
          </a:p>
          <a:p>
            <a:pPr algn="just"/>
            <a:r>
              <a:rPr lang="pt-BR" sz="2400">
                <a:latin typeface="Arial" pitchFamily="34" charset="0"/>
              </a:rPr>
              <a:t>entre os(as) estudantes  e os (as) professores(as)</a:t>
            </a:r>
          </a:p>
          <a:p>
            <a:pPr algn="just"/>
            <a:endParaRPr lang="pt-BR" sz="2400">
              <a:latin typeface="Arial" pitchFamily="34" charset="0"/>
            </a:endParaRPr>
          </a:p>
          <a:p>
            <a:pPr algn="just">
              <a:buFontTx/>
              <a:buChar char="•"/>
            </a:pPr>
            <a:r>
              <a:rPr lang="pt-BR" sz="2400">
                <a:latin typeface="Arial" pitchFamily="34" charset="0"/>
              </a:rPr>
              <a:t> Atenção aos apelidos e desqualificações pessoais e de grupo sofridas pelos(as) estudantes afro-brasileiros(as), mulheres e LGBT. </a:t>
            </a:r>
          </a:p>
          <a:p>
            <a:pPr algn="just"/>
            <a:endParaRPr lang="pt-BR" sz="2400">
              <a:latin typeface="Arial" pitchFamily="34" charset="0"/>
            </a:endParaRPr>
          </a:p>
          <a:p>
            <a:pPr algn="just">
              <a:buFontTx/>
              <a:buChar char="•"/>
            </a:pPr>
            <a:r>
              <a:rPr lang="pt-BR" sz="2400">
                <a:latin typeface="Arial" pitchFamily="34" charset="0"/>
              </a:rPr>
              <a:t> Fazer com que os (as) estudantes  se identifiquem com o conteúdo. Que possam </a:t>
            </a:r>
            <a:r>
              <a:rPr lang="ja-JP" altLang="pt-BR" sz="2400">
                <a:latin typeface="Arial" pitchFamily="34" charset="0"/>
              </a:rPr>
              <a:t>“</a:t>
            </a:r>
            <a:r>
              <a:rPr lang="pt-BR" altLang="ja-JP" sz="2400">
                <a:latin typeface="Arial" pitchFamily="34" charset="0"/>
              </a:rPr>
              <a:t>ver</a:t>
            </a:r>
            <a:r>
              <a:rPr lang="ja-JP" altLang="pt-BR" sz="2400">
                <a:latin typeface="Arial" pitchFamily="34" charset="0"/>
              </a:rPr>
              <a:t>”</a:t>
            </a:r>
            <a:r>
              <a:rPr lang="pt-BR" altLang="ja-JP" sz="2400">
                <a:latin typeface="Arial" pitchFamily="34" charset="0"/>
              </a:rPr>
              <a:t> o conteúdo e se ver nele.</a:t>
            </a:r>
          </a:p>
          <a:p>
            <a:pPr algn="just"/>
            <a:endParaRPr lang="pt-BR" sz="2400">
              <a:latin typeface="Arial" pitchFamily="34" charset="0"/>
            </a:endParaRPr>
          </a:p>
          <a:p>
            <a:pPr algn="just">
              <a:buFontTx/>
              <a:buChar char="•"/>
            </a:pPr>
            <a:endParaRPr lang="pt-BR" sz="2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49275"/>
            <a:ext cx="8153400" cy="54927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CC00"/>
                </a:solidFill>
                <a:latin typeface="Arial" pitchFamily="34" charset="0"/>
              </a:rPr>
              <a:t>NO COTIDIANO ESCOLAR</a:t>
            </a:r>
            <a:r>
              <a:rPr lang="pt-BR" sz="3600" b="1" smtClean="0">
                <a:solidFill>
                  <a:srgbClr val="FFCC00"/>
                </a:solidFill>
                <a:latin typeface="Arial" pitchFamily="34" charset="0"/>
              </a:rPr>
              <a:t/>
            </a:r>
            <a:br>
              <a:rPr lang="pt-BR" sz="3600" b="1" smtClean="0">
                <a:solidFill>
                  <a:srgbClr val="FFCC00"/>
                </a:solidFill>
                <a:latin typeface="Arial" pitchFamily="34" charset="0"/>
              </a:rPr>
            </a:br>
            <a:endParaRPr lang="pt-BR" sz="3600" b="1" smtClean="0">
              <a:solidFill>
                <a:srgbClr val="FFCC00"/>
              </a:solidFill>
              <a:latin typeface="Arial" pitchFamily="34" charset="0"/>
            </a:endParaRPr>
          </a:p>
        </p:txBody>
      </p:sp>
      <p:pic>
        <p:nvPicPr>
          <p:cNvPr id="45058" name="Picture 4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0"/>
            <a:ext cx="10795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547813" y="11255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602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FontTx/>
              <a:buChar char="•"/>
            </a:pPr>
            <a:r>
              <a:rPr lang="pt-BR" sz="2400">
                <a:latin typeface="Arial" pitchFamily="34" charset="0"/>
              </a:rPr>
              <a:t> Elaboração de projetos pedagógicos mais comprometidos com a melhoria da qualidade de vida de todos.</a:t>
            </a:r>
          </a:p>
          <a:p>
            <a:pPr algn="just">
              <a:lnSpc>
                <a:spcPct val="130000"/>
              </a:lnSpc>
              <a:buFontTx/>
              <a:buChar char="•"/>
            </a:pPr>
            <a:endParaRPr lang="pt-BR" sz="900">
              <a:latin typeface="Arial" pitchFamily="34" charset="0"/>
            </a:endParaRPr>
          </a:p>
          <a:p>
            <a:pPr algn="just">
              <a:lnSpc>
                <a:spcPct val="130000"/>
              </a:lnSpc>
              <a:buFontTx/>
              <a:buChar char="•"/>
            </a:pPr>
            <a:r>
              <a:rPr lang="pt-BR" sz="2400">
                <a:latin typeface="Arial" pitchFamily="34" charset="0"/>
              </a:rPr>
              <a:t> Trabalhar a história e a cultura africana e afro-brasileira como conteúdo multidisciplinar durante  todo o período letivo.</a:t>
            </a:r>
          </a:p>
          <a:p>
            <a:pPr algn="just">
              <a:lnSpc>
                <a:spcPct val="130000"/>
              </a:lnSpc>
            </a:pPr>
            <a:endParaRPr lang="pt-BR" sz="900">
              <a:latin typeface="Arial" pitchFamily="34" charset="0"/>
            </a:endParaRPr>
          </a:p>
          <a:p>
            <a:pPr algn="just">
              <a:lnSpc>
                <a:spcPct val="130000"/>
              </a:lnSpc>
              <a:buFontTx/>
              <a:buChar char="•"/>
            </a:pPr>
            <a:r>
              <a:rPr lang="en-US" sz="2400">
                <a:latin typeface="Arial" pitchFamily="34" charset="0"/>
              </a:rPr>
              <a:t> Inserção transversal do tema étnico-racial no </a:t>
            </a:r>
            <a:r>
              <a:rPr lang="en-US" altLang="fr-FR" sz="2400">
                <a:latin typeface="Arial" pitchFamily="34" charset="0"/>
              </a:rPr>
              <a:t>”</a:t>
            </a:r>
            <a:r>
              <a:rPr lang="en-US" sz="2400">
                <a:latin typeface="Arial" pitchFamily="34" charset="0"/>
              </a:rPr>
              <a:t>Plano Político Pedagógico Escolar </a:t>
            </a:r>
            <a:r>
              <a:rPr lang="en-US" altLang="fr-FR" sz="2400">
                <a:latin typeface="Arial" pitchFamily="34" charset="0"/>
              </a:rPr>
              <a:t>“</a:t>
            </a:r>
            <a:endParaRPr lang="en-US" sz="2400">
              <a:latin typeface="Arial" pitchFamily="34" charset="0"/>
            </a:endParaRPr>
          </a:p>
          <a:p>
            <a:pPr algn="just">
              <a:lnSpc>
                <a:spcPct val="130000"/>
              </a:lnSpc>
              <a:buFontTx/>
              <a:buChar char="•"/>
            </a:pPr>
            <a:endParaRPr lang="en-US" sz="900">
              <a:latin typeface="Arial" pitchFamily="34" charset="0"/>
            </a:endParaRPr>
          </a:p>
          <a:p>
            <a:pPr algn="just">
              <a:lnSpc>
                <a:spcPct val="130000"/>
              </a:lnSpc>
              <a:buFontTx/>
              <a:buChar char="•"/>
            </a:pPr>
            <a:r>
              <a:rPr lang="pt-BR" sz="2400">
                <a:latin typeface="Arial" pitchFamily="34" charset="0"/>
              </a:rPr>
              <a:t> Construir um plano com ações claras, objetivas e eficientes para superar as situações de discriminação e racismo ainda presentes no universo escolar.</a:t>
            </a:r>
          </a:p>
          <a:p>
            <a:pPr algn="just">
              <a:lnSpc>
                <a:spcPct val="130000"/>
              </a:lnSpc>
            </a:pPr>
            <a:endParaRPr lang="en-US" sz="900">
              <a:latin typeface="Arial" pitchFamily="34" charset="0"/>
            </a:endParaRPr>
          </a:p>
          <a:p>
            <a:pPr algn="just">
              <a:lnSpc>
                <a:spcPct val="130000"/>
              </a:lnSpc>
              <a:buFontTx/>
              <a:buChar char="•"/>
            </a:pPr>
            <a:r>
              <a:rPr lang="en-US" sz="2400">
                <a:latin typeface="Arial" pitchFamily="34" charset="0"/>
              </a:rPr>
              <a:t> Utilização de estratégias pedagógicas diárias respeitando o pertencimento sócio-cultural e étnico-racial dos estudantes.</a:t>
            </a:r>
            <a:endParaRPr lang="pt-BR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346075"/>
          </a:xfrm>
        </p:spPr>
        <p:txBody>
          <a:bodyPr/>
          <a:lstStyle/>
          <a:p>
            <a:pPr eaLnBrk="1" hangingPunct="1"/>
            <a:endParaRPr lang="fr-FR" sz="4000" smtClean="0"/>
          </a:p>
        </p:txBody>
      </p:sp>
      <p:grpSp>
        <p:nvGrpSpPr>
          <p:cNvPr id="47106" name="Diagram 3"/>
          <p:cNvGrpSpPr>
            <a:grpSpLocks noChangeAspect="1"/>
          </p:cNvGrpSpPr>
          <p:nvPr/>
        </p:nvGrpSpPr>
        <p:grpSpPr bwMode="auto">
          <a:xfrm>
            <a:off x="-1588" y="-14288"/>
            <a:ext cx="9145588" cy="6873876"/>
            <a:chOff x="1487" y="773"/>
            <a:chExt cx="2801" cy="2752"/>
          </a:xfrm>
        </p:grpSpPr>
        <p:sp>
          <p:nvSpPr>
            <p:cNvPr id="4710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87" y="773"/>
              <a:ext cx="2801" cy="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8" name="_s1028"/>
            <p:cNvSpPr>
              <a:spLocks noChangeShapeType="1"/>
            </p:cNvSpPr>
            <p:nvPr/>
          </p:nvSpPr>
          <p:spPr bwMode="auto">
            <a:xfrm flipH="1" flipV="1">
              <a:off x="2416" y="1675"/>
              <a:ext cx="241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29" name="_s1029"/>
            <p:cNvSpPr>
              <a:spLocks noChangeArrowheads="1"/>
            </p:cNvSpPr>
            <p:nvPr/>
          </p:nvSpPr>
          <p:spPr bwMode="auto">
            <a:xfrm>
              <a:off x="1487" y="779"/>
              <a:ext cx="985" cy="91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GEOGRAFIA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A</a:t>
              </a:r>
              <a:r>
                <a:rPr lang="en-US" sz="1200" b="1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sz="1200" b="1">
                  <a:latin typeface="Arial" pitchFamily="34" charset="0"/>
                </a:rPr>
                <a:t>diversidade</a:t>
              </a:r>
              <a:r>
                <a:rPr lang="en-US" sz="1800" b="1">
                  <a:latin typeface="Arial" pitchFamily="34" charset="0"/>
                </a:rPr>
                <a:t>  </a:t>
              </a:r>
              <a:r>
                <a:rPr lang="en-US" sz="1200" b="1">
                  <a:latin typeface="Arial" pitchFamily="34" charset="0"/>
                </a:rPr>
                <a:t>sócio cultural</a:t>
              </a:r>
              <a:r>
                <a:rPr lang="en-US" sz="1800" b="1">
                  <a:latin typeface="Arial" pitchFamily="34" charset="0"/>
                </a:rPr>
                <a:t> </a:t>
              </a:r>
              <a:r>
                <a:rPr lang="en-US" sz="1200" b="1">
                  <a:latin typeface="Arial" pitchFamily="34" charset="0"/>
                </a:rPr>
                <a:t>brasileira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numa perspectiva geográfica.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Compreender que o território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brasileiro e africano foram e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continuam sendo espaços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produzidos pelas relações sociais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estabelecidas gerando desigualdades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e contradições.</a:t>
              </a:r>
              <a:endParaRPr lang="pt-BR" sz="1800" b="1">
                <a:latin typeface="Arial" pitchFamily="34" charset="0"/>
              </a:endParaRPr>
            </a:p>
          </p:txBody>
        </p:sp>
        <p:sp>
          <p:nvSpPr>
            <p:cNvPr id="47110" name="_s1030"/>
            <p:cNvSpPr>
              <a:spLocks noChangeShapeType="1"/>
            </p:cNvSpPr>
            <p:nvPr/>
          </p:nvSpPr>
          <p:spPr bwMode="auto">
            <a:xfrm flipH="1">
              <a:off x="2218" y="2154"/>
              <a:ext cx="340" cy="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31" name="_s1031"/>
            <p:cNvSpPr>
              <a:spLocks noChangeArrowheads="1"/>
            </p:cNvSpPr>
            <p:nvPr/>
          </p:nvSpPr>
          <p:spPr bwMode="auto">
            <a:xfrm>
              <a:off x="1564" y="1835"/>
              <a:ext cx="971" cy="67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800" b="1">
                  <a:solidFill>
                    <a:srgbClr val="CC3300"/>
                  </a:solidFill>
                  <a:latin typeface="Arial" pitchFamily="34" charset="0"/>
                </a:rPr>
                <a:t>MATEMÁTICA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Reconhecer e valorizar os vários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saberes matemáticos  que são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construídos por diferentes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povos e culturas, levando em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conta sua visão de mundo.</a:t>
              </a:r>
              <a:r>
                <a:rPr lang="en-US" sz="1800" b="1">
                  <a:latin typeface="Arial" pitchFamily="34" charset="0"/>
                </a:rPr>
                <a:t> </a:t>
              </a:r>
            </a:p>
            <a:p>
              <a:pPr algn="ctr"/>
              <a:endParaRPr lang="pt-BR" sz="1800" b="1">
                <a:latin typeface="Arial" pitchFamily="34" charset="0"/>
              </a:endParaRPr>
            </a:p>
          </p:txBody>
        </p:sp>
        <p:sp>
          <p:nvSpPr>
            <p:cNvPr id="47112" name="_s1032"/>
            <p:cNvSpPr>
              <a:spLocks noChangeShapeType="1"/>
            </p:cNvSpPr>
            <p:nvPr/>
          </p:nvSpPr>
          <p:spPr bwMode="auto">
            <a:xfrm flipH="1">
              <a:off x="2417" y="2393"/>
              <a:ext cx="240" cy="24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33" name="_s1033"/>
            <p:cNvSpPr>
              <a:spLocks noChangeArrowheads="1"/>
            </p:cNvSpPr>
            <p:nvPr/>
          </p:nvSpPr>
          <p:spPr bwMode="auto">
            <a:xfrm>
              <a:off x="1504" y="2584"/>
              <a:ext cx="980" cy="67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PORTUGUÊS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Respeitar a diversidade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cultural brasileira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por meio do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reconhecimento das heranças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Linguísticas africanas,seus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discursos históricos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Culturais,códigos e símbolos</a:t>
              </a:r>
              <a:r>
                <a:rPr lang="en-US" sz="1200" b="1">
                  <a:solidFill>
                    <a:srgbClr val="FF0000"/>
                  </a:solidFill>
                  <a:latin typeface="Arial" pitchFamily="34" charset="0"/>
                </a:rPr>
                <a:t>.</a:t>
              </a:r>
              <a:endParaRPr lang="pt-BR" sz="12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7114" name="_s1034"/>
            <p:cNvSpPr>
              <a:spLocks noChangeShapeType="1"/>
            </p:cNvSpPr>
            <p:nvPr/>
          </p:nvSpPr>
          <p:spPr bwMode="auto">
            <a:xfrm>
              <a:off x="2896" y="2492"/>
              <a:ext cx="1" cy="3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35" name="_s1035"/>
            <p:cNvSpPr>
              <a:spLocks noChangeArrowheads="1"/>
            </p:cNvSpPr>
            <p:nvPr/>
          </p:nvSpPr>
          <p:spPr bwMode="auto">
            <a:xfrm>
              <a:off x="2549" y="2642"/>
              <a:ext cx="780" cy="80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solidFill>
                    <a:srgbClr val="CC3300"/>
                  </a:solidFill>
                  <a:latin typeface="Arial" pitchFamily="34" charset="0"/>
                </a:rPr>
                <a:t>LINGUA </a:t>
              </a:r>
            </a:p>
            <a:p>
              <a:pPr algn="ctr"/>
              <a:r>
                <a:rPr lang="en-US" sz="1400" b="1">
                  <a:solidFill>
                    <a:srgbClr val="CC3300"/>
                  </a:solidFill>
                  <a:latin typeface="Arial" pitchFamily="34" charset="0"/>
                </a:rPr>
                <a:t>ESTRANGEIRA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Conecxões com símbolos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culturais e políticos de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outros continentes como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instrumento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de cidadania, ampliando o acesso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as experiências culturais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 e históricas africanas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e da diáspora. </a:t>
              </a:r>
              <a:endParaRPr lang="pt-BR" sz="1200" b="1">
                <a:latin typeface="Arial" pitchFamily="34" charset="0"/>
              </a:endParaRPr>
            </a:p>
            <a:p>
              <a:pPr algn="ctr"/>
              <a:endParaRPr lang="pt-BR" sz="1200" b="1">
                <a:latin typeface="Arial" pitchFamily="34" charset="0"/>
              </a:endParaRPr>
            </a:p>
          </p:txBody>
        </p:sp>
        <p:sp>
          <p:nvSpPr>
            <p:cNvPr id="47116" name="_s1036"/>
            <p:cNvSpPr>
              <a:spLocks noChangeShapeType="1"/>
            </p:cNvSpPr>
            <p:nvPr/>
          </p:nvSpPr>
          <p:spPr bwMode="auto">
            <a:xfrm>
              <a:off x="3135" y="2393"/>
              <a:ext cx="241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37" name="_s1037"/>
            <p:cNvSpPr>
              <a:spLocks noChangeArrowheads="1"/>
            </p:cNvSpPr>
            <p:nvPr/>
          </p:nvSpPr>
          <p:spPr bwMode="auto">
            <a:xfrm>
              <a:off x="3395" y="2584"/>
              <a:ext cx="761" cy="82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800" b="1">
                  <a:solidFill>
                    <a:srgbClr val="CC3300"/>
                  </a:solidFill>
                  <a:latin typeface="Arial" pitchFamily="34" charset="0"/>
                </a:rPr>
                <a:t>EDUCAÇÃO FÍSICA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Práticas corporais advindas das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variadas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manifestações culturais,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valorizando-as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Como patrimônio cultural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e respeitando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Os diferentes grupos étnicos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e sociais.</a:t>
              </a:r>
              <a:endParaRPr lang="pt-BR" sz="1200" b="1">
                <a:solidFill>
                  <a:srgbClr val="009900"/>
                </a:solidFill>
                <a:latin typeface="Arial" pitchFamily="34" charset="0"/>
              </a:endParaRPr>
            </a:p>
            <a:p>
              <a:pPr algn="ctr"/>
              <a:endParaRPr lang="pt-BR" sz="1200" b="1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47118" name="_s1038"/>
            <p:cNvSpPr>
              <a:spLocks noChangeShapeType="1"/>
            </p:cNvSpPr>
            <p:nvPr/>
          </p:nvSpPr>
          <p:spPr bwMode="auto">
            <a:xfrm>
              <a:off x="3234" y="2154"/>
              <a:ext cx="34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39" name="_s1039"/>
            <p:cNvSpPr>
              <a:spLocks noChangeArrowheads="1"/>
            </p:cNvSpPr>
            <p:nvPr/>
          </p:nvSpPr>
          <p:spPr bwMode="auto">
            <a:xfrm>
              <a:off x="3241" y="1816"/>
              <a:ext cx="926" cy="67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CIÊNCIAS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Aprendizado de conceitos e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a construção de conhecimentos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com base científica que levem ,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a reflexão sobre preconceitos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estereótipos e discriminações advindas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do senso comum sobre os seres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humanos na terra e suas relações </a:t>
              </a:r>
              <a:endParaRPr lang="pt-BR" sz="1200" b="1">
                <a:latin typeface="Arial" pitchFamily="34" charset="0"/>
              </a:endParaRPr>
            </a:p>
          </p:txBody>
        </p:sp>
        <p:sp>
          <p:nvSpPr>
            <p:cNvPr id="47120" name="_s1040"/>
            <p:cNvSpPr>
              <a:spLocks noChangeShapeType="1"/>
            </p:cNvSpPr>
            <p:nvPr/>
          </p:nvSpPr>
          <p:spPr bwMode="auto">
            <a:xfrm flipV="1">
              <a:off x="3135" y="1675"/>
              <a:ext cx="24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41" name="_s1041"/>
            <p:cNvSpPr>
              <a:spLocks noChangeArrowheads="1"/>
            </p:cNvSpPr>
            <p:nvPr/>
          </p:nvSpPr>
          <p:spPr bwMode="auto">
            <a:xfrm>
              <a:off x="3351" y="1085"/>
              <a:ext cx="838" cy="67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800" b="1">
                  <a:solidFill>
                    <a:srgbClr val="CC3300"/>
                  </a:solidFill>
                  <a:latin typeface="Arial" pitchFamily="34" charset="0"/>
                </a:rPr>
                <a:t>ARTES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Compreender a arte como cultura ,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Identificando e reconhecendo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as concepções estéticas africanas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como referenciais que poderão 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auxiliar na construção de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novas percepcões e</a:t>
              </a:r>
            </a:p>
            <a:p>
              <a:pPr algn="ctr"/>
              <a:r>
                <a:rPr lang="en-US" sz="1200" b="1">
                  <a:latin typeface="Arial" pitchFamily="34" charset="0"/>
                </a:rPr>
                <a:t> sobre a real identidade brasileira.</a:t>
              </a:r>
              <a:endParaRPr lang="pt-BR" sz="1200" b="1">
                <a:latin typeface="Arial" pitchFamily="34" charset="0"/>
              </a:endParaRPr>
            </a:p>
          </p:txBody>
        </p:sp>
        <p:sp>
          <p:nvSpPr>
            <p:cNvPr id="47122" name="_s1042"/>
            <p:cNvSpPr>
              <a:spLocks noChangeShapeType="1"/>
            </p:cNvSpPr>
            <p:nvPr/>
          </p:nvSpPr>
          <p:spPr bwMode="auto">
            <a:xfrm flipV="1">
              <a:off x="2896" y="1477"/>
              <a:ext cx="0" cy="3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43" name="_s1043"/>
            <p:cNvSpPr>
              <a:spLocks noChangeArrowheads="1"/>
            </p:cNvSpPr>
            <p:nvPr/>
          </p:nvSpPr>
          <p:spPr bwMode="auto">
            <a:xfrm>
              <a:off x="2549" y="779"/>
              <a:ext cx="677" cy="85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marL="342900" indent="-342900" algn="ctr"/>
              <a:r>
                <a:rPr lang="en-US" sz="1800" b="1">
                  <a:solidFill>
                    <a:srgbClr val="CC3300"/>
                  </a:solidFill>
                  <a:latin typeface="Arial" pitchFamily="34" charset="0"/>
                </a:rPr>
                <a:t>HISTÓRIA</a:t>
              </a:r>
            </a:p>
            <a:p>
              <a:pPr marL="342900" indent="-342900" algn="ctr"/>
              <a:r>
                <a:rPr lang="pt-BR" sz="1200" b="1">
                  <a:latin typeface="Arial" pitchFamily="34" charset="0"/>
                </a:rPr>
                <a:t>O Continente Africano </a:t>
              </a:r>
            </a:p>
            <a:p>
              <a:pPr marL="342900" indent="-342900" algn="ctr"/>
              <a:r>
                <a:rPr lang="pt-BR" sz="1200" b="1">
                  <a:latin typeface="Arial" pitchFamily="34" charset="0"/>
                </a:rPr>
                <a:t>como berço da humanidade </a:t>
              </a:r>
            </a:p>
            <a:p>
              <a:pPr marL="342900" indent="-342900" algn="ctr"/>
              <a:r>
                <a:rPr lang="pt-BR" sz="1200" b="1">
                  <a:latin typeface="Arial" pitchFamily="34" charset="0"/>
                </a:rPr>
                <a:t>identificando-o como uma</a:t>
              </a:r>
            </a:p>
            <a:p>
              <a:pPr marL="342900" indent="-342900" algn="ctr"/>
              <a:r>
                <a:rPr lang="pt-BR" sz="1200" b="1">
                  <a:latin typeface="Arial" pitchFamily="34" charset="0"/>
                </a:rPr>
                <a:t> das matrizes legítimas </a:t>
              </a:r>
            </a:p>
            <a:p>
              <a:pPr marL="342900" indent="-342900" algn="ctr"/>
              <a:r>
                <a:rPr lang="pt-BR" sz="1200" b="1">
                  <a:latin typeface="Arial" pitchFamily="34" charset="0"/>
                </a:rPr>
                <a:t>da cultura</a:t>
              </a:r>
            </a:p>
            <a:p>
              <a:pPr marL="342900" indent="-342900" algn="ctr"/>
              <a:r>
                <a:rPr lang="pt-BR" sz="1200" b="1">
                  <a:latin typeface="Arial" pitchFamily="34" charset="0"/>
                </a:rPr>
                <a:t> humana geral e</a:t>
              </a:r>
            </a:p>
            <a:p>
              <a:pPr marL="342900" indent="-342900" algn="ctr"/>
              <a:r>
                <a:rPr lang="pt-BR" sz="1200" b="1">
                  <a:latin typeface="Arial" pitchFamily="34" charset="0"/>
                </a:rPr>
                <a:t>em especial do Brasil</a:t>
              </a:r>
            </a:p>
          </p:txBody>
        </p:sp>
        <p:sp>
          <p:nvSpPr>
            <p:cNvPr id="1044" name="_s1044"/>
            <p:cNvSpPr>
              <a:spLocks noChangeArrowheads="1"/>
            </p:cNvSpPr>
            <p:nvPr/>
          </p:nvSpPr>
          <p:spPr bwMode="auto">
            <a:xfrm>
              <a:off x="2645" y="1817"/>
              <a:ext cx="530" cy="67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folHlink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600" b="1">
                  <a:solidFill>
                    <a:srgbClr val="FF9900"/>
                  </a:solidFill>
                  <a:latin typeface="Arial" pitchFamily="34" charset="0"/>
                </a:rPr>
                <a:t>História e cultura</a:t>
              </a:r>
            </a:p>
            <a:p>
              <a:pPr algn="ctr"/>
              <a:r>
                <a:rPr lang="en-US" sz="1600" b="1">
                  <a:solidFill>
                    <a:srgbClr val="FF9900"/>
                  </a:solidFill>
                  <a:latin typeface="Arial" pitchFamily="34" charset="0"/>
                </a:rPr>
                <a:t> indígena, africana </a:t>
              </a:r>
            </a:p>
            <a:p>
              <a:pPr algn="ctr"/>
              <a:r>
                <a:rPr lang="en-US" sz="1600" b="1">
                  <a:solidFill>
                    <a:srgbClr val="FF9900"/>
                  </a:solidFill>
                  <a:latin typeface="Arial" pitchFamily="34" charset="0"/>
                </a:rPr>
                <a:t>e afro-brasileira.</a:t>
              </a:r>
            </a:p>
            <a:p>
              <a:pPr algn="ctr"/>
              <a:r>
                <a:rPr lang="en-US" sz="1600" b="1">
                  <a:solidFill>
                    <a:srgbClr val="FF9900"/>
                  </a:solidFill>
                  <a:latin typeface="Arial" pitchFamily="34" charset="0"/>
                </a:rPr>
                <a:t>Educação das</a:t>
              </a:r>
            </a:p>
            <a:p>
              <a:pPr algn="ctr"/>
              <a:r>
                <a:rPr lang="en-US" sz="1600" b="1">
                  <a:solidFill>
                    <a:srgbClr val="FF9900"/>
                  </a:solidFill>
                  <a:latin typeface="Arial" pitchFamily="34" charset="0"/>
                </a:rPr>
                <a:t> Relações </a:t>
              </a:r>
            </a:p>
            <a:p>
              <a:pPr algn="ctr"/>
              <a:r>
                <a:rPr lang="en-US" sz="1600" b="1">
                  <a:solidFill>
                    <a:srgbClr val="FF9900"/>
                  </a:solidFill>
                  <a:latin typeface="Arial" pitchFamily="34" charset="0"/>
                </a:rPr>
                <a:t>étnico-raciais</a:t>
              </a:r>
              <a:endParaRPr lang="pt-BR" sz="1600" b="1">
                <a:solidFill>
                  <a:srgbClr val="FF99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93FF44"/>
                </a:solidFill>
              </a:rPr>
              <a:t>Um desafio…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600" smtClean="0"/>
              <a:t>Abandonar a segurança que temos em torno dos nossos saberes, das nossas linguagens, dos métodos que já possuímos, mas também daqueles que </a:t>
            </a:r>
            <a:r>
              <a:rPr lang="en-US" sz="3600" u="sng" smtClean="0"/>
              <a:t>nos possuem.</a:t>
            </a:r>
          </a:p>
          <a:p>
            <a:pPr algn="just">
              <a:buFont typeface="Wingdings" pitchFamily="2" charset="2"/>
              <a:buChar char="u"/>
            </a:pPr>
            <a:endParaRPr lang="en-US" sz="2800" u="sng" smtClean="0"/>
          </a:p>
          <a:p>
            <a:pPr algn="ctr">
              <a:buFont typeface="Wingdings" pitchFamily="2" charset="2"/>
              <a:buNone/>
            </a:pP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900F9"/>
                </a:solidFill>
              </a:rPr>
              <a:t>E quanto às relações de gênero?</a:t>
            </a:r>
          </a:p>
        </p:txBody>
      </p:sp>
      <p:pic>
        <p:nvPicPr>
          <p:cNvPr id="49154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213" y="1708150"/>
            <a:ext cx="3862387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ZoneTexte 5"/>
          <p:cNvSpPr txBox="1">
            <a:spLocks noChangeArrowheads="1"/>
          </p:cNvSpPr>
          <p:nvPr/>
        </p:nvSpPr>
        <p:spPr bwMode="auto">
          <a:xfrm>
            <a:off x="0" y="1844675"/>
            <a:ext cx="4968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FR" sz="2800"/>
              <a:t>Sexo, gênero e poder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 sz="2800"/>
              <a:t>Violências e suas interfaces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 sz="2800"/>
              <a:t>Estereótipos, gênero e esportes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 sz="2800"/>
              <a:t>Estereótipos de gênero, raça/etnia e mídia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 sz="2800"/>
              <a:t>Carreiras, profissões, diferenças e desigualdades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 sz="2800"/>
              <a:t>Vulnerabilidade e prevenção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9900"/>
                </a:solidFill>
              </a:rPr>
              <a:t>O valente não é violento</a:t>
            </a:r>
          </a:p>
        </p:txBody>
      </p:sp>
      <p:sp>
        <p:nvSpPr>
          <p:cNvPr id="50178" name="ZoneTexte 4"/>
          <p:cNvSpPr txBox="1">
            <a:spLocks noChangeArrowheads="1"/>
          </p:cNvSpPr>
          <p:nvPr/>
        </p:nvSpPr>
        <p:spPr bwMode="auto">
          <a:xfrm>
            <a:off x="684213" y="2060575"/>
            <a:ext cx="79914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/>
              <a:t>Links para acesso: </a:t>
            </a:r>
            <a:r>
              <a:rPr lang="fr-FR" sz="2800">
                <a:hlinkClick r:id="rId2"/>
              </a:rPr>
              <a:t>https://www.cig.gov.pt/2016/09/onu-escolas-sem-machismo/</a:t>
            </a:r>
            <a:endParaRPr lang="fr-FR" sz="2800"/>
          </a:p>
          <a:p>
            <a:endParaRPr lang="fr-FR" sz="2800"/>
          </a:p>
          <a:p>
            <a:r>
              <a:rPr lang="fr-FR" sz="2800"/>
              <a:t>http://www.ovalentenaoeviolento.org.br/artigo/54/O-Valente-nao-eh-Violento</a:t>
            </a:r>
          </a:p>
        </p:txBody>
      </p:sp>
      <p:pic>
        <p:nvPicPr>
          <p:cNvPr id="50179" name="Imag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5038725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3C42"/>
                </a:solidFill>
              </a:rPr>
              <a:t>Qual é o papel de cada um?</a:t>
            </a:r>
          </a:p>
        </p:txBody>
      </p:sp>
      <p:sp>
        <p:nvSpPr>
          <p:cNvPr id="51202" name="ZoneTexte 3"/>
          <p:cNvSpPr txBox="1">
            <a:spLocks noChangeArrowheads="1"/>
          </p:cNvSpPr>
          <p:nvPr/>
        </p:nvSpPr>
        <p:spPr bwMode="auto">
          <a:xfrm>
            <a:off x="395288" y="2276475"/>
            <a:ext cx="82089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93FF44"/>
                </a:solidFill>
              </a:rPr>
              <a:t>Gestor Escolar </a:t>
            </a:r>
            <a:r>
              <a:rPr lang="fr-FR" sz="2800"/>
              <a:t>– garantir as condições objetivas para que o trabalho escolar ocorra, dando suporte à sua equipe e sensibilizando a comunidade, quando for o caso. Assegurar os temas no PPP.</a:t>
            </a:r>
          </a:p>
          <a:p>
            <a:r>
              <a:rPr lang="fr-FR" sz="2800">
                <a:solidFill>
                  <a:srgbClr val="FF8062"/>
                </a:solidFill>
              </a:rPr>
              <a:t>CP</a:t>
            </a:r>
            <a:r>
              <a:rPr lang="fr-FR" sz="2800"/>
              <a:t> – oferecer suporte formativo aos professores, articular e supervisionar propostas coerentes com o PPP.</a:t>
            </a:r>
          </a:p>
          <a:p>
            <a:r>
              <a:rPr lang="fr-FR" sz="2800">
                <a:solidFill>
                  <a:srgbClr val="F900F9"/>
                </a:solidFill>
              </a:rPr>
              <a:t>Professor</a:t>
            </a:r>
            <a:r>
              <a:rPr lang="fr-FR" sz="2800"/>
              <a:t> – planejar, desenvolver e avaliar as aulas sobre os temas.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>
                <a:solidFill>
                  <a:srgbClr val="4D78FF"/>
                </a:solidFill>
              </a:rPr>
              <a:t>Obrigado!</a:t>
            </a:r>
          </a:p>
        </p:txBody>
      </p:sp>
      <p:sp>
        <p:nvSpPr>
          <p:cNvPr id="52226" name="ZoneTexte 4"/>
          <p:cNvSpPr txBox="1">
            <a:spLocks noChangeArrowheads="1"/>
          </p:cNvSpPr>
          <p:nvPr/>
        </p:nvSpPr>
        <p:spPr bwMode="auto">
          <a:xfrm>
            <a:off x="2663825" y="6242050"/>
            <a:ext cx="648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i="1">
                <a:solidFill>
                  <a:srgbClr val="FF9900"/>
                </a:solidFill>
              </a:rPr>
              <a:t>rodneipereira@uol.com.br</a:t>
            </a:r>
          </a:p>
        </p:txBody>
      </p:sp>
      <p:pic>
        <p:nvPicPr>
          <p:cNvPr id="52227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133600"/>
            <a:ext cx="2959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smtClean="0">
                <a:solidFill>
                  <a:srgbClr val="FF9900"/>
                </a:solidFill>
                <a:latin typeface="Apple Chancery" pitchFamily="-84" charset="0"/>
              </a:rPr>
              <a:t>A Velha que vivia em uma garrafa de vinagre</a:t>
            </a:r>
          </a:p>
        </p:txBody>
      </p:sp>
      <p:pic>
        <p:nvPicPr>
          <p:cNvPr id="21506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916113"/>
            <a:ext cx="27559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Imag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924175"/>
            <a:ext cx="28082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4D78FF"/>
                </a:solidFill>
              </a:rPr>
              <a:t>A diferença é custosa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976438"/>
            <a:ext cx="7967663" cy="402272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smtClean="0"/>
              <a:t> </a:t>
            </a:r>
            <a:r>
              <a:rPr lang="en-US" sz="2400" smtClean="0"/>
              <a:t>Achamos a diferença bonita, mas não conseguimos conviver com ela no cotidiano.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smtClean="0"/>
              <a:t> Porque é custosa: pressupõe conflitos, tensões, desencontros OU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smtClean="0"/>
              <a:t> Já que não agimos por hospitalidade ao outro, estrangeiros de nós, nos esforçamos para tolerar o diferente porque:</a:t>
            </a:r>
          </a:p>
          <a:p>
            <a:pPr algn="just">
              <a:buFont typeface="Times New Roman" pitchFamily="18" charset="0"/>
              <a:buAutoNum type="arabicPeriod"/>
            </a:pPr>
            <a:r>
              <a:rPr lang="en-US" sz="2400" smtClean="0"/>
              <a:t>Amamos os pecadores, mas não seus pecados;</a:t>
            </a:r>
          </a:p>
          <a:p>
            <a:pPr algn="just">
              <a:buFont typeface="Times New Roman" pitchFamily="18" charset="0"/>
              <a:buAutoNum type="arabicPeriod"/>
            </a:pPr>
            <a:r>
              <a:rPr lang="en-US" sz="2400" smtClean="0"/>
              <a:t>Não devemos julgar ninguém;</a:t>
            </a:r>
          </a:p>
          <a:p>
            <a:pPr algn="just">
              <a:buFont typeface="Times New Roman" pitchFamily="18" charset="0"/>
              <a:buAutoNum type="arabicPeriod"/>
            </a:pPr>
            <a:r>
              <a:rPr lang="en-US" sz="2400" smtClean="0"/>
              <a:t>Porque ele é tão estranho que desperta minha curiosidade/compaixão</a:t>
            </a:r>
            <a:r>
              <a:rPr lang="en-US" sz="28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000" smtClean="0">
                <a:solidFill>
                  <a:srgbClr val="FFCC00"/>
                </a:solidFill>
              </a:rPr>
              <a:t>Como as nossas práticas cotidianas e profissionais expressam alguns problemas?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smtClean="0"/>
              <a:t> Pela nossas resistências em pensar o que ainda não está pensado.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smtClean="0"/>
              <a:t> Pela aceitação dos fatalismos contemporâneos.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smtClean="0"/>
              <a:t> Pela necessidade de etiquetar a tudo e a todos. Coisas que a Educação e a Psicologia sempre se regozijaram de fazer, porque fazia sentido no projeto da Modernidade: padronizar, equalizar, medir, controlar, prever, salvar, curar.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53400" cy="1143000"/>
          </a:xfrm>
        </p:spPr>
        <p:txBody>
          <a:bodyPr/>
          <a:lstStyle/>
          <a:p>
            <a:r>
              <a:rPr lang="en-US" smtClean="0">
                <a:solidFill>
                  <a:srgbClr val="CCFFCC"/>
                </a:solidFill>
              </a:rPr>
              <a:t>Algumas provocações…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800" smtClean="0"/>
              <a:t> Aceitar a mistura, a hibiridização e a mestiçagem como condição para desestabilizar e buscar estratégias mais provocadoras, questionadoras e transgressoras de toda e qualquer fixação e normalização das identidades (SILVA, 2006; SERRES, 2003).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smtClean="0"/>
              <a:t> Agir a partir de uma Didática das Diferenças é um desafio, pois, essencial e urgente.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063" y="2671763"/>
            <a:ext cx="7289800" cy="15001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 smtClean="0">
                <a:ea typeface="ＭＳ Ｐゴシック" charset="0"/>
                <a:cs typeface="+mj-cs"/>
              </a:rPr>
              <a:t>Leitura do mundo sobre as questões de desigualdades de gênero, identidade de gênero e LGBT na realidade </a:t>
            </a:r>
            <a:endParaRPr lang="pt-BR" dirty="0">
              <a:ea typeface="ＭＳ Ｐゴシック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611188" y="20638"/>
            <a:ext cx="7613650" cy="1500187"/>
          </a:xfrm>
        </p:spPr>
        <p:txBody>
          <a:bodyPr/>
          <a:lstStyle/>
          <a:p>
            <a:r>
              <a:rPr lang="pt-BR" smtClean="0">
                <a:solidFill>
                  <a:srgbClr val="F900F9"/>
                </a:solidFill>
              </a:rPr>
              <a:t>Violência contra a mulher</a:t>
            </a:r>
          </a:p>
        </p:txBody>
      </p:sp>
      <p:pic>
        <p:nvPicPr>
          <p:cNvPr id="26626" name="Picture 2" descr="http://www.canalibase.org.br/wp-content/uploads/2012/11/viol%C3%AAncia-contra-a-mulher-Ibase.gif"/>
          <p:cNvPicPr>
            <a:picLocks noChangeAspect="1" noChangeArrowheads="1"/>
          </p:cNvPicPr>
          <p:nvPr/>
        </p:nvPicPr>
        <p:blipFill>
          <a:blip r:embed="rId2" cstate="print"/>
          <a:srcRect t="20921" r="80502" b="10973"/>
          <a:stretch>
            <a:fillRect/>
          </a:stretch>
        </p:blipFill>
        <p:spPr bwMode="auto">
          <a:xfrm>
            <a:off x="846138" y="1755775"/>
            <a:ext cx="1430337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http://www.canalibase.org.br/wp-content/uploads/2012/11/viol%C3%AAncia-contra-a-mulher-Ibase.gif"/>
          <p:cNvPicPr>
            <a:picLocks noChangeAspect="1" noChangeArrowheads="1"/>
          </p:cNvPicPr>
          <p:nvPr/>
        </p:nvPicPr>
        <p:blipFill>
          <a:blip r:embed="rId2" cstate="print"/>
          <a:srcRect l="21034" t="19691" r="658" b="17128"/>
          <a:stretch>
            <a:fillRect/>
          </a:stretch>
        </p:blipFill>
        <p:spPr bwMode="auto">
          <a:xfrm>
            <a:off x="2241550" y="1755775"/>
            <a:ext cx="619442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tângulo 3"/>
          <p:cNvSpPr>
            <a:spLocks noChangeArrowheads="1"/>
          </p:cNvSpPr>
          <p:nvPr/>
        </p:nvSpPr>
        <p:spPr bwMode="auto">
          <a:xfrm>
            <a:off x="1665288" y="488950"/>
            <a:ext cx="72898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/>
              <a:t>Um dado que merece atenção é o crescente índice de crimes de violência de gênero, motivados por homofobia, no Brasil. O Grupo Gay da Bahia (GGB) responsável pela publicação do Relatório Anual de Assassinato de Homossexuais no Brasil (LGBT) relativo a ano de 2013, documentou 312 assassinatos de gays, travestis e lésbicas no Brasil. Isso equivale </a:t>
            </a:r>
            <a:r>
              <a:rPr lang="pt-BR" sz="2400" b="1"/>
              <a:t>a um assassinato a cada 28 horas</a:t>
            </a:r>
            <a:r>
              <a:rPr lang="pt-BR" sz="2400"/>
              <a:t>.</a:t>
            </a:r>
          </a:p>
          <a:p>
            <a:pPr algn="just"/>
            <a:endParaRPr lang="pt-BR" sz="2400"/>
          </a:p>
          <a:p>
            <a:pPr algn="just"/>
            <a:r>
              <a:rPr lang="pt-BR" sz="2400"/>
              <a:t>A partir do levantamento realizado pelo GGB podemos afirmar que a discussão de gênero, orientação sexual e identidade de gênero é urgente e necessário, pois o número de suicídios de jovens entre 13 e 17 anos cresceu 10% em relação à 2012. Além disso, dentre os 312 homicídios, 17 pessoas eram professores e 7 eram estudantes. </a:t>
            </a:r>
          </a:p>
        </p:txBody>
      </p:sp>
      <p:pic>
        <p:nvPicPr>
          <p:cNvPr id="27650" name="Picture 2" descr="http://2.bp.blogspot.com/-vQSKBTPBOGU/UTh2tPlNquI/AAAAAAAABPc/RtdWUrw3Bso/s1600/Sem+T%C3%ADtulo-1.jpg"/>
          <p:cNvPicPr>
            <a:picLocks noChangeAspect="1" noChangeArrowheads="1"/>
          </p:cNvPicPr>
          <p:nvPr/>
        </p:nvPicPr>
        <p:blipFill>
          <a:blip r:embed="rId2" cstate="print"/>
          <a:srcRect t="14357"/>
          <a:stretch>
            <a:fillRect/>
          </a:stretch>
        </p:blipFill>
        <p:spPr bwMode="auto">
          <a:xfrm>
            <a:off x="214313" y="153988"/>
            <a:ext cx="1349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quintado">
  <a:themeElements>
    <a:clrScheme name="Requintad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quintad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quintado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quintado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quintado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Requintado</Template>
  <TotalTime>2523</TotalTime>
  <Words>1529</Words>
  <Application>Microsoft Office PowerPoint</Application>
  <PresentationFormat>Apresentação na tela (4:3)</PresentationFormat>
  <Paragraphs>211</Paragraphs>
  <Slides>23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Requintado</vt:lpstr>
      <vt:lpstr>Apresentação do PowerPoint</vt:lpstr>
      <vt:lpstr>Um desafio…</vt:lpstr>
      <vt:lpstr>A Velha que vivia em uma garrafa de vinagre</vt:lpstr>
      <vt:lpstr>A diferença é custosa</vt:lpstr>
      <vt:lpstr>Como as nossas práticas cotidianas e profissionais expressam alguns problemas?</vt:lpstr>
      <vt:lpstr>Algumas provocações…</vt:lpstr>
      <vt:lpstr>Leitura do mundo sobre as questões de desigualdades de gênero, identidade de gênero e LGBT na realidade </vt:lpstr>
      <vt:lpstr>Violência contra a mulher</vt:lpstr>
      <vt:lpstr>Apresentação do PowerPoint</vt:lpstr>
      <vt:lpstr>Muitas Estatísticas, Pesquisas e os Estudos Comprovam...</vt:lpstr>
      <vt:lpstr>Algumas construções sócio-históricas</vt:lpstr>
      <vt:lpstr>NO COTIDIANO ESCOLAR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 COTIDIANO ESCOLAR </vt:lpstr>
      <vt:lpstr>Apresentação do PowerPoint</vt:lpstr>
      <vt:lpstr>E quanto às relações de gênero?</vt:lpstr>
      <vt:lpstr>O valente não é violento</vt:lpstr>
      <vt:lpstr>Qual é o papel de cada um?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Notebook</dc:creator>
  <cp:lastModifiedBy>User</cp:lastModifiedBy>
  <cp:revision>74</cp:revision>
  <dcterms:created xsi:type="dcterms:W3CDTF">2007-11-04T21:22:32Z</dcterms:created>
  <dcterms:modified xsi:type="dcterms:W3CDTF">2016-09-29T19:29:19Z</dcterms:modified>
</cp:coreProperties>
</file>