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6"/>
  </p:notesMasterIdLst>
  <p:sldIdLst>
    <p:sldId id="256" r:id="rId2"/>
    <p:sldId id="325" r:id="rId3"/>
    <p:sldId id="326" r:id="rId4"/>
    <p:sldId id="327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286" r:id="rId15"/>
    <p:sldId id="290" r:id="rId16"/>
    <p:sldId id="291" r:id="rId17"/>
    <p:sldId id="292" r:id="rId18"/>
    <p:sldId id="321" r:id="rId19"/>
    <p:sldId id="294" r:id="rId20"/>
    <p:sldId id="310" r:id="rId21"/>
    <p:sldId id="311" r:id="rId22"/>
    <p:sldId id="299" r:id="rId23"/>
    <p:sldId id="300" r:id="rId24"/>
    <p:sldId id="312" r:id="rId25"/>
    <p:sldId id="302" r:id="rId26"/>
    <p:sldId id="303" r:id="rId27"/>
    <p:sldId id="304" r:id="rId28"/>
    <p:sldId id="338" r:id="rId29"/>
    <p:sldId id="339" r:id="rId30"/>
    <p:sldId id="340" r:id="rId31"/>
    <p:sldId id="341" r:id="rId32"/>
    <p:sldId id="342" r:id="rId33"/>
    <p:sldId id="343" r:id="rId34"/>
    <p:sldId id="319" r:id="rId3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>
        <p:scale>
          <a:sx n="81" d="100"/>
          <a:sy n="81" d="100"/>
        </p:scale>
        <p:origin x="66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9CA17-8C0E-4882-8EAC-EC82E66D0B06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80DCA-44A3-4AC8-A5E2-CF51C0D0F7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0791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altLang="pt-BR" sz="1400" dirty="0" smtClean="0">
                <a:cs typeface="Times New Roman" pitchFamily="18" charset="0"/>
              </a:rPr>
              <a:t>Observações importantes:</a:t>
            </a:r>
          </a:p>
          <a:p>
            <a:pPr algn="just">
              <a:lnSpc>
                <a:spcPct val="80000"/>
              </a:lnSpc>
            </a:pPr>
            <a:r>
              <a:rPr lang="pt-BR" altLang="pt-BR" sz="1200" dirty="0" smtClean="0">
                <a:cs typeface="Times New Roman" pitchFamily="18" charset="0"/>
              </a:rPr>
              <a:t>Toda pessoa tem uma orientação sexual e expressa sua identidade de gênero de maneira particular;</a:t>
            </a:r>
          </a:p>
          <a:p>
            <a:pPr algn="just">
              <a:lnSpc>
                <a:spcPct val="80000"/>
              </a:lnSpc>
            </a:pPr>
            <a:r>
              <a:rPr lang="pt-BR" altLang="pt-BR" sz="1200" dirty="0" smtClean="0">
                <a:cs typeface="Times New Roman" pitchFamily="18" charset="0"/>
              </a:rPr>
              <a:t>Nem todo/a homossexual ou bissexual tem identidade de gênero em desacordo com o sexo assignado no nascimento;</a:t>
            </a:r>
          </a:p>
          <a:p>
            <a:pPr algn="just">
              <a:lnSpc>
                <a:spcPct val="80000"/>
              </a:lnSpc>
            </a:pPr>
            <a:r>
              <a:rPr lang="pt-BR" altLang="pt-BR" sz="1200" dirty="0" smtClean="0">
                <a:cs typeface="Times New Roman" pitchFamily="18" charset="0"/>
              </a:rPr>
              <a:t>Nem toda travesti ou todo/a transexual é homossexual;</a:t>
            </a:r>
          </a:p>
          <a:p>
            <a:pPr algn="just">
              <a:lnSpc>
                <a:spcPct val="80000"/>
              </a:lnSpc>
            </a:pPr>
            <a:r>
              <a:rPr lang="pt-BR" altLang="pt-BR" sz="1200" dirty="0" smtClean="0">
                <a:cs typeface="Times New Roman" pitchFamily="18" charset="0"/>
              </a:rPr>
              <a:t>Identidade de gênero e orientação sexual independem uma da outra.</a:t>
            </a:r>
            <a:endParaRPr lang="pt-BR" altLang="pt-BR" sz="1400" dirty="0" smtClean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9FF08-FF76-4533-AFD1-03448A6ADE0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9180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5128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073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6346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9225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997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2851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335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2667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4948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4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3037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818187E-6B09-45D5-A028-E65B005E5D82}" type="datetimeFigureOut">
              <a:rPr lang="pt-BR" smtClean="0"/>
              <a:pPr/>
              <a:t>17/08/2016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7D0DE0-8923-4146-947F-260521D3937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2973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uol.com.br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uol.com.br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7001" y="5005043"/>
            <a:ext cx="8229600" cy="1562668"/>
          </a:xfrm>
        </p:spPr>
        <p:txBody>
          <a:bodyPr>
            <a:noAutofit/>
          </a:bodyPr>
          <a:lstStyle/>
          <a:p>
            <a:pPr algn="l"/>
            <a:r>
              <a:rPr lang="pt-BR" sz="2800" dirty="0" smtClean="0">
                <a:solidFill>
                  <a:schemeClr val="tx1"/>
                </a:solidFill>
              </a:rPr>
              <a:t>Trabalhando com gênero e etnia em escolas de educação infantil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01416" y="4762244"/>
            <a:ext cx="3622344" cy="2041164"/>
          </a:xfrm>
        </p:spPr>
        <p:txBody>
          <a:bodyPr>
            <a:noAutofit/>
          </a:bodyPr>
          <a:lstStyle/>
          <a:p>
            <a:pPr algn="just"/>
            <a:r>
              <a:rPr lang="pt-BR" sz="1400" dirty="0" smtClean="0">
                <a:solidFill>
                  <a:schemeClr val="tx1"/>
                </a:solidFill>
              </a:rPr>
              <a:t>Rodnei Pereira, pedagogo, licenciado em Filosofia, Mestre e doutorando </a:t>
            </a:r>
            <a:r>
              <a:rPr lang="pt-BR" sz="1400" dirty="0">
                <a:solidFill>
                  <a:schemeClr val="tx1"/>
                </a:solidFill>
              </a:rPr>
              <a:t>em Psicologia da Educação PUC SP (bolsista Capes). Docente do Curso de </a:t>
            </a:r>
            <a:r>
              <a:rPr lang="pt-BR" sz="1400" dirty="0" smtClean="0">
                <a:solidFill>
                  <a:schemeClr val="tx1"/>
                </a:solidFill>
              </a:rPr>
              <a:t>Pedagogia e Psicologia </a:t>
            </a:r>
            <a:r>
              <a:rPr lang="pt-BR" sz="1400" dirty="0">
                <a:solidFill>
                  <a:schemeClr val="tx1"/>
                </a:solidFill>
              </a:rPr>
              <a:t>da Universidade </a:t>
            </a:r>
            <a:r>
              <a:rPr lang="pt-BR" sz="1400" dirty="0" smtClean="0">
                <a:solidFill>
                  <a:schemeClr val="tx1"/>
                </a:solidFill>
              </a:rPr>
              <a:t>Paulista/UNIP.</a:t>
            </a:r>
          </a:p>
        </p:txBody>
      </p:sp>
    </p:spTree>
    <p:extLst>
      <p:ext uri="{BB962C8B-B14F-4D97-AF65-F5344CB8AC3E}">
        <p14:creationId xmlns:p14="http://schemas.microsoft.com/office/powerpoint/2010/main" xmlns="" val="147005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smtClean="0"/>
              <a:t>Como as </a:t>
            </a:r>
            <a:r>
              <a:rPr lang="en-US" sz="4000" dirty="0" err="1" smtClean="0"/>
              <a:t>nossas</a:t>
            </a:r>
            <a:r>
              <a:rPr lang="en-US" sz="4000" dirty="0" smtClean="0"/>
              <a:t> </a:t>
            </a:r>
            <a:r>
              <a:rPr lang="en-US" sz="4000" dirty="0" err="1" smtClean="0"/>
              <a:t>práticas</a:t>
            </a:r>
            <a:r>
              <a:rPr lang="en-US" sz="4000" dirty="0" smtClean="0"/>
              <a:t> </a:t>
            </a:r>
            <a:r>
              <a:rPr lang="en-US" sz="4000" dirty="0" err="1" smtClean="0"/>
              <a:t>cotidianas</a:t>
            </a:r>
            <a:r>
              <a:rPr lang="en-US" sz="4000" dirty="0" smtClean="0"/>
              <a:t> e </a:t>
            </a:r>
            <a:r>
              <a:rPr lang="en-US" sz="4000" dirty="0" err="1" smtClean="0"/>
              <a:t>profissionais</a:t>
            </a:r>
            <a:r>
              <a:rPr lang="en-US" sz="4000" dirty="0" smtClean="0"/>
              <a:t> </a:t>
            </a:r>
            <a:r>
              <a:rPr lang="en-US" sz="4000" dirty="0" err="1" smtClean="0"/>
              <a:t>expressam</a:t>
            </a:r>
            <a:r>
              <a:rPr lang="en-US" sz="4000" dirty="0" smtClean="0"/>
              <a:t> </a:t>
            </a:r>
            <a:r>
              <a:rPr lang="en-US" sz="4000" dirty="0" err="1" smtClean="0"/>
              <a:t>esses</a:t>
            </a:r>
            <a:r>
              <a:rPr lang="en-US" sz="4000" dirty="0" smtClean="0"/>
              <a:t> </a:t>
            </a:r>
            <a:r>
              <a:rPr lang="en-US" sz="4000" dirty="0" err="1" smtClean="0"/>
              <a:t>problemas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ü"/>
            </a:pPr>
            <a:r>
              <a:rPr lang="en-US" sz="2800" dirty="0" smtClean="0"/>
              <a:t> </a:t>
            </a:r>
            <a:r>
              <a:rPr lang="en-US" sz="2800" dirty="0" err="1" smtClean="0"/>
              <a:t>Pela</a:t>
            </a:r>
            <a:r>
              <a:rPr lang="en-US" sz="2800" dirty="0" smtClean="0"/>
              <a:t> </a:t>
            </a:r>
            <a:r>
              <a:rPr lang="en-US" sz="2800" dirty="0" err="1" smtClean="0"/>
              <a:t>nossas</a:t>
            </a:r>
            <a:r>
              <a:rPr lang="en-US" sz="2800" dirty="0" smtClean="0"/>
              <a:t> </a:t>
            </a:r>
            <a:r>
              <a:rPr lang="en-US" sz="2800" dirty="0" err="1" smtClean="0"/>
              <a:t>resistências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pensar</a:t>
            </a:r>
            <a:r>
              <a:rPr lang="en-US" sz="2800" dirty="0" smtClean="0"/>
              <a:t> o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ainda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está</a:t>
            </a:r>
            <a:r>
              <a:rPr lang="en-US" sz="2800" dirty="0" smtClean="0"/>
              <a:t> </a:t>
            </a:r>
            <a:r>
              <a:rPr lang="en-US" sz="2800" dirty="0" err="1" smtClean="0"/>
              <a:t>pensado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Pela</a:t>
            </a:r>
            <a:r>
              <a:rPr lang="en-US" sz="2800" dirty="0" smtClean="0"/>
              <a:t> </a:t>
            </a:r>
            <a:r>
              <a:rPr lang="en-US" sz="2800" dirty="0" err="1" smtClean="0"/>
              <a:t>aceitação</a:t>
            </a:r>
            <a:r>
              <a:rPr lang="en-US" sz="2800" dirty="0" smtClean="0"/>
              <a:t> dos </a:t>
            </a:r>
            <a:r>
              <a:rPr lang="en-US" sz="2800" dirty="0" err="1" smtClean="0"/>
              <a:t>fatalismos</a:t>
            </a:r>
            <a:r>
              <a:rPr lang="en-US" sz="2800" dirty="0" smtClean="0"/>
              <a:t> </a:t>
            </a:r>
            <a:r>
              <a:rPr lang="en-US" sz="2800" dirty="0" err="1" smtClean="0"/>
              <a:t>contemporâneos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Pela</a:t>
            </a:r>
            <a:r>
              <a:rPr lang="en-US" sz="2800" dirty="0" smtClean="0"/>
              <a:t> </a:t>
            </a:r>
            <a:r>
              <a:rPr lang="en-US" sz="2800" dirty="0" err="1" smtClean="0"/>
              <a:t>necessidade</a:t>
            </a:r>
            <a:r>
              <a:rPr lang="en-US" sz="2800" dirty="0" smtClean="0"/>
              <a:t> de </a:t>
            </a:r>
            <a:r>
              <a:rPr lang="en-US" sz="2800" dirty="0" err="1" smtClean="0"/>
              <a:t>etiquetar</a:t>
            </a:r>
            <a:r>
              <a:rPr lang="en-US" sz="2800" dirty="0" smtClean="0"/>
              <a:t> a </a:t>
            </a:r>
            <a:r>
              <a:rPr lang="en-US" sz="2800" dirty="0" err="1" smtClean="0"/>
              <a:t>tudo</a:t>
            </a:r>
            <a:r>
              <a:rPr lang="en-US" sz="2800" dirty="0" smtClean="0"/>
              <a:t> e a </a:t>
            </a:r>
            <a:r>
              <a:rPr lang="en-US" sz="2800" dirty="0" err="1" smtClean="0"/>
              <a:t>todos</a:t>
            </a:r>
            <a:r>
              <a:rPr lang="en-US" sz="2800" dirty="0" smtClean="0"/>
              <a:t>. </a:t>
            </a:r>
            <a:r>
              <a:rPr lang="en-US" sz="2800" dirty="0" err="1" smtClean="0"/>
              <a:t>Coisas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a </a:t>
            </a:r>
            <a:r>
              <a:rPr lang="en-US" sz="2800" dirty="0" err="1" smtClean="0"/>
              <a:t>Educação</a:t>
            </a:r>
            <a:r>
              <a:rPr lang="en-US" sz="2800" dirty="0" smtClean="0"/>
              <a:t> e a </a:t>
            </a:r>
            <a:r>
              <a:rPr lang="en-US" sz="2800" dirty="0" err="1" smtClean="0"/>
              <a:t>Psicologia</a:t>
            </a:r>
            <a:r>
              <a:rPr lang="en-US" sz="2800" dirty="0" smtClean="0"/>
              <a:t> </a:t>
            </a:r>
            <a:r>
              <a:rPr lang="en-US" sz="2800" dirty="0" err="1" smtClean="0"/>
              <a:t>sempre</a:t>
            </a:r>
            <a:r>
              <a:rPr lang="en-US" sz="2800" dirty="0" smtClean="0"/>
              <a:t> se </a:t>
            </a:r>
            <a:r>
              <a:rPr lang="en-US" sz="2800" dirty="0" err="1" smtClean="0"/>
              <a:t>regozijaram</a:t>
            </a:r>
            <a:r>
              <a:rPr lang="en-US" sz="2800" dirty="0" smtClean="0"/>
              <a:t> de </a:t>
            </a:r>
            <a:r>
              <a:rPr lang="en-US" sz="2800" dirty="0" err="1" smtClean="0"/>
              <a:t>fazer</a:t>
            </a:r>
            <a:r>
              <a:rPr lang="en-US" sz="2800" dirty="0" smtClean="0"/>
              <a:t>, </a:t>
            </a:r>
            <a:r>
              <a:rPr lang="en-US" sz="2800" dirty="0" err="1" smtClean="0"/>
              <a:t>porque</a:t>
            </a:r>
            <a:r>
              <a:rPr lang="en-US" sz="2800" dirty="0" smtClean="0"/>
              <a:t> </a:t>
            </a:r>
            <a:r>
              <a:rPr lang="en-US" sz="2800" dirty="0" err="1" smtClean="0"/>
              <a:t>fazia</a:t>
            </a:r>
            <a:r>
              <a:rPr lang="en-US" sz="2800" dirty="0" smtClean="0"/>
              <a:t> </a:t>
            </a:r>
            <a:r>
              <a:rPr lang="en-US" sz="2800" dirty="0" err="1" smtClean="0"/>
              <a:t>sentido</a:t>
            </a:r>
            <a:r>
              <a:rPr lang="en-US" sz="2800" dirty="0" smtClean="0"/>
              <a:t> no </a:t>
            </a:r>
            <a:r>
              <a:rPr lang="en-US" sz="2800" dirty="0" err="1" smtClean="0"/>
              <a:t>projeto</a:t>
            </a:r>
            <a:r>
              <a:rPr lang="en-US" sz="2800" dirty="0" smtClean="0"/>
              <a:t> da </a:t>
            </a:r>
            <a:r>
              <a:rPr lang="en-US" sz="2800" dirty="0" err="1" smtClean="0"/>
              <a:t>Modernidade</a:t>
            </a:r>
            <a:r>
              <a:rPr lang="en-US" sz="2800" dirty="0" smtClean="0"/>
              <a:t>: </a:t>
            </a:r>
            <a:r>
              <a:rPr lang="en-US" sz="2800" dirty="0" err="1" smtClean="0"/>
              <a:t>padronizar</a:t>
            </a:r>
            <a:r>
              <a:rPr lang="en-US" sz="2800" dirty="0" smtClean="0"/>
              <a:t>, </a:t>
            </a:r>
            <a:r>
              <a:rPr lang="en-US" sz="2800" dirty="0" err="1" smtClean="0"/>
              <a:t>equalizar</a:t>
            </a:r>
            <a:r>
              <a:rPr lang="en-US" sz="2800" dirty="0" smtClean="0"/>
              <a:t>, </a:t>
            </a:r>
            <a:r>
              <a:rPr lang="en-US" sz="2800" dirty="0" err="1" smtClean="0"/>
              <a:t>medir</a:t>
            </a:r>
            <a:r>
              <a:rPr lang="en-US" sz="2800" dirty="0" smtClean="0"/>
              <a:t>, </a:t>
            </a:r>
            <a:r>
              <a:rPr lang="en-US" sz="2800" dirty="0" err="1" smtClean="0"/>
              <a:t>controlar</a:t>
            </a:r>
            <a:r>
              <a:rPr lang="en-US" sz="2800" dirty="0" smtClean="0"/>
              <a:t>, </a:t>
            </a:r>
            <a:r>
              <a:rPr lang="en-US" sz="2800" dirty="0" err="1" smtClean="0"/>
              <a:t>prever</a:t>
            </a:r>
            <a:r>
              <a:rPr lang="en-US" sz="2800" dirty="0" smtClean="0"/>
              <a:t>, </a:t>
            </a:r>
            <a:r>
              <a:rPr lang="en-US" sz="2800" dirty="0" err="1" smtClean="0"/>
              <a:t>salvar</a:t>
            </a:r>
            <a:r>
              <a:rPr lang="en-US" sz="2800" dirty="0" smtClean="0"/>
              <a:t>, </a:t>
            </a:r>
            <a:r>
              <a:rPr lang="en-US" sz="2800" dirty="0" err="1" smtClean="0"/>
              <a:t>curar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0436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saídas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ü"/>
            </a:pPr>
            <a:endParaRPr lang="en-US" sz="2800" dirty="0" smtClean="0"/>
          </a:p>
          <a:p>
            <a:pPr algn="just">
              <a:buFont typeface="Wingdings" charset="2"/>
              <a:buChar char="ü"/>
            </a:pPr>
            <a:r>
              <a:rPr lang="en-US" sz="2800" dirty="0" smtClean="0"/>
              <a:t>A </a:t>
            </a:r>
            <a:r>
              <a:rPr lang="en-US" sz="2800" dirty="0" err="1" smtClean="0"/>
              <a:t>luta</a:t>
            </a:r>
            <a:r>
              <a:rPr lang="en-US" sz="2800" dirty="0" smtClean="0"/>
              <a:t> </a:t>
            </a:r>
            <a:r>
              <a:rPr lang="en-US" sz="2800" dirty="0" err="1" smtClean="0"/>
              <a:t>pela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diferença</a:t>
            </a:r>
            <a:r>
              <a:rPr lang="en-US" sz="2800" dirty="0" smtClean="0"/>
              <a:t> e contra as </a:t>
            </a:r>
            <a:r>
              <a:rPr lang="en-US" sz="2800" dirty="0" err="1" smtClean="0"/>
              <a:t>desigualdades</a:t>
            </a:r>
            <a:r>
              <a:rPr lang="en-US" sz="2800" dirty="0" smtClean="0"/>
              <a:t> </a:t>
            </a:r>
            <a:r>
              <a:rPr lang="en-US" sz="2800" dirty="0" err="1" smtClean="0"/>
              <a:t>pressupõe</a:t>
            </a:r>
            <a:r>
              <a:rPr lang="en-US" sz="2800" dirty="0" smtClean="0"/>
              <a:t> um </a:t>
            </a:r>
            <a:r>
              <a:rPr lang="en-US" sz="2800" b="1" dirty="0" err="1" smtClean="0"/>
              <a:t>laço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fraternidade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prévio</a:t>
            </a:r>
            <a:r>
              <a:rPr lang="en-US" sz="2800" dirty="0" smtClean="0"/>
              <a:t> (Rawls </a:t>
            </a:r>
            <a:r>
              <a:rPr lang="en-US" sz="2800" dirty="0" err="1" smtClean="0"/>
              <a:t>apud</a:t>
            </a:r>
            <a:r>
              <a:rPr lang="en-US" sz="2800" dirty="0" smtClean="0"/>
              <a:t> </a:t>
            </a:r>
            <a:r>
              <a:rPr lang="en-US" sz="2800" dirty="0" err="1" smtClean="0"/>
              <a:t>Dubet</a:t>
            </a:r>
            <a:r>
              <a:rPr lang="en-US" sz="2800" dirty="0" smtClean="0"/>
              <a:t>, 2015).</a:t>
            </a:r>
          </a:p>
          <a:p>
            <a:pPr algn="just">
              <a:buFont typeface="Wingdings" charset="2"/>
              <a:buChar char="ü"/>
            </a:pP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deve</a:t>
            </a:r>
            <a:r>
              <a:rPr lang="en-US" sz="2800" dirty="0" smtClean="0"/>
              <a:t> </a:t>
            </a:r>
            <a:r>
              <a:rPr lang="en-US" sz="2800" dirty="0" err="1" smtClean="0"/>
              <a:t>ser</a:t>
            </a:r>
            <a:r>
              <a:rPr lang="en-US" sz="2800" dirty="0" smtClean="0"/>
              <a:t> </a:t>
            </a:r>
            <a:r>
              <a:rPr lang="en-US" sz="2800" dirty="0" err="1" smtClean="0"/>
              <a:t>robusto</a:t>
            </a:r>
            <a:r>
              <a:rPr lang="en-US" sz="2800" dirty="0" smtClean="0"/>
              <a:t>,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religioso</a:t>
            </a:r>
            <a:r>
              <a:rPr lang="en-US" sz="2800" dirty="0" smtClean="0"/>
              <a:t>, </a:t>
            </a:r>
            <a:r>
              <a:rPr lang="en-US" sz="2800" dirty="0" err="1" smtClean="0"/>
              <a:t>porque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tenho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me </a:t>
            </a:r>
            <a:r>
              <a:rPr lang="en-US" sz="2800" dirty="0" err="1" smtClean="0"/>
              <a:t>irmanar</a:t>
            </a:r>
            <a:r>
              <a:rPr lang="en-US" sz="2800" dirty="0" smtClean="0"/>
              <a:t> a </a:t>
            </a:r>
            <a:r>
              <a:rPr lang="en-US" sz="2800" dirty="0" err="1" smtClean="0"/>
              <a:t>todos</a:t>
            </a:r>
            <a:r>
              <a:rPr lang="en-US" sz="2800" dirty="0" smtClean="0"/>
              <a:t>, </a:t>
            </a:r>
            <a:r>
              <a:rPr lang="en-US" sz="2800" dirty="0" err="1" smtClean="0"/>
              <a:t>todas</a:t>
            </a:r>
            <a:r>
              <a:rPr lang="en-US" sz="2800" dirty="0" smtClean="0"/>
              <a:t> e </a:t>
            </a:r>
            <a:r>
              <a:rPr lang="en-US" sz="2800" dirty="0" err="1" smtClean="0"/>
              <a:t>todxs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51220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provocações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ü"/>
            </a:pPr>
            <a:r>
              <a:rPr lang="en-US" sz="2800" dirty="0" smtClean="0"/>
              <a:t> </a:t>
            </a:r>
            <a:r>
              <a:rPr lang="en-US" sz="2800" dirty="0" err="1" smtClean="0"/>
              <a:t>Aceitar</a:t>
            </a:r>
            <a:r>
              <a:rPr lang="en-US" sz="2800" dirty="0" smtClean="0"/>
              <a:t> a </a:t>
            </a:r>
            <a:r>
              <a:rPr lang="en-US" sz="2800" dirty="0" err="1" smtClean="0"/>
              <a:t>mistura</a:t>
            </a:r>
            <a:r>
              <a:rPr lang="en-US" sz="2800" dirty="0" smtClean="0"/>
              <a:t>, a </a:t>
            </a:r>
            <a:r>
              <a:rPr lang="en-US" sz="2800" dirty="0" err="1" smtClean="0"/>
              <a:t>hibiridização</a:t>
            </a:r>
            <a:r>
              <a:rPr lang="en-US" sz="2800" dirty="0" smtClean="0"/>
              <a:t> e a </a:t>
            </a:r>
            <a:r>
              <a:rPr lang="en-US" sz="2800" dirty="0" err="1" smtClean="0"/>
              <a:t>mestiçagem</a:t>
            </a:r>
            <a:r>
              <a:rPr lang="en-US" sz="2800" dirty="0" smtClean="0"/>
              <a:t> </a:t>
            </a:r>
            <a:r>
              <a:rPr lang="en-US" sz="2800" dirty="0" err="1" smtClean="0"/>
              <a:t>como</a:t>
            </a:r>
            <a:r>
              <a:rPr lang="en-US" sz="2800" dirty="0" smtClean="0"/>
              <a:t> </a:t>
            </a:r>
            <a:r>
              <a:rPr lang="en-US" sz="2800" dirty="0" err="1" smtClean="0"/>
              <a:t>condição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desestabilizar</a:t>
            </a:r>
            <a:r>
              <a:rPr lang="en-US" sz="2800" dirty="0" smtClean="0"/>
              <a:t> e </a:t>
            </a:r>
            <a:r>
              <a:rPr lang="en-US" sz="2800" dirty="0" err="1" smtClean="0"/>
              <a:t>buscar</a:t>
            </a:r>
            <a:r>
              <a:rPr lang="en-US" sz="2800" dirty="0" smtClean="0"/>
              <a:t> </a:t>
            </a:r>
            <a:r>
              <a:rPr lang="en-US" sz="2800" dirty="0" err="1" smtClean="0"/>
              <a:t>estratégias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provocadoras</a:t>
            </a:r>
            <a:r>
              <a:rPr lang="en-US" sz="2800" dirty="0" smtClean="0"/>
              <a:t>, </a:t>
            </a:r>
            <a:r>
              <a:rPr lang="en-US" sz="2800" dirty="0" err="1" smtClean="0"/>
              <a:t>questionadoras</a:t>
            </a:r>
            <a:r>
              <a:rPr lang="en-US" sz="2800" dirty="0" smtClean="0"/>
              <a:t> e </a:t>
            </a:r>
            <a:r>
              <a:rPr lang="en-US" sz="2800" dirty="0" err="1" smtClean="0"/>
              <a:t>transgressoras</a:t>
            </a:r>
            <a:r>
              <a:rPr lang="en-US" sz="2800" dirty="0" smtClean="0"/>
              <a:t> de </a:t>
            </a:r>
            <a:r>
              <a:rPr lang="en-US" sz="2800" dirty="0" err="1" smtClean="0"/>
              <a:t>toda</a:t>
            </a:r>
            <a:r>
              <a:rPr lang="en-US" sz="2800" dirty="0" smtClean="0"/>
              <a:t> e </a:t>
            </a:r>
            <a:r>
              <a:rPr lang="en-US" sz="2800" dirty="0" err="1" smtClean="0"/>
              <a:t>qualquer</a:t>
            </a:r>
            <a:r>
              <a:rPr lang="en-US" sz="2800" dirty="0" smtClean="0"/>
              <a:t> </a:t>
            </a:r>
            <a:r>
              <a:rPr lang="en-US" sz="2800" dirty="0" err="1" smtClean="0"/>
              <a:t>fixação</a:t>
            </a:r>
            <a:r>
              <a:rPr lang="en-US" sz="2800" dirty="0" smtClean="0"/>
              <a:t> e </a:t>
            </a:r>
            <a:r>
              <a:rPr lang="en-US" sz="2800" dirty="0" err="1" smtClean="0"/>
              <a:t>normalização</a:t>
            </a:r>
            <a:r>
              <a:rPr lang="en-US" sz="2800" dirty="0" smtClean="0"/>
              <a:t> das </a:t>
            </a:r>
            <a:r>
              <a:rPr lang="en-US" sz="2800" dirty="0" err="1" smtClean="0"/>
              <a:t>identidades</a:t>
            </a:r>
            <a:r>
              <a:rPr lang="en-US" sz="2800" dirty="0" smtClean="0"/>
              <a:t> (SILVA, 2006; SERRES, 2003).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Agir</a:t>
            </a:r>
            <a:r>
              <a:rPr lang="en-US" sz="2800" dirty="0" smtClean="0"/>
              <a:t> a </a:t>
            </a:r>
            <a:r>
              <a:rPr lang="en-US" sz="2800" dirty="0" err="1" smtClean="0"/>
              <a:t>partir</a:t>
            </a:r>
            <a:r>
              <a:rPr lang="en-US" sz="2800" dirty="0" smtClean="0"/>
              <a:t> de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Didática</a:t>
            </a:r>
            <a:r>
              <a:rPr lang="en-US" sz="2800" dirty="0" smtClean="0"/>
              <a:t> das </a:t>
            </a:r>
            <a:r>
              <a:rPr lang="en-US" sz="2800" dirty="0" err="1" smtClean="0"/>
              <a:t>Diferenças</a:t>
            </a:r>
            <a:r>
              <a:rPr lang="en-US" sz="2800" dirty="0"/>
              <a:t> </a:t>
            </a:r>
            <a:r>
              <a:rPr lang="en-US" sz="2800" dirty="0" smtClean="0"/>
              <a:t>é um </a:t>
            </a:r>
            <a:r>
              <a:rPr lang="en-US" sz="2800" dirty="0" err="1" smtClean="0"/>
              <a:t>desafio</a:t>
            </a:r>
            <a:r>
              <a:rPr lang="en-US" sz="2800" dirty="0" smtClean="0"/>
              <a:t>, </a:t>
            </a:r>
            <a:r>
              <a:rPr lang="en-US" sz="2800" dirty="0" err="1" smtClean="0"/>
              <a:t>pois</a:t>
            </a:r>
            <a:r>
              <a:rPr lang="en-US" sz="2800" dirty="0" smtClean="0"/>
              <a:t>, </a:t>
            </a:r>
            <a:r>
              <a:rPr lang="en-US" sz="2800" dirty="0" err="1" smtClean="0"/>
              <a:t>essencial</a:t>
            </a:r>
            <a:r>
              <a:rPr lang="en-US" sz="2800" dirty="0" smtClean="0"/>
              <a:t> e </a:t>
            </a:r>
            <a:r>
              <a:rPr lang="en-US" sz="2800" dirty="0" err="1" smtClean="0"/>
              <a:t>urgente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059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Uma </a:t>
            </a:r>
            <a:r>
              <a:rPr lang="en-US" dirty="0" err="1" smtClean="0"/>
              <a:t>política</a:t>
            </a:r>
            <a:r>
              <a:rPr lang="en-US" dirty="0" smtClean="0"/>
              <a:t> da </a:t>
            </a:r>
            <a:r>
              <a:rPr lang="en-US" dirty="0" err="1" smtClean="0"/>
              <a:t>diferença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“[…] </a:t>
            </a:r>
            <a:r>
              <a:rPr lang="en-US" sz="2400" dirty="0" err="1" smtClean="0"/>
              <a:t>Assim</a:t>
            </a:r>
            <a:r>
              <a:rPr lang="en-US" sz="2400" dirty="0" smtClean="0"/>
              <a:t>, </a:t>
            </a:r>
            <a:r>
              <a:rPr lang="en-US" sz="2400" dirty="0" err="1" smtClean="0"/>
              <a:t>somos</a:t>
            </a:r>
            <a:r>
              <a:rPr lang="en-US" sz="2400" dirty="0" smtClean="0"/>
              <a:t> </a:t>
            </a:r>
            <a:r>
              <a:rPr lang="en-US" sz="2400" dirty="0" err="1" smtClean="0"/>
              <a:t>levados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princípio</a:t>
            </a:r>
            <a:r>
              <a:rPr lang="en-US" sz="2400" dirty="0" smtClean="0"/>
              <a:t> da </a:t>
            </a:r>
            <a:r>
              <a:rPr lang="en-US" sz="2400" dirty="0" err="1" smtClean="0"/>
              <a:t>diferença</a:t>
            </a:r>
            <a:r>
              <a:rPr lang="en-US" sz="2400" dirty="0" smtClean="0"/>
              <a:t>, se </a:t>
            </a:r>
            <a:r>
              <a:rPr lang="en-US" sz="2400" dirty="0" err="1" smtClean="0"/>
              <a:t>desejamos</a:t>
            </a:r>
            <a:r>
              <a:rPr lang="en-US" sz="2400" dirty="0" smtClean="0"/>
              <a:t> </a:t>
            </a:r>
            <a:r>
              <a:rPr lang="en-US" sz="2400" dirty="0" err="1" smtClean="0"/>
              <a:t>montar</a:t>
            </a:r>
            <a:r>
              <a:rPr lang="en-US" sz="2400" dirty="0" smtClean="0"/>
              <a:t> o </a:t>
            </a:r>
            <a:r>
              <a:rPr lang="en-US" sz="2400" dirty="0" err="1" smtClean="0"/>
              <a:t>sistema</a:t>
            </a:r>
            <a:r>
              <a:rPr lang="en-US" sz="2400" dirty="0" smtClean="0"/>
              <a:t> social de </a:t>
            </a:r>
            <a:r>
              <a:rPr lang="en-US" sz="2400" dirty="0" err="1" smtClean="0"/>
              <a:t>modo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ninguém</a:t>
            </a:r>
            <a:r>
              <a:rPr lang="en-US" sz="2400" dirty="0" smtClean="0"/>
              <a:t> </a:t>
            </a:r>
            <a:r>
              <a:rPr lang="en-US" sz="2400" dirty="0" err="1" smtClean="0"/>
              <a:t>ganhe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perca</a:t>
            </a:r>
            <a:r>
              <a:rPr lang="en-US" sz="2400" dirty="0" smtClean="0"/>
              <a:t> </a:t>
            </a:r>
            <a:r>
              <a:rPr lang="en-US" sz="2400" dirty="0" err="1" smtClean="0"/>
              <a:t>devido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seu</a:t>
            </a:r>
            <a:r>
              <a:rPr lang="en-US" sz="2400" dirty="0" smtClean="0"/>
              <a:t> </a:t>
            </a:r>
            <a:r>
              <a:rPr lang="en-US" sz="2400" dirty="0" err="1" smtClean="0"/>
              <a:t>lugar</a:t>
            </a:r>
            <a:r>
              <a:rPr lang="en-US" sz="2400" dirty="0" smtClean="0"/>
              <a:t> </a:t>
            </a:r>
            <a:r>
              <a:rPr lang="en-US" sz="2400" dirty="0" err="1" smtClean="0"/>
              <a:t>arbitrário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distrubuição</a:t>
            </a:r>
            <a:r>
              <a:rPr lang="en-US" sz="2400" dirty="0" smtClean="0"/>
              <a:t> de dotes </a:t>
            </a:r>
            <a:r>
              <a:rPr lang="en-US" sz="2400" dirty="0" err="1" smtClean="0"/>
              <a:t>naturais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à</a:t>
            </a:r>
            <a:r>
              <a:rPr lang="en-US" sz="2400" dirty="0" smtClean="0"/>
              <a:t> </a:t>
            </a:r>
            <a:r>
              <a:rPr lang="en-US" sz="2400" dirty="0" err="1" smtClean="0"/>
              <a:t>sua</a:t>
            </a:r>
            <a:r>
              <a:rPr lang="en-US" sz="2400" dirty="0" smtClean="0"/>
              <a:t> </a:t>
            </a:r>
            <a:r>
              <a:rPr lang="en-US" sz="2400" dirty="0" err="1" smtClean="0"/>
              <a:t>posição</a:t>
            </a:r>
            <a:r>
              <a:rPr lang="en-US" sz="2400" dirty="0" smtClean="0"/>
              <a:t> </a:t>
            </a:r>
            <a:r>
              <a:rPr lang="en-US" sz="2400" dirty="0" err="1" smtClean="0"/>
              <a:t>inicial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sociedade</a:t>
            </a:r>
            <a:r>
              <a:rPr lang="en-US" sz="2400" dirty="0" smtClean="0"/>
              <a:t> </a:t>
            </a:r>
            <a:r>
              <a:rPr lang="en-US" sz="2400" dirty="0" err="1" smtClean="0"/>
              <a:t>sem</a:t>
            </a:r>
            <a:r>
              <a:rPr lang="en-US" sz="2400" dirty="0" smtClean="0"/>
              <a:t> </a:t>
            </a:r>
            <a:r>
              <a:rPr lang="en-US" sz="2400" dirty="0" err="1" smtClean="0"/>
              <a:t>dar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receber</a:t>
            </a:r>
            <a:r>
              <a:rPr lang="en-US" sz="2400" dirty="0" smtClean="0"/>
              <a:t> </a:t>
            </a:r>
            <a:r>
              <a:rPr lang="en-US" sz="2400" dirty="0" err="1" smtClean="0"/>
              <a:t>benefícios</a:t>
            </a:r>
            <a:r>
              <a:rPr lang="en-US" sz="2400" dirty="0" smtClean="0"/>
              <a:t> </a:t>
            </a:r>
            <a:r>
              <a:rPr lang="en-US" sz="2400" dirty="0" err="1" smtClean="0"/>
              <a:t>compensatórios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troca</a:t>
            </a:r>
            <a:r>
              <a:rPr lang="en-US" sz="2400" dirty="0" smtClean="0"/>
              <a:t>”. (RAWLS, </a:t>
            </a:r>
            <a:r>
              <a:rPr lang="en-US" sz="2400" dirty="0" err="1" smtClean="0"/>
              <a:t>Jonh</a:t>
            </a:r>
            <a:r>
              <a:rPr lang="en-US" sz="2400" dirty="0" smtClean="0"/>
              <a:t>. Uma </a:t>
            </a:r>
            <a:r>
              <a:rPr lang="en-US" sz="2400" dirty="0" err="1" smtClean="0"/>
              <a:t>teoria</a:t>
            </a:r>
            <a:r>
              <a:rPr lang="en-US" sz="2400" dirty="0" smtClean="0"/>
              <a:t> da </a:t>
            </a:r>
            <a:r>
              <a:rPr lang="en-US" sz="2400" dirty="0" err="1" smtClean="0"/>
              <a:t>justiça</a:t>
            </a:r>
            <a:r>
              <a:rPr lang="en-US" sz="2400" dirty="0" smtClean="0"/>
              <a:t>. São Paulo: Martins </a:t>
            </a:r>
            <a:r>
              <a:rPr lang="en-US" sz="2400" dirty="0" err="1" smtClean="0"/>
              <a:t>Fontes</a:t>
            </a:r>
            <a:r>
              <a:rPr lang="en-US" sz="2400" dirty="0" smtClean="0"/>
              <a:t>, 2002. p. 108).</a:t>
            </a:r>
          </a:p>
          <a:p>
            <a:pPr marL="0" indent="0" algn="just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6600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3839" y="585216"/>
            <a:ext cx="10932016" cy="149961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Prática educativa conservadora </a:t>
            </a:r>
            <a:r>
              <a:rPr lang="pt-BR" dirty="0" err="1" smtClean="0"/>
              <a:t>x</a:t>
            </a:r>
            <a:r>
              <a:rPr lang="pt-BR" dirty="0" smtClean="0"/>
              <a:t> progressista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65168"/>
          </a:xfrm>
        </p:spPr>
        <p:txBody>
          <a:bodyPr>
            <a:normAutofit/>
          </a:bodyPr>
          <a:lstStyle/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marL="0" indent="0" algn="ctr">
              <a:buNone/>
            </a:pPr>
            <a:r>
              <a:rPr lang="pt-BR" sz="2800" dirty="0" smtClean="0"/>
              <a:t>Uma prática educativa progressista pretende “</a:t>
            </a:r>
            <a:r>
              <a:rPr lang="pt-BR" sz="2800" b="1" dirty="0" smtClean="0">
                <a:solidFill>
                  <a:srgbClr val="FF0000"/>
                </a:solidFill>
              </a:rPr>
              <a:t>inquietar </a:t>
            </a:r>
            <a:r>
              <a:rPr lang="pt-BR" sz="2800" b="1" dirty="0">
                <a:solidFill>
                  <a:srgbClr val="FF0000"/>
                </a:solidFill>
              </a:rPr>
              <a:t>os educandos, desafiando-os para que percebam que o mundo dado é um mundo dando-se e que, por isso mesmo, pode ser mudado, transformado, reinventado </a:t>
            </a:r>
            <a:r>
              <a:rPr lang="pt-BR" sz="2800" dirty="0" smtClean="0">
                <a:solidFill>
                  <a:srgbClr val="FF0000"/>
                </a:solidFill>
              </a:rPr>
              <a:t>(...)</a:t>
            </a:r>
            <a:r>
              <a:rPr lang="pt-BR" sz="2800" dirty="0" smtClean="0"/>
              <a:t>”.</a:t>
            </a:r>
          </a:p>
          <a:p>
            <a:pPr algn="ctr"/>
            <a:r>
              <a:rPr lang="pt-BR" sz="2800" dirty="0" smtClean="0"/>
              <a:t> </a:t>
            </a:r>
            <a:r>
              <a:rPr lang="pt-BR" sz="2800" dirty="0"/>
              <a:t>(FREIRE, 2001, p.29-30) </a:t>
            </a:r>
          </a:p>
        </p:txBody>
      </p:sp>
    </p:spTree>
    <p:extLst>
      <p:ext uri="{BB962C8B-B14F-4D97-AF65-F5344CB8AC3E}">
        <p14:creationId xmlns:p14="http://schemas.microsoft.com/office/powerpoint/2010/main" xmlns="" val="235286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476358"/>
            <a:ext cx="10151872" cy="1499616"/>
          </a:xfrm>
        </p:spPr>
        <p:txBody>
          <a:bodyPr/>
          <a:lstStyle/>
          <a:p>
            <a:r>
              <a:rPr lang="pt-BR" dirty="0" smtClean="0"/>
              <a:t>Violência contra a mulher</a:t>
            </a:r>
            <a:endParaRPr lang="pt-BR" dirty="0"/>
          </a:p>
        </p:txBody>
      </p:sp>
      <p:pic>
        <p:nvPicPr>
          <p:cNvPr id="5" name="Picture 2" descr="http://www.canalibase.org.br/wp-content/uploads/2012/11/viol%C3%AAncia-contra-a-mulher-Ibase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922" r="80503" b="10973"/>
          <a:stretch/>
        </p:blipFill>
        <p:spPr bwMode="auto">
          <a:xfrm>
            <a:off x="1128585" y="1756146"/>
            <a:ext cx="1905847" cy="4992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canalibase.org.br/wp-content/uploads/2012/11/viol%C3%AAncia-contra-a-mulher-Ibase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034" t="19692" r="657" b="17128"/>
          <a:stretch/>
        </p:blipFill>
        <p:spPr bwMode="auto">
          <a:xfrm>
            <a:off x="2989386" y="1756147"/>
            <a:ext cx="8259185" cy="499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114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osts passam guia de como estuprar mulher na esco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7676" y="487069"/>
            <a:ext cx="8752974" cy="582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98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20685" y="488248"/>
            <a:ext cx="97200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/>
              <a:t>Um dado que merece atenção é o crescente índice de crimes de violência de gênero, motivados por homofobia, no Brasil. O Grupo Gay da Bahia (GGB) responsável pela publicação do Relatório Anual de Assassinato de Homossexuais no Brasil (LGBT) relativo a ano de 2013, documentou 312 assassinatos de gays, travestis e lésbicas no Brasil. Isso equivale </a:t>
            </a:r>
            <a:r>
              <a:rPr lang="pt-BR" sz="2800" b="1" dirty="0"/>
              <a:t>a um assassinato a cada 28 horas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A partir do levantamento realizado pelo GGB podemos afirmar que a discussão de gênero, orientação sexual e identidade de gênero é urgente e necessário, pois o número de suicídios de jovens entre 13 e 17 anos cresceu 10% em relação à 2012. Além disso, dentre os 312 homicídios, 17 pessoas eram professores e 7 eram estudantes. </a:t>
            </a:r>
          </a:p>
        </p:txBody>
      </p:sp>
      <p:pic>
        <p:nvPicPr>
          <p:cNvPr id="3074" name="Picture 2" descr="http://2.bp.blogspot.com/-vQSKBTPBOGU/UTh2tPlNquI/AAAAAAAABPc/RtdWUrw3Bso/s1600/Sem+T%C3%ADtulo-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357"/>
          <a:stretch/>
        </p:blipFill>
        <p:spPr bwMode="auto">
          <a:xfrm>
            <a:off x="286311" y="153994"/>
            <a:ext cx="1797894" cy="236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08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5986" y="2671645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E a educação???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014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PLANO NACIONAL DE EDUCAÇÃO (PNE) 2014/2024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9897872" cy="41184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 smtClean="0"/>
              <a:t>Plano </a:t>
            </a:r>
            <a:r>
              <a:rPr lang="pt-BR" sz="2800" dirty="0"/>
              <a:t>Nacional de Educação (PNE) é uma lei ordinária, prevista na Constituição Federal, que entrou em vigência no dia 26 de junho de 2014 e valerá </a:t>
            </a:r>
            <a:r>
              <a:rPr lang="pt-BR" sz="2800" dirty="0" smtClean="0"/>
              <a:t>pelos próximos 10 </a:t>
            </a:r>
            <a:r>
              <a:rPr lang="pt-BR" sz="2800" dirty="0"/>
              <a:t>anos. </a:t>
            </a:r>
          </a:p>
          <a:p>
            <a:pPr marL="0" indent="0" algn="just">
              <a:buNone/>
            </a:pPr>
            <a:r>
              <a:rPr lang="pt-BR" sz="2800" dirty="0" smtClean="0"/>
              <a:t>O PNE </a:t>
            </a:r>
            <a:r>
              <a:rPr lang="pt-BR" sz="2800" b="1" dirty="0" smtClean="0">
                <a:solidFill>
                  <a:srgbClr val="FF0000"/>
                </a:solidFill>
              </a:rPr>
              <a:t>estabelece </a:t>
            </a:r>
            <a:r>
              <a:rPr lang="pt-BR" sz="2800" b="1" dirty="0">
                <a:solidFill>
                  <a:srgbClr val="FF0000"/>
                </a:solidFill>
              </a:rPr>
              <a:t>diretrizes, metas e estratégias de concretização no campo da educação</a:t>
            </a:r>
            <a:r>
              <a:rPr lang="pt-BR" sz="2800" dirty="0"/>
              <a:t>. </a:t>
            </a:r>
            <a:endParaRPr lang="pt-BR" sz="2800" dirty="0" smtClean="0"/>
          </a:p>
          <a:p>
            <a:pPr marL="0" indent="0" algn="just">
              <a:buNone/>
            </a:pPr>
            <a:r>
              <a:rPr lang="pt-BR" sz="2800" dirty="0" smtClean="0"/>
              <a:t>A </a:t>
            </a:r>
            <a:r>
              <a:rPr lang="pt-BR" sz="2800" dirty="0"/>
              <a:t>partir </a:t>
            </a:r>
            <a:r>
              <a:rPr lang="pt-BR" sz="2800" dirty="0" smtClean="0"/>
              <a:t>da promulgação do PNE, </a:t>
            </a:r>
            <a:r>
              <a:rPr lang="pt-BR" sz="2800" dirty="0"/>
              <a:t>todos os planos estaduais e municipais de Educação devem ser criados ou adaptados em consonância com as diretrizes e metas estabelecidas por ele.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855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política</a:t>
            </a:r>
            <a:r>
              <a:rPr lang="en-US" sz="2800" dirty="0" smtClean="0"/>
              <a:t> e </a:t>
            </a:r>
            <a:r>
              <a:rPr lang="en-US" sz="2800" dirty="0" err="1" smtClean="0"/>
              <a:t>uma</a:t>
            </a:r>
            <a:r>
              <a:rPr lang="en-US" sz="2800" dirty="0" smtClean="0"/>
              <a:t> (PO)</a:t>
            </a:r>
            <a:r>
              <a:rPr lang="en-US" sz="2800" dirty="0" err="1" smtClean="0"/>
              <a:t>ética</a:t>
            </a:r>
            <a:r>
              <a:rPr lang="en-US" sz="2800" dirty="0" smtClean="0"/>
              <a:t> das </a:t>
            </a:r>
            <a:r>
              <a:rPr lang="en-US" sz="2800" dirty="0" err="1" smtClean="0"/>
              <a:t>diferenças</a:t>
            </a:r>
            <a:r>
              <a:rPr lang="en-US" sz="2800" dirty="0" smtClean="0"/>
              <a:t> </a:t>
            </a:r>
            <a:r>
              <a:rPr lang="en-US" sz="2800" dirty="0" err="1" smtClean="0"/>
              <a:t>desde</a:t>
            </a:r>
            <a:r>
              <a:rPr lang="en-US" sz="2800" dirty="0" smtClean="0"/>
              <a:t> a </a:t>
            </a:r>
            <a:r>
              <a:rPr lang="en-US" sz="2800" dirty="0" err="1" smtClean="0"/>
              <a:t>infância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Para </a:t>
            </a:r>
            <a:r>
              <a:rPr lang="en-US" sz="2600" dirty="0" err="1" smtClean="0"/>
              <a:t>começo</a:t>
            </a:r>
            <a:r>
              <a:rPr lang="en-US" sz="2600" dirty="0" smtClean="0"/>
              <a:t> de </a:t>
            </a:r>
            <a:r>
              <a:rPr lang="en-US" sz="2600" dirty="0" err="1" smtClean="0"/>
              <a:t>conversa</a:t>
            </a:r>
            <a:r>
              <a:rPr lang="en-US" sz="2600" dirty="0" smtClean="0"/>
              <a:t>: “A </a:t>
            </a:r>
            <a:r>
              <a:rPr lang="en-US" sz="2600" dirty="0" err="1" smtClean="0"/>
              <a:t>Velha</a:t>
            </a:r>
            <a:r>
              <a:rPr lang="en-US" sz="2600" dirty="0" smtClean="0"/>
              <a:t> </a:t>
            </a:r>
            <a:r>
              <a:rPr lang="en-US" sz="2600" dirty="0" err="1" smtClean="0"/>
              <a:t>que</a:t>
            </a:r>
            <a:r>
              <a:rPr lang="en-US" sz="2600" dirty="0" smtClean="0"/>
              <a:t> </a:t>
            </a:r>
            <a:r>
              <a:rPr lang="en-US" sz="2600" dirty="0" err="1" smtClean="0"/>
              <a:t>vivia</a:t>
            </a:r>
            <a:r>
              <a:rPr lang="en-US" sz="2600" dirty="0" smtClean="0"/>
              <a:t> </a:t>
            </a:r>
            <a:r>
              <a:rPr lang="en-US" sz="2600" dirty="0" err="1" smtClean="0"/>
              <a:t>em</a:t>
            </a:r>
            <a:r>
              <a:rPr lang="en-US" sz="2600" dirty="0" smtClean="0"/>
              <a:t> </a:t>
            </a:r>
            <a:r>
              <a:rPr lang="en-US" sz="2600" dirty="0" err="1" smtClean="0"/>
              <a:t>uma</a:t>
            </a:r>
            <a:r>
              <a:rPr lang="en-US" sz="2600" dirty="0" smtClean="0"/>
              <a:t> </a:t>
            </a:r>
            <a:r>
              <a:rPr lang="en-US" sz="2600" dirty="0" err="1" smtClean="0"/>
              <a:t>garrafa</a:t>
            </a:r>
            <a:r>
              <a:rPr lang="en-US" sz="2600" dirty="0" smtClean="0"/>
              <a:t> de </a:t>
            </a:r>
            <a:r>
              <a:rPr lang="en-US" sz="2600" dirty="0" err="1" smtClean="0"/>
              <a:t>vinagre</a:t>
            </a:r>
            <a:r>
              <a:rPr lang="en-US" sz="2600" dirty="0" smtClean="0"/>
              <a:t>”- </a:t>
            </a:r>
            <a:r>
              <a:rPr lang="en-US" sz="2600" dirty="0" err="1" smtClean="0"/>
              <a:t>conto</a:t>
            </a:r>
            <a:r>
              <a:rPr lang="en-US" sz="2600" dirty="0" smtClean="0"/>
              <a:t> de </a:t>
            </a:r>
            <a:r>
              <a:rPr lang="en-US" sz="2600" dirty="0" err="1" smtClean="0"/>
              <a:t>tradição</a:t>
            </a:r>
            <a:r>
              <a:rPr lang="en-US" sz="2600" dirty="0" smtClean="0"/>
              <a:t> oral </a:t>
            </a:r>
            <a:r>
              <a:rPr lang="en-US" sz="2600" dirty="0" err="1" smtClean="0"/>
              <a:t>inglês</a:t>
            </a:r>
            <a:r>
              <a:rPr lang="en-US" sz="2600" dirty="0" smtClean="0"/>
              <a:t>, </a:t>
            </a:r>
            <a:r>
              <a:rPr lang="en-US" sz="2600" dirty="0" err="1" smtClean="0"/>
              <a:t>recolhido</a:t>
            </a:r>
            <a:r>
              <a:rPr lang="en-US" sz="2600" dirty="0" smtClean="0"/>
              <a:t> </a:t>
            </a:r>
            <a:r>
              <a:rPr lang="en-US" sz="2600" dirty="0" err="1" smtClean="0"/>
              <a:t>por</a:t>
            </a:r>
            <a:r>
              <a:rPr lang="en-US" sz="2600" dirty="0" smtClean="0"/>
              <a:t> </a:t>
            </a:r>
            <a:r>
              <a:rPr lang="en-US" sz="2600" dirty="0" err="1" smtClean="0"/>
              <a:t>Ângela</a:t>
            </a:r>
            <a:r>
              <a:rPr lang="en-US" sz="2600" dirty="0" smtClean="0"/>
              <a:t> Carter.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err="1" smtClean="0"/>
              <a:t>Questões</a:t>
            </a:r>
            <a:r>
              <a:rPr lang="en-US" sz="2600" dirty="0" smtClean="0"/>
              <a:t> </a:t>
            </a:r>
            <a:r>
              <a:rPr lang="en-US" sz="2600" dirty="0" err="1" smtClean="0"/>
              <a:t>iniciais</a:t>
            </a:r>
            <a:r>
              <a:rPr lang="en-US" sz="2600" dirty="0" smtClean="0"/>
              <a:t>:</a:t>
            </a:r>
          </a:p>
          <a:p>
            <a:pPr marL="0" indent="0">
              <a:buNone/>
            </a:pPr>
            <a:endParaRPr lang="en-US" sz="2600" dirty="0"/>
          </a:p>
          <a:p>
            <a:pPr marL="0" indent="0" algn="ctr">
              <a:buNone/>
            </a:pPr>
            <a:r>
              <a:rPr lang="en-US" sz="3600" dirty="0" err="1" smtClean="0"/>
              <a:t>Há</a:t>
            </a:r>
            <a:r>
              <a:rPr lang="en-US" sz="3600" dirty="0" smtClean="0"/>
              <a:t> </a:t>
            </a:r>
            <a:r>
              <a:rPr lang="en-US" sz="3600" dirty="0" err="1" smtClean="0"/>
              <a:t>uma</a:t>
            </a:r>
            <a:r>
              <a:rPr lang="en-US" sz="3600" dirty="0" smtClean="0"/>
              <a:t> </a:t>
            </a:r>
            <a:r>
              <a:rPr lang="en-US" sz="3600" dirty="0" err="1" smtClean="0"/>
              <a:t>didática</a:t>
            </a:r>
            <a:r>
              <a:rPr lang="en-US" sz="3600" dirty="0" smtClean="0"/>
              <a:t> do </a:t>
            </a:r>
            <a:r>
              <a:rPr lang="en-US" sz="3600" dirty="0" err="1" smtClean="0"/>
              <a:t>ensino</a:t>
            </a:r>
            <a:r>
              <a:rPr lang="en-US" sz="3600" dirty="0" smtClean="0"/>
              <a:t> de </a:t>
            </a:r>
            <a:r>
              <a:rPr lang="en-US" sz="3600" dirty="0" err="1" smtClean="0"/>
              <a:t>gênero</a:t>
            </a:r>
            <a:r>
              <a:rPr lang="en-US" sz="3600" dirty="0" smtClean="0"/>
              <a:t> e </a:t>
            </a:r>
            <a:r>
              <a:rPr lang="en-US" sz="3600" dirty="0" err="1" smtClean="0"/>
              <a:t>etnia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2457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Esclarecer conceitos para pensar em suas expressões campo </a:t>
            </a:r>
            <a:r>
              <a:rPr lang="pt-BR" dirty="0" err="1" smtClean="0"/>
              <a:t>psi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1813" indent="-53181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pt-BR" dirty="0" smtClean="0"/>
              <a:t>SEXO</a:t>
            </a:r>
          </a:p>
          <a:p>
            <a:pPr marL="531813" indent="-53181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pt-BR" dirty="0" smtClean="0"/>
              <a:t>GÊNERO</a:t>
            </a:r>
          </a:p>
          <a:p>
            <a:pPr marL="531813" indent="-53181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pt-BR" dirty="0" smtClean="0"/>
              <a:t>DESIGUALDADE DE GÊNERO</a:t>
            </a:r>
          </a:p>
          <a:p>
            <a:pPr marL="531813" indent="-53181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pt-BR" dirty="0" smtClean="0"/>
              <a:t>ORIENTAÇÕES SEXUAL</a:t>
            </a:r>
          </a:p>
          <a:p>
            <a:pPr marL="531813" indent="-53181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pt-BR" dirty="0" smtClean="0"/>
              <a:t>IDENTIDADE DE GÊNERO</a:t>
            </a:r>
          </a:p>
        </p:txBody>
      </p:sp>
    </p:spTree>
    <p:extLst>
      <p:ext uri="{BB962C8B-B14F-4D97-AF65-F5344CB8AC3E}">
        <p14:creationId xmlns:p14="http://schemas.microsoft.com/office/powerpoint/2010/main" xmlns="" val="3881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sexo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Font typeface="Arial" panose="020B0604020202020204" pitchFamily="34" charset="0"/>
              <a:buChar char="•"/>
            </a:pPr>
            <a:r>
              <a:rPr lang="pt-BR" dirty="0" smtClean="0"/>
              <a:t>BIOLÓGICO</a:t>
            </a:r>
          </a:p>
          <a:p>
            <a:pPr marL="450850" indent="-450850">
              <a:buFont typeface="Arial" panose="020B0604020202020204" pitchFamily="34" charset="0"/>
              <a:buChar char="•"/>
            </a:pPr>
            <a:endParaRPr lang="pt-BR" dirty="0"/>
          </a:p>
          <a:p>
            <a:pPr marL="450850" indent="-450850">
              <a:buFont typeface="Arial" panose="020B0604020202020204" pitchFamily="34" charset="0"/>
              <a:buChar char="•"/>
            </a:pPr>
            <a:r>
              <a:rPr lang="pt-BR" dirty="0" smtClean="0"/>
              <a:t>GENÉTICO</a:t>
            </a:r>
          </a:p>
          <a:p>
            <a:pPr marL="450850" indent="-450850">
              <a:buFont typeface="Arial" panose="020B0604020202020204" pitchFamily="34" charset="0"/>
              <a:buChar char="•"/>
            </a:pPr>
            <a:endParaRPr lang="pt-BR" dirty="0"/>
          </a:p>
          <a:p>
            <a:pPr marL="450850" indent="-450850">
              <a:buFont typeface="Arial" panose="020B0604020202020204" pitchFamily="34" charset="0"/>
              <a:buChar char="•"/>
            </a:pPr>
            <a:r>
              <a:rPr lang="pt-BR" dirty="0" smtClean="0"/>
              <a:t>ANATÔMICO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									NATUREZA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40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GÊNERO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pt-BR" sz="2800" dirty="0" smtClean="0"/>
              <a:t>“O conceito </a:t>
            </a:r>
            <a:r>
              <a:rPr lang="pt-BR" sz="2800" dirty="0"/>
              <a:t>de gênero se situa na esfera social, diferente do conceito de sexo, posicionado no plano </a:t>
            </a:r>
            <a:r>
              <a:rPr lang="pt-BR" sz="2800" dirty="0" smtClean="0"/>
              <a:t>biológico” </a:t>
            </a:r>
            <a:r>
              <a:rPr lang="pt-BR" sz="2800" dirty="0"/>
              <a:t>(SAFFIOTI, 1995, p. 183</a:t>
            </a:r>
            <a:r>
              <a:rPr lang="pt-BR" sz="2800" dirty="0" smtClean="0"/>
              <a:t>).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pt-BR" sz="2800" dirty="0" smtClean="0"/>
              <a:t> </a:t>
            </a:r>
            <a:r>
              <a:rPr lang="pt-BR" sz="2800" dirty="0"/>
              <a:t>A única diferença real que existe entre homens e mulheres relativa a sexo é a constituição genética que os diferencia. As outras diferenças que se ouve não têm nada de natural e não dependem da diferença sexual para existir. São as chamadas construções sociais, diferenças inventadas para caracterizar duas categorias fundamentais para nossa vida em sociedade: masculino e feminino.</a:t>
            </a:r>
            <a:endParaRPr lang="pt-BR" altLang="pt-BR" sz="26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22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INCESA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65" b="-768"/>
          <a:stretch/>
        </p:blipFill>
        <p:spPr>
          <a:xfrm>
            <a:off x="2057400" y="367392"/>
            <a:ext cx="8229600" cy="6185808"/>
          </a:xfrm>
        </p:spPr>
      </p:pic>
      <p:sp>
        <p:nvSpPr>
          <p:cNvPr id="5" name="Retângulo 3"/>
          <p:cNvSpPr/>
          <p:nvPr/>
        </p:nvSpPr>
        <p:spPr>
          <a:xfrm>
            <a:off x="1752600" y="6400801"/>
            <a:ext cx="26849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>
                <a:hlinkClick r:id="rId3"/>
              </a:rPr>
              <a:t>http://www2.uol.com.br</a:t>
            </a:r>
            <a:endParaRPr lang="pt-BR" sz="1600" dirty="0"/>
          </a:p>
          <a:p>
            <a:endParaRPr lang="pt-BR" sz="1600" dirty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10357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Desdobramento da DESIGUALDADE DE GÊNERO E DOMINAÇÃO do </a:t>
            </a:r>
            <a:r>
              <a:rPr lang="pt-BR" dirty="0" err="1" smtClean="0"/>
              <a:t>MASCULINo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sz="2800" dirty="0" smtClean="0"/>
              <a:t>Dominação-exploração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800" dirty="0" smtClean="0"/>
              <a:t>Patriarcado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800" dirty="0" smtClean="0"/>
              <a:t>Desigualdade salarial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800" dirty="0" smtClean="0"/>
              <a:t>Autonomia do Corpo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800" dirty="0" err="1" smtClean="0"/>
              <a:t>Heteronormatividade</a:t>
            </a:r>
            <a:r>
              <a:rPr lang="pt-BR" sz="2800" dirty="0" smtClean="0"/>
              <a:t> Compulsória</a:t>
            </a:r>
          </a:p>
          <a:p>
            <a:pPr mar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33390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Orientação</a:t>
            </a:r>
            <a:r>
              <a:rPr lang="en-US" b="1" dirty="0" smtClean="0"/>
              <a:t> Sexual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err="1" smtClean="0"/>
              <a:t>Refere</a:t>
            </a:r>
            <a:r>
              <a:rPr lang="en-US" sz="2800" dirty="0" smtClean="0"/>
              <a:t>-se </a:t>
            </a:r>
            <a:r>
              <a:rPr lang="en-US" sz="2800" dirty="0" err="1" smtClean="0"/>
              <a:t>à</a:t>
            </a:r>
            <a:r>
              <a:rPr lang="en-US" sz="2800" dirty="0" smtClean="0"/>
              <a:t> </a:t>
            </a:r>
            <a:r>
              <a:rPr lang="en-US" sz="2800" dirty="0" err="1" smtClean="0"/>
              <a:t>capacidade</a:t>
            </a:r>
            <a:r>
              <a:rPr lang="en-US" sz="2800" dirty="0" smtClean="0"/>
              <a:t> de </a:t>
            </a:r>
            <a:r>
              <a:rPr lang="en-US" sz="2800" dirty="0" err="1" smtClean="0"/>
              <a:t>cada</a:t>
            </a:r>
            <a:r>
              <a:rPr lang="en-US" sz="2800" dirty="0" smtClean="0"/>
              <a:t> </a:t>
            </a:r>
            <a:r>
              <a:rPr lang="en-US" sz="2800" dirty="0" err="1" smtClean="0"/>
              <a:t>pessoa</a:t>
            </a:r>
            <a:r>
              <a:rPr lang="en-US" sz="2800" dirty="0" smtClean="0"/>
              <a:t> de </a:t>
            </a:r>
            <a:r>
              <a:rPr lang="en-US" sz="2800" dirty="0" err="1" smtClean="0"/>
              <a:t>experimentar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profunda</a:t>
            </a:r>
            <a:r>
              <a:rPr lang="en-US" sz="2800" dirty="0" smtClean="0"/>
              <a:t> </a:t>
            </a:r>
            <a:r>
              <a:rPr lang="en-US" sz="2800" dirty="0" err="1" smtClean="0"/>
              <a:t>atração</a:t>
            </a:r>
            <a:r>
              <a:rPr lang="en-US" sz="2800" dirty="0" smtClean="0"/>
              <a:t> </a:t>
            </a:r>
            <a:r>
              <a:rPr lang="en-US" sz="2800" dirty="0" err="1" smtClean="0"/>
              <a:t>emocional</a:t>
            </a:r>
            <a:r>
              <a:rPr lang="en-US" sz="2800" dirty="0" smtClean="0"/>
              <a:t>, </a:t>
            </a:r>
            <a:r>
              <a:rPr lang="en-US" sz="2800" dirty="0" err="1" smtClean="0"/>
              <a:t>afetiva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sexual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indivíduos</a:t>
            </a:r>
            <a:r>
              <a:rPr lang="en-US" sz="2800" dirty="0" smtClean="0"/>
              <a:t> de </a:t>
            </a:r>
            <a:r>
              <a:rPr lang="en-US" sz="2800" dirty="0" err="1" smtClean="0"/>
              <a:t>gênero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diferente</a:t>
            </a:r>
            <a:r>
              <a:rPr lang="en-US" sz="2800" dirty="0" smtClean="0"/>
              <a:t>, do </a:t>
            </a:r>
            <a:r>
              <a:rPr lang="en-US" sz="2800" dirty="0" err="1" smtClean="0"/>
              <a:t>mesmo</a:t>
            </a:r>
            <a:r>
              <a:rPr lang="en-US" sz="2800" dirty="0" smtClean="0"/>
              <a:t> </a:t>
            </a:r>
            <a:r>
              <a:rPr lang="en-US" sz="2800" dirty="0" err="1" smtClean="0"/>
              <a:t>gênero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de </a:t>
            </a:r>
            <a:r>
              <a:rPr lang="en-US" sz="2800" dirty="0" err="1" smtClean="0"/>
              <a:t>mais</a:t>
            </a:r>
            <a:r>
              <a:rPr lang="en-US" sz="2800" dirty="0" smtClean="0"/>
              <a:t> de um </a:t>
            </a:r>
            <a:r>
              <a:rPr lang="en-US" sz="2800" dirty="0" err="1" smtClean="0"/>
              <a:t>gênero</a:t>
            </a:r>
            <a:r>
              <a:rPr lang="en-US" sz="2800" dirty="0" smtClean="0"/>
              <a:t>, </a:t>
            </a:r>
            <a:r>
              <a:rPr lang="en-US" sz="2800" dirty="0" err="1" smtClean="0"/>
              <a:t>assim</a:t>
            </a:r>
            <a:r>
              <a:rPr lang="en-US" sz="2800" dirty="0" smtClean="0"/>
              <a:t> </a:t>
            </a:r>
            <a:r>
              <a:rPr lang="en-US" sz="2800" dirty="0" err="1" smtClean="0"/>
              <a:t>como</a:t>
            </a:r>
            <a:r>
              <a:rPr lang="en-US" sz="2800" dirty="0" smtClean="0"/>
              <a:t> de </a:t>
            </a:r>
            <a:r>
              <a:rPr lang="en-US" sz="2800" dirty="0" err="1" smtClean="0"/>
              <a:t>ter</a:t>
            </a:r>
            <a:r>
              <a:rPr lang="en-US" sz="2800" dirty="0" smtClean="0"/>
              <a:t> </a:t>
            </a:r>
            <a:r>
              <a:rPr lang="en-US" sz="2800" dirty="0" err="1" smtClean="0"/>
              <a:t>relações</a:t>
            </a:r>
            <a:r>
              <a:rPr lang="en-US" sz="2800" dirty="0" smtClean="0"/>
              <a:t> </a:t>
            </a:r>
            <a:r>
              <a:rPr lang="en-US" sz="2800" dirty="0" err="1" smtClean="0"/>
              <a:t>íntimas</a:t>
            </a:r>
            <a:r>
              <a:rPr lang="en-US" sz="2800" dirty="0" smtClean="0"/>
              <a:t> e </a:t>
            </a:r>
            <a:r>
              <a:rPr lang="en-US" sz="2800" dirty="0" err="1" smtClean="0"/>
              <a:t>sexuais</a:t>
            </a:r>
            <a:r>
              <a:rPr lang="en-US" sz="2800" dirty="0" smtClean="0"/>
              <a:t> com </a:t>
            </a:r>
            <a:r>
              <a:rPr lang="en-US" sz="2800" dirty="0" err="1" smtClean="0"/>
              <a:t>essas</a:t>
            </a:r>
            <a:r>
              <a:rPr lang="en-US" sz="2800" dirty="0" smtClean="0"/>
              <a:t> </a:t>
            </a:r>
            <a:r>
              <a:rPr lang="en-US" sz="2800" dirty="0" err="1" smtClean="0"/>
              <a:t>pessoas</a:t>
            </a:r>
            <a:r>
              <a:rPr lang="en-US" sz="2800" dirty="0" smtClean="0"/>
              <a:t>. </a:t>
            </a:r>
          </a:p>
          <a:p>
            <a:pPr marL="0" indent="0" algn="ctr">
              <a:buNone/>
            </a:pPr>
            <a:r>
              <a:rPr lang="en-US" sz="2400" dirty="0"/>
              <a:t>(</a:t>
            </a:r>
            <a:r>
              <a:rPr lang="pt-BR" sz="2400" dirty="0"/>
              <a:t>Princípios de Yogyakarta</a:t>
            </a:r>
            <a:r>
              <a:rPr lang="en-US" sz="2400" dirty="0"/>
              <a:t>, 2007, p.9)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878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Identidade</a:t>
            </a:r>
            <a:r>
              <a:rPr lang="en-US" b="1" dirty="0" smtClean="0"/>
              <a:t> de </a:t>
            </a:r>
            <a:r>
              <a:rPr lang="en-US" b="1" dirty="0" err="1"/>
              <a:t>G</a:t>
            </a:r>
            <a:r>
              <a:rPr lang="en-US" b="1" dirty="0" err="1" smtClean="0"/>
              <a:t>ênero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 smtClean="0"/>
              <a:t>Refere</a:t>
            </a:r>
            <a:r>
              <a:rPr lang="en-US" sz="2800" dirty="0" smtClean="0"/>
              <a:t>-se </a:t>
            </a:r>
            <a:r>
              <a:rPr lang="en-US" sz="2800" dirty="0" err="1" smtClean="0"/>
              <a:t>à</a:t>
            </a:r>
            <a:r>
              <a:rPr lang="en-US" sz="2800" dirty="0" smtClean="0"/>
              <a:t> </a:t>
            </a:r>
            <a:r>
              <a:rPr lang="en-US" sz="2800" dirty="0" err="1" smtClean="0"/>
              <a:t>experiência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</a:t>
            </a:r>
            <a:r>
              <a:rPr lang="en-US" sz="2800" dirty="0" smtClean="0"/>
              <a:t>, individual e </a:t>
            </a:r>
            <a:r>
              <a:rPr lang="en-US" sz="2800" dirty="0" err="1" smtClean="0"/>
              <a:t>profundamente</a:t>
            </a:r>
            <a:r>
              <a:rPr lang="en-US" sz="2800" dirty="0" smtClean="0"/>
              <a:t> </a:t>
            </a:r>
            <a:r>
              <a:rPr lang="en-US" sz="2800" dirty="0" err="1" smtClean="0"/>
              <a:t>sentida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cada</a:t>
            </a:r>
            <a:r>
              <a:rPr lang="en-US" sz="2800" dirty="0" smtClean="0"/>
              <a:t> </a:t>
            </a:r>
            <a:r>
              <a:rPr lang="en-US" sz="2800" dirty="0" err="1" smtClean="0"/>
              <a:t>pessoa</a:t>
            </a:r>
            <a:r>
              <a:rPr lang="en-US" sz="2800" dirty="0" smtClean="0"/>
              <a:t> tem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relações</a:t>
            </a:r>
            <a:r>
              <a:rPr lang="en-US" sz="2800" dirty="0" smtClean="0"/>
              <a:t> </a:t>
            </a:r>
            <a:r>
              <a:rPr lang="en-US" sz="2800" dirty="0" err="1" smtClean="0"/>
              <a:t>ao</a:t>
            </a:r>
            <a:r>
              <a:rPr lang="en-US" sz="2800" dirty="0" smtClean="0"/>
              <a:t> </a:t>
            </a:r>
            <a:r>
              <a:rPr lang="en-US" sz="2800" dirty="0" err="1" smtClean="0"/>
              <a:t>gênero</a:t>
            </a:r>
            <a:r>
              <a:rPr lang="en-US" sz="2800" dirty="0" smtClean="0"/>
              <a:t>,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pode</a:t>
            </a:r>
            <a:r>
              <a:rPr lang="en-US" sz="2800" dirty="0" smtClean="0"/>
              <a:t>, </a:t>
            </a:r>
            <a:r>
              <a:rPr lang="en-US" sz="2800" dirty="0" err="1" smtClean="0"/>
              <a:t>ou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, </a:t>
            </a:r>
            <a:r>
              <a:rPr lang="en-US" sz="2800" dirty="0" err="1" smtClean="0"/>
              <a:t>corresponder</a:t>
            </a:r>
            <a:r>
              <a:rPr lang="en-US" sz="2800" dirty="0" smtClean="0"/>
              <a:t> </a:t>
            </a:r>
            <a:r>
              <a:rPr lang="en-US" sz="2800" dirty="0" err="1" smtClean="0"/>
              <a:t>ao</a:t>
            </a:r>
            <a:r>
              <a:rPr lang="en-US" sz="2800" dirty="0" smtClean="0"/>
              <a:t> </a:t>
            </a:r>
            <a:r>
              <a:rPr lang="en-US" sz="2800" dirty="0" err="1" smtClean="0"/>
              <a:t>sexo</a:t>
            </a:r>
            <a:r>
              <a:rPr lang="en-US" sz="2800" dirty="0" smtClean="0"/>
              <a:t> </a:t>
            </a:r>
            <a:r>
              <a:rPr lang="en-US" sz="2800" dirty="0" err="1" smtClean="0"/>
              <a:t>atribuído</a:t>
            </a:r>
            <a:r>
              <a:rPr lang="en-US" sz="2800" dirty="0" smtClean="0"/>
              <a:t> no </a:t>
            </a:r>
            <a:r>
              <a:rPr lang="en-US" sz="2800" dirty="0" err="1" smtClean="0"/>
              <a:t>nascimento</a:t>
            </a:r>
            <a:r>
              <a:rPr lang="en-US" sz="2800" dirty="0" smtClean="0"/>
              <a:t>, </a:t>
            </a:r>
            <a:r>
              <a:rPr lang="en-US" sz="2800" dirty="0" err="1" smtClean="0"/>
              <a:t>incluindo</a:t>
            </a:r>
            <a:r>
              <a:rPr lang="en-US" sz="2800" dirty="0" smtClean="0"/>
              <a:t>-se </a:t>
            </a:r>
            <a:r>
              <a:rPr lang="en-US" sz="2800" dirty="0" err="1" smtClean="0"/>
              <a:t>aí</a:t>
            </a:r>
            <a:r>
              <a:rPr lang="en-US" sz="2800" dirty="0" smtClean="0"/>
              <a:t> o </a:t>
            </a:r>
            <a:r>
              <a:rPr lang="en-US" sz="2800" dirty="0" err="1" smtClean="0"/>
              <a:t>sentimento</a:t>
            </a:r>
            <a:r>
              <a:rPr lang="en-US" sz="2800" dirty="0" smtClean="0"/>
              <a:t> </a:t>
            </a:r>
            <a:r>
              <a:rPr lang="en-US" sz="2800" dirty="0" err="1" smtClean="0"/>
              <a:t>pessoal</a:t>
            </a:r>
            <a:r>
              <a:rPr lang="en-US" sz="2800" dirty="0" smtClean="0"/>
              <a:t> do </a:t>
            </a:r>
            <a:r>
              <a:rPr lang="en-US" sz="2800" dirty="0" err="1" smtClean="0"/>
              <a:t>corpo</a:t>
            </a:r>
            <a:r>
              <a:rPr lang="en-US" sz="2800" dirty="0" smtClean="0"/>
              <a:t> (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pode</a:t>
            </a:r>
            <a:r>
              <a:rPr lang="en-US" sz="2800" dirty="0" smtClean="0"/>
              <a:t> </a:t>
            </a:r>
            <a:r>
              <a:rPr lang="en-US" sz="2800" dirty="0" err="1" smtClean="0"/>
              <a:t>envolver</a:t>
            </a:r>
            <a:r>
              <a:rPr lang="en-US" sz="2800" dirty="0" smtClean="0"/>
              <a:t>,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livre</a:t>
            </a:r>
            <a:r>
              <a:rPr lang="en-US" sz="2800" dirty="0" smtClean="0"/>
              <a:t> </a:t>
            </a:r>
            <a:r>
              <a:rPr lang="en-US" sz="2800" dirty="0" err="1" smtClean="0"/>
              <a:t>escolha</a:t>
            </a:r>
            <a:r>
              <a:rPr lang="en-US" sz="2800" dirty="0" smtClean="0"/>
              <a:t>, </a:t>
            </a:r>
            <a:r>
              <a:rPr lang="en-US" sz="2800" dirty="0" err="1" smtClean="0"/>
              <a:t>modificações</a:t>
            </a:r>
            <a:r>
              <a:rPr lang="en-US" sz="2800" dirty="0" smtClean="0"/>
              <a:t> da </a:t>
            </a:r>
            <a:r>
              <a:rPr lang="en-US" sz="2800" dirty="0" err="1" smtClean="0"/>
              <a:t>aparência</a:t>
            </a:r>
            <a:r>
              <a:rPr lang="en-US" sz="2800" dirty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</a:t>
            </a:r>
            <a:r>
              <a:rPr lang="en-US" sz="2800" dirty="0" err="1" smtClean="0"/>
              <a:t>função</a:t>
            </a:r>
            <a:r>
              <a:rPr lang="en-US" sz="2800" dirty="0" smtClean="0"/>
              <a:t> corporal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meios</a:t>
            </a:r>
            <a:r>
              <a:rPr lang="en-US" sz="2800" dirty="0" smtClean="0"/>
              <a:t> </a:t>
            </a:r>
            <a:r>
              <a:rPr lang="en-US" sz="2800" dirty="0" err="1" smtClean="0"/>
              <a:t>médicos</a:t>
            </a:r>
            <a:r>
              <a:rPr lang="en-US" sz="2800" dirty="0" smtClean="0"/>
              <a:t>, </a:t>
            </a:r>
            <a:r>
              <a:rPr lang="en-US" sz="2800" dirty="0" err="1" smtClean="0"/>
              <a:t>cirúrgicos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outros) e </a:t>
            </a:r>
            <a:r>
              <a:rPr lang="en-US" sz="2800" dirty="0" err="1" smtClean="0"/>
              <a:t>outras</a:t>
            </a:r>
            <a:r>
              <a:rPr lang="en-US" sz="2800" dirty="0" smtClean="0"/>
              <a:t> </a:t>
            </a:r>
            <a:r>
              <a:rPr lang="en-US" sz="2800" dirty="0" err="1" smtClean="0"/>
              <a:t>expressões</a:t>
            </a:r>
            <a:r>
              <a:rPr lang="en-US" sz="2800" dirty="0" smtClean="0"/>
              <a:t> de </a:t>
            </a:r>
            <a:r>
              <a:rPr lang="en-US" sz="2800" dirty="0" err="1" smtClean="0"/>
              <a:t>gênero</a:t>
            </a:r>
            <a:r>
              <a:rPr lang="en-US" sz="2800" dirty="0" smtClean="0"/>
              <a:t>, inclusive o </a:t>
            </a:r>
            <a:r>
              <a:rPr lang="en-US" sz="2800" dirty="0" err="1" smtClean="0"/>
              <a:t>modo</a:t>
            </a:r>
            <a:r>
              <a:rPr lang="en-US" sz="2800" dirty="0" smtClean="0"/>
              <a:t> de </a:t>
            </a:r>
            <a:r>
              <a:rPr lang="en-US" sz="2800" dirty="0" err="1" smtClean="0"/>
              <a:t>vestir</a:t>
            </a:r>
            <a:r>
              <a:rPr lang="en-US" sz="2800" dirty="0" smtClean="0"/>
              <a:t>-se, o </a:t>
            </a:r>
            <a:r>
              <a:rPr lang="en-US" sz="2800" dirty="0" err="1" smtClean="0"/>
              <a:t>modo</a:t>
            </a:r>
            <a:r>
              <a:rPr lang="en-US" sz="2800" dirty="0" smtClean="0"/>
              <a:t> de </a:t>
            </a:r>
            <a:r>
              <a:rPr lang="en-US" sz="2800" dirty="0" err="1" smtClean="0"/>
              <a:t>falar</a:t>
            </a:r>
            <a:r>
              <a:rPr lang="en-US" sz="2800" dirty="0" smtClean="0"/>
              <a:t> e </a:t>
            </a:r>
            <a:r>
              <a:rPr lang="en-US" sz="2800" dirty="0" err="1" smtClean="0"/>
              <a:t>maneirismos</a:t>
            </a:r>
            <a:r>
              <a:rPr lang="en-US" sz="2800" dirty="0" smtClean="0"/>
              <a:t>.</a:t>
            </a:r>
          </a:p>
          <a:p>
            <a:pPr marL="0" indent="0" algn="ctr">
              <a:buNone/>
            </a:pPr>
            <a:r>
              <a:rPr lang="en-US" sz="2800" dirty="0"/>
              <a:t>(</a:t>
            </a:r>
            <a:r>
              <a:rPr lang="pt-BR" sz="2800" dirty="0"/>
              <a:t>Princípios de Yogyakarta</a:t>
            </a:r>
            <a:r>
              <a:rPr lang="en-US" sz="2800" dirty="0"/>
              <a:t>, 2007, p.9) </a:t>
            </a:r>
          </a:p>
        </p:txBody>
      </p:sp>
    </p:spTree>
    <p:extLst>
      <p:ext uri="{BB962C8B-B14F-4D97-AF65-F5344CB8AC3E}">
        <p14:creationId xmlns:p14="http://schemas.microsoft.com/office/powerpoint/2010/main" xmlns="" val="15311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ênero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19" b="-424"/>
          <a:stretch/>
        </p:blipFill>
        <p:spPr>
          <a:xfrm>
            <a:off x="852714" y="381000"/>
            <a:ext cx="10795000" cy="6301276"/>
          </a:xfrm>
        </p:spPr>
      </p:pic>
      <p:sp>
        <p:nvSpPr>
          <p:cNvPr id="5" name="Retângulo 3"/>
          <p:cNvSpPr/>
          <p:nvPr/>
        </p:nvSpPr>
        <p:spPr>
          <a:xfrm>
            <a:off x="2125642" y="6560404"/>
            <a:ext cx="29035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>
                <a:hlinkClick r:id="rId3"/>
              </a:rPr>
              <a:t>http://www.ablgbt.org.br</a:t>
            </a:r>
            <a:endParaRPr lang="pt-BR" sz="1600" dirty="0"/>
          </a:p>
          <a:p>
            <a:endParaRPr lang="pt-BR" sz="1600" dirty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21304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Raça e etnia – Em geral compreendidas como: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Raça – fenótipo</a:t>
            </a:r>
          </a:p>
          <a:p>
            <a:endParaRPr lang="pt-BR" dirty="0" smtClean="0"/>
          </a:p>
          <a:p>
            <a:r>
              <a:rPr lang="pt-BR" dirty="0" smtClean="0"/>
              <a:t>Etnia - fatores culturais: nacionalidade, afiliação tribal, religião, língua, tradições de um determinado grupo</a:t>
            </a:r>
          </a:p>
          <a:p>
            <a:endParaRPr lang="pt-BR" dirty="0" smtClean="0"/>
          </a:p>
          <a:p>
            <a:r>
              <a:rPr lang="pt-BR" dirty="0" smtClean="0"/>
              <a:t>Contudo, o fenômeno do racismo ocorre em um espaço histórico e social, que se deu a partir do surgimento da categoria raça, na modernidade.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Raça e ideologia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“ [A categoria raça, tornou-se, na modernidade] uma ideologia necessária para justificar o processo de escravidão dos povos africanos, a colonização e a expansão do capitalismo, bem como a ideia de pureza racial que levou ao extermínio dos judeus durante a Segunda Guerra Mundial, resultando, portanto, na hierarquização dos povos europeus em relação às outras populações.” (SCHUCMAN, 2010).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RACISMO – Qualquer fenômeno que justifique diferenças, preferências, privilégios, dominação, hierarquias e desigualdades materiais e simbólicas entre seres humanos, baseado na ideia de raça. No Brasil, legitima-se nas práticas sociais e nos discursos, não reconhecido pelo sistema jurídico e negado pelo discurso de harmonia racial e não </a:t>
            </a:r>
            <a:r>
              <a:rPr lang="pt-BR" dirty="0" err="1" smtClean="0"/>
              <a:t>racialista</a:t>
            </a:r>
            <a:r>
              <a:rPr lang="pt-BR" dirty="0" smtClean="0"/>
              <a:t> da sociedade brasileira.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À </a:t>
            </a:r>
            <a:r>
              <a:rPr lang="en-US" dirty="0" err="1" smtClean="0"/>
              <a:t>Espera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Cura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à </a:t>
            </a:r>
            <a:r>
              <a:rPr lang="en-US" dirty="0" err="1" smtClean="0"/>
              <a:t>Espera</a:t>
            </a:r>
            <a:r>
              <a:rPr lang="en-US" dirty="0" smtClean="0"/>
              <a:t> de um </a:t>
            </a:r>
            <a:r>
              <a:rPr lang="en-US" dirty="0" err="1" smtClean="0"/>
              <a:t>milagre</a:t>
            </a:r>
            <a:r>
              <a:rPr lang="en-US" dirty="0" smtClean="0"/>
              <a:t>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079923" cy="4023360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u"/>
            </a:pPr>
            <a:r>
              <a:rPr lang="en-US" sz="2800" dirty="0" smtClean="0"/>
              <a:t>Da </a:t>
            </a:r>
            <a:r>
              <a:rPr lang="en-US" sz="2800" dirty="0" err="1" smtClean="0"/>
              <a:t>Educação</a:t>
            </a:r>
            <a:r>
              <a:rPr lang="en-US" sz="2800" dirty="0" smtClean="0"/>
              <a:t> se </a:t>
            </a:r>
            <a:r>
              <a:rPr lang="en-US" sz="2800" dirty="0" err="1" smtClean="0"/>
              <a:t>espera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cure o </a:t>
            </a:r>
            <a:r>
              <a:rPr lang="en-US" sz="2800" dirty="0" err="1" smtClean="0"/>
              <a:t>mundo</a:t>
            </a:r>
            <a:r>
              <a:rPr lang="en-US" sz="2800" dirty="0" smtClean="0"/>
              <a:t> da </a:t>
            </a:r>
            <a:r>
              <a:rPr lang="en-US" sz="2800" dirty="0" err="1" smtClean="0"/>
              <a:t>ignorância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u"/>
            </a:pPr>
            <a:r>
              <a:rPr lang="en-US" sz="2800" dirty="0" smtClean="0"/>
              <a:t>Da </a:t>
            </a:r>
            <a:r>
              <a:rPr lang="en-US" sz="2800" dirty="0" err="1" smtClean="0"/>
              <a:t>Psicologia</a:t>
            </a:r>
            <a:r>
              <a:rPr lang="en-US" sz="2800" dirty="0" smtClean="0"/>
              <a:t>, </a:t>
            </a:r>
            <a:r>
              <a:rPr lang="en-US" sz="2800" dirty="0" err="1" smtClean="0"/>
              <a:t>que</a:t>
            </a:r>
            <a:r>
              <a:rPr lang="en-US" sz="2800" dirty="0" smtClean="0"/>
              <a:t> se cure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loucos</a:t>
            </a:r>
            <a:r>
              <a:rPr lang="en-US" sz="2800" dirty="0" smtClean="0"/>
              <a:t>, no </a:t>
            </a:r>
            <a:r>
              <a:rPr lang="en-US" sz="2800" dirty="0" err="1" smtClean="0"/>
              <a:t>plano</a:t>
            </a:r>
            <a:r>
              <a:rPr lang="en-US" sz="2800" dirty="0" smtClean="0"/>
              <a:t> da </a:t>
            </a:r>
            <a:r>
              <a:rPr lang="en-US" sz="2800" dirty="0" err="1" smtClean="0"/>
              <a:t>individualidade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u"/>
            </a:pPr>
            <a:endParaRPr lang="en-US" sz="2800" dirty="0"/>
          </a:p>
          <a:p>
            <a:pPr marL="0" indent="0" algn="just">
              <a:buNone/>
            </a:pPr>
            <a:r>
              <a:rPr lang="en-US" sz="2800" dirty="0" smtClean="0"/>
              <a:t>A </a:t>
            </a:r>
            <a:r>
              <a:rPr lang="en-US" sz="2800" dirty="0" err="1" smtClean="0"/>
              <a:t>perspectiva</a:t>
            </a:r>
            <a:r>
              <a:rPr lang="en-US" sz="2800" dirty="0" smtClean="0"/>
              <a:t> de </a:t>
            </a:r>
            <a:r>
              <a:rPr lang="en-US" sz="2800" dirty="0" err="1" smtClean="0"/>
              <a:t>cura</a:t>
            </a:r>
            <a:r>
              <a:rPr lang="en-US" sz="2800" dirty="0" smtClean="0"/>
              <a:t>, </a:t>
            </a:r>
            <a:r>
              <a:rPr lang="en-US" sz="2800" dirty="0" err="1" smtClean="0"/>
              <a:t>aqui</a:t>
            </a:r>
            <a:r>
              <a:rPr lang="en-US" sz="2800" dirty="0" smtClean="0"/>
              <a:t>,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redentorista</a:t>
            </a:r>
            <a:r>
              <a:rPr lang="en-US" sz="2800" dirty="0" smtClean="0"/>
              <a:t>, </a:t>
            </a:r>
            <a:r>
              <a:rPr lang="en-US" sz="2800" dirty="0" err="1" smtClean="0"/>
              <a:t>porque</a:t>
            </a:r>
            <a:r>
              <a:rPr lang="en-US" sz="2800" dirty="0" smtClean="0"/>
              <a:t> </a:t>
            </a:r>
            <a:r>
              <a:rPr lang="en-US" sz="2800" dirty="0" err="1" smtClean="0"/>
              <a:t>fortemente</a:t>
            </a:r>
            <a:r>
              <a:rPr lang="en-US" sz="2800" dirty="0" smtClean="0"/>
              <a:t> </a:t>
            </a:r>
            <a:r>
              <a:rPr lang="en-US" sz="2800" dirty="0" err="1" smtClean="0"/>
              <a:t>reificada</a:t>
            </a:r>
            <a:r>
              <a:rPr lang="en-US" sz="2800" dirty="0" smtClean="0"/>
              <a:t> no </a:t>
            </a:r>
            <a:r>
              <a:rPr lang="en-US" sz="2800" dirty="0" err="1" smtClean="0"/>
              <a:t>judaísmo-cristão</a:t>
            </a:r>
            <a:r>
              <a:rPr lang="en-US" sz="2800" dirty="0" smtClean="0"/>
              <a:t>,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representação</a:t>
            </a:r>
            <a:r>
              <a:rPr lang="en-US" sz="2800" dirty="0" smtClean="0"/>
              <a:t> </a:t>
            </a:r>
            <a:r>
              <a:rPr lang="en-US" sz="2800" dirty="0" err="1" smtClean="0"/>
              <a:t>majoritária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nossa</a:t>
            </a:r>
            <a:r>
              <a:rPr lang="en-US" sz="2800" dirty="0" smtClean="0"/>
              <a:t> </a:t>
            </a:r>
            <a:r>
              <a:rPr lang="en-US" sz="2800" dirty="0" err="1" smtClean="0"/>
              <a:t>cultura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8594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Etiqueta das relações raciais no </a:t>
            </a:r>
            <a:r>
              <a:rPr lang="pt-BR" dirty="0" err="1" smtClean="0"/>
              <a:t>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ü"/>
            </a:pPr>
            <a:r>
              <a:rPr lang="pt-BR" dirty="0" smtClean="0"/>
              <a:t>Banalização do conceito de cultura;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dirty="0" smtClean="0"/>
              <a:t>Noção de cor e aparência física atrelada à ideia de raça (quanto mais escura a cor da pele mais próxima a ideia de estereótipo e </a:t>
            </a:r>
            <a:r>
              <a:rPr lang="pt-BR" dirty="0" err="1" smtClean="0"/>
              <a:t>estigmatização</a:t>
            </a:r>
            <a:r>
              <a:rPr lang="pt-BR" dirty="0" smtClean="0"/>
              <a:t>, quanto mais clara mais ganho de status);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dirty="0" smtClean="0"/>
              <a:t>Desigualdade informal perante a lei;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dirty="0" smtClean="0"/>
              <a:t>Negação permanente do racismo como fenômeno;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dirty="0" err="1" smtClean="0"/>
              <a:t>Pauperização</a:t>
            </a:r>
            <a:r>
              <a:rPr lang="pt-BR" dirty="0" smtClean="0"/>
              <a:t> de grande parte da sociedade como forma de dissimular o racismo.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partir disso, como são as práticas de ensino de gênero e etnia na escola?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Como a questão de gênero tangencia a organização do trabalho pedagógico?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Como são as brincadeiras formais e informais?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Como o racismo é abordado?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Que abordagem temos dado a esses temas na rotina das escolas de Educação Infantil?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analisar algumas situações?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– Trabalho com personagens do folclore;</a:t>
            </a:r>
          </a:p>
          <a:p>
            <a:r>
              <a:rPr lang="pt-BR" dirty="0" smtClean="0"/>
              <a:t>2 – A lenda do lobisomem;</a:t>
            </a:r>
          </a:p>
          <a:p>
            <a:r>
              <a:rPr lang="pt-BR" dirty="0" smtClean="0"/>
              <a:t>3 – Brincando de Carrossel;</a:t>
            </a:r>
          </a:p>
          <a:p>
            <a:r>
              <a:rPr lang="pt-BR" dirty="0" smtClean="0"/>
              <a:t>4 – Brincando na casa de bonecas.</a:t>
            </a:r>
          </a:p>
          <a:p>
            <a:endParaRPr lang="pt-BR" dirty="0" smtClean="0"/>
          </a:p>
          <a:p>
            <a:r>
              <a:rPr lang="pt-BR" dirty="0" smtClean="0"/>
              <a:t>COMO ORGANIZAMOS A OBSERVAÇÃO E O REGISTRO EM RELAÇÃO A GÊNERO E ETNIA NA ESCOLA?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SUGESTÕES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- </a:t>
            </a:r>
            <a:r>
              <a:rPr lang="pt-BR" dirty="0" err="1" smtClean="0"/>
              <a:t>Griôs</a:t>
            </a:r>
            <a:r>
              <a:rPr lang="pt-BR" dirty="0" smtClean="0"/>
              <a:t> africanos;</a:t>
            </a:r>
          </a:p>
          <a:p>
            <a:r>
              <a:rPr lang="pt-BR" dirty="0" smtClean="0"/>
              <a:t>- Rodas de discussões;</a:t>
            </a:r>
          </a:p>
          <a:p>
            <a:r>
              <a:rPr lang="pt-BR" dirty="0" smtClean="0"/>
              <a:t>- Investir fortemente na literatura;</a:t>
            </a:r>
          </a:p>
          <a:p>
            <a:r>
              <a:rPr lang="pt-BR" dirty="0" smtClean="0"/>
              <a:t>- Trabalhar as diferenças étnicas entre as pessoas;</a:t>
            </a:r>
          </a:p>
          <a:p>
            <a:r>
              <a:rPr lang="pt-BR" dirty="0" smtClean="0"/>
              <a:t>- Observar e propor brincadeiras em grupos mistos;</a:t>
            </a:r>
          </a:p>
          <a:p>
            <a:r>
              <a:rPr lang="pt-BR" dirty="0" smtClean="0"/>
              <a:t>- Intervir quando necessário.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compromisso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“Assumir </a:t>
            </a:r>
            <a:r>
              <a:rPr lang="pt-BR" sz="2800" dirty="0"/>
              <a:t>compromisso social em nossa ciência é buscar estranhar o que hoje já parece familiar; é não aceitar que as coisas são porque são, mas sempre duvidar e buscar novas respostas. Compromisso social é estranhar, é inquietar-se com a realidade e não aceitar as coisas como estão. É buscar </a:t>
            </a:r>
            <a:r>
              <a:rPr lang="pt-BR" sz="2800" dirty="0" smtClean="0"/>
              <a:t>saídas”. </a:t>
            </a:r>
          </a:p>
          <a:p>
            <a:pPr algn="r"/>
            <a:r>
              <a:rPr lang="pt-BR" sz="2800" dirty="0" smtClean="0"/>
              <a:t>(BOCK, A. M. </a:t>
            </a:r>
            <a:r>
              <a:rPr lang="pt-BR" sz="2800" dirty="0"/>
              <a:t>B</a:t>
            </a:r>
            <a:r>
              <a:rPr lang="pt-BR" sz="2800" dirty="0" smtClean="0"/>
              <a:t>, 1999, p. 327)</a:t>
            </a:r>
            <a:endParaRPr lang="pt-BR" sz="28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406042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 </a:t>
            </a:r>
            <a:r>
              <a:rPr lang="en-US" dirty="0" err="1" smtClean="0"/>
              <a:t>desafio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ü"/>
            </a:pPr>
            <a:r>
              <a:rPr lang="en-US" sz="3600" dirty="0" err="1" smtClean="0"/>
              <a:t>Abandonar</a:t>
            </a:r>
            <a:r>
              <a:rPr lang="en-US" sz="3600" dirty="0" smtClean="0"/>
              <a:t> a </a:t>
            </a:r>
            <a:r>
              <a:rPr lang="en-US" sz="3600" dirty="0" err="1" smtClean="0"/>
              <a:t>segurança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temos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torno</a:t>
            </a:r>
            <a:r>
              <a:rPr lang="en-US" sz="3600" dirty="0" smtClean="0"/>
              <a:t> dos </a:t>
            </a:r>
            <a:r>
              <a:rPr lang="en-US" sz="3600" dirty="0" err="1" smtClean="0"/>
              <a:t>nossos</a:t>
            </a:r>
            <a:r>
              <a:rPr lang="en-US" sz="3600" dirty="0" smtClean="0"/>
              <a:t> </a:t>
            </a:r>
            <a:r>
              <a:rPr lang="en-US" sz="3600" dirty="0" err="1" smtClean="0"/>
              <a:t>saberes</a:t>
            </a:r>
            <a:r>
              <a:rPr lang="en-US" sz="3600" dirty="0" smtClean="0"/>
              <a:t>, das </a:t>
            </a:r>
            <a:r>
              <a:rPr lang="en-US" sz="3600" dirty="0" err="1" smtClean="0"/>
              <a:t>nossas</a:t>
            </a:r>
            <a:r>
              <a:rPr lang="en-US" sz="3600" dirty="0" smtClean="0"/>
              <a:t> </a:t>
            </a:r>
            <a:r>
              <a:rPr lang="en-US" sz="3600" dirty="0" err="1" smtClean="0"/>
              <a:t>linguagens</a:t>
            </a:r>
            <a:r>
              <a:rPr lang="en-US" sz="3600" dirty="0" smtClean="0"/>
              <a:t>, dos </a:t>
            </a:r>
            <a:r>
              <a:rPr lang="en-US" sz="3600" dirty="0" err="1" smtClean="0"/>
              <a:t>métodos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já</a:t>
            </a:r>
            <a:r>
              <a:rPr lang="en-US" sz="3600" dirty="0" smtClean="0"/>
              <a:t> </a:t>
            </a:r>
            <a:r>
              <a:rPr lang="en-US" sz="3600" dirty="0" err="1" smtClean="0"/>
              <a:t>possuímos</a:t>
            </a:r>
            <a:r>
              <a:rPr lang="en-US" sz="3600" dirty="0" smtClean="0"/>
              <a:t>, mas </a:t>
            </a:r>
            <a:r>
              <a:rPr lang="en-US" sz="3600" dirty="0" err="1" smtClean="0"/>
              <a:t>também</a:t>
            </a:r>
            <a:r>
              <a:rPr lang="en-US" sz="3600" dirty="0" smtClean="0"/>
              <a:t> </a:t>
            </a:r>
            <a:r>
              <a:rPr lang="en-US" sz="3600" dirty="0" err="1" smtClean="0"/>
              <a:t>daqueles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u="sng" dirty="0" err="1" smtClean="0"/>
              <a:t>nos</a:t>
            </a:r>
            <a:r>
              <a:rPr lang="en-US" sz="3600" u="sng" dirty="0"/>
              <a:t> </a:t>
            </a:r>
            <a:r>
              <a:rPr lang="en-US" sz="3600" u="sng" dirty="0" err="1" smtClean="0"/>
              <a:t>possuem</a:t>
            </a:r>
            <a:r>
              <a:rPr lang="en-US" sz="3600" u="sng" dirty="0" smtClean="0"/>
              <a:t>.</a:t>
            </a:r>
          </a:p>
          <a:p>
            <a:pPr algn="just">
              <a:buFont typeface="Wingdings" charset="2"/>
              <a:buChar char="u"/>
            </a:pPr>
            <a:endParaRPr lang="en-US" sz="2800" u="sng" dirty="0"/>
          </a:p>
          <a:p>
            <a:pPr marL="0" indent="0" algn="ctr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2180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 PENSAR EM IGUALDADE E DIFERENÇA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Igualdade</a:t>
            </a:r>
            <a:r>
              <a:rPr lang="en-US" sz="2800" dirty="0" smtClean="0"/>
              <a:t> </a:t>
            </a:r>
            <a:r>
              <a:rPr lang="en-US" sz="2800" dirty="0" err="1" smtClean="0"/>
              <a:t>evoca</a:t>
            </a:r>
            <a:r>
              <a:rPr lang="en-US" sz="2800" dirty="0" smtClean="0"/>
              <a:t> similitudes, </a:t>
            </a:r>
            <a:r>
              <a:rPr lang="en-US" sz="2800" dirty="0" err="1" smtClean="0"/>
              <a:t>parecenças</a:t>
            </a:r>
            <a:r>
              <a:rPr lang="en-US" sz="2800" dirty="0" smtClean="0"/>
              <a:t>, </a:t>
            </a:r>
            <a:r>
              <a:rPr lang="en-US" sz="2800" dirty="0" err="1" smtClean="0"/>
              <a:t>homogeneidade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en-US" sz="2800" dirty="0" err="1" smtClean="0"/>
              <a:t>Diferença</a:t>
            </a:r>
            <a:r>
              <a:rPr lang="en-US" sz="2800" dirty="0" smtClean="0"/>
              <a:t> </a:t>
            </a:r>
            <a:r>
              <a:rPr lang="en-US" sz="2800" dirty="0" err="1" smtClean="0"/>
              <a:t>evoca</a:t>
            </a:r>
            <a:r>
              <a:rPr lang="en-US" sz="2800" dirty="0" smtClean="0"/>
              <a:t> </a:t>
            </a:r>
            <a:r>
              <a:rPr lang="en-US" sz="2800" dirty="0" err="1" smtClean="0"/>
              <a:t>particularidades</a:t>
            </a:r>
            <a:r>
              <a:rPr lang="en-US" sz="2800" dirty="0" smtClean="0"/>
              <a:t>, </a:t>
            </a:r>
            <a:r>
              <a:rPr lang="en-US" sz="2800" dirty="0" err="1" smtClean="0"/>
              <a:t>heterogeneidade</a:t>
            </a:r>
            <a:r>
              <a:rPr lang="en-US" sz="2800" dirty="0" smtClean="0"/>
              <a:t>, </a:t>
            </a:r>
            <a:r>
              <a:rPr lang="en-US" sz="2800" dirty="0" err="1" smtClean="0"/>
              <a:t>dessemelhanças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u"/>
            </a:pPr>
            <a:endParaRPr lang="en-US" sz="2800" dirty="0"/>
          </a:p>
          <a:p>
            <a:pPr marL="0" indent="0" algn="just">
              <a:buNone/>
            </a:pPr>
            <a:r>
              <a:rPr lang="en-US" sz="2800" dirty="0" smtClean="0"/>
              <a:t>Sob a </a:t>
            </a:r>
            <a:r>
              <a:rPr lang="en-US" sz="2800" dirty="0" err="1" smtClean="0"/>
              <a:t>suposta</a:t>
            </a:r>
            <a:r>
              <a:rPr lang="en-US" sz="2800" dirty="0" smtClean="0"/>
              <a:t> </a:t>
            </a:r>
            <a:r>
              <a:rPr lang="en-US" sz="2800" dirty="0" err="1" smtClean="0"/>
              <a:t>valorização</a:t>
            </a:r>
            <a:r>
              <a:rPr lang="en-US" sz="2800" dirty="0" smtClean="0"/>
              <a:t> da </a:t>
            </a:r>
            <a:r>
              <a:rPr lang="en-US" sz="2800" dirty="0" err="1" smtClean="0"/>
              <a:t>diferença</a:t>
            </a:r>
            <a:r>
              <a:rPr lang="en-US" sz="2800" dirty="0" smtClean="0"/>
              <a:t>, se </a:t>
            </a:r>
            <a:r>
              <a:rPr lang="en-US" sz="2800" dirty="0" err="1" smtClean="0"/>
              <a:t>escondem</a:t>
            </a:r>
            <a:r>
              <a:rPr lang="en-US" sz="2800" dirty="0" smtClean="0"/>
              <a:t> as </a:t>
            </a:r>
            <a:r>
              <a:rPr lang="en-US" sz="2800" dirty="0" err="1" smtClean="0"/>
              <a:t>contradições</a:t>
            </a:r>
            <a:r>
              <a:rPr lang="en-US" sz="2800" dirty="0"/>
              <a:t> </a:t>
            </a:r>
            <a:r>
              <a:rPr lang="en-US" sz="2800" dirty="0" err="1" smtClean="0"/>
              <a:t>explicitadas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falta</a:t>
            </a:r>
            <a:r>
              <a:rPr lang="en-US" sz="2800" dirty="0" smtClean="0"/>
              <a:t> de </a:t>
            </a:r>
            <a:r>
              <a:rPr lang="en-US" sz="2800" dirty="0" err="1" smtClean="0"/>
              <a:t>compreensão</a:t>
            </a:r>
            <a:r>
              <a:rPr lang="en-US" sz="2800" dirty="0" smtClean="0"/>
              <a:t> das </a:t>
            </a:r>
            <a:r>
              <a:rPr lang="en-US" sz="2800" dirty="0" err="1" smtClean="0"/>
              <a:t>pessoas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torno</a:t>
            </a:r>
            <a:r>
              <a:rPr lang="en-US" sz="2800" dirty="0" smtClean="0"/>
              <a:t> do </a:t>
            </a:r>
            <a:r>
              <a:rPr lang="en-US" sz="2800" dirty="0" err="1" smtClean="0"/>
              <a:t>princípio</a:t>
            </a:r>
            <a:r>
              <a:rPr lang="en-US" sz="2800" dirty="0" smtClean="0"/>
              <a:t> de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todos</a:t>
            </a:r>
            <a:r>
              <a:rPr lang="en-US" sz="2800" dirty="0" smtClean="0"/>
              <a:t> </a:t>
            </a:r>
            <a:r>
              <a:rPr lang="en-US" sz="2800" dirty="0" err="1" smtClean="0"/>
              <a:t>são</a:t>
            </a:r>
            <a:r>
              <a:rPr lang="en-US" sz="2800" dirty="0" smtClean="0"/>
              <a:t> </a:t>
            </a:r>
            <a:r>
              <a:rPr lang="en-US" sz="2800" dirty="0" err="1" smtClean="0"/>
              <a:t>iguais</a:t>
            </a:r>
            <a:r>
              <a:rPr lang="en-US" sz="2800" dirty="0" smtClean="0"/>
              <a:t> </a:t>
            </a:r>
            <a:r>
              <a:rPr lang="en-US" sz="2800" dirty="0" err="1" smtClean="0"/>
              <a:t>perante</a:t>
            </a:r>
            <a:r>
              <a:rPr lang="en-US" sz="2800" dirty="0" smtClean="0"/>
              <a:t> a lei.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977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diferença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direito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ü"/>
            </a:pPr>
            <a:r>
              <a:rPr lang="en-US" dirty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somos</a:t>
            </a:r>
            <a:r>
              <a:rPr lang="en-US" sz="2400" dirty="0" smtClean="0"/>
              <a:t> </a:t>
            </a:r>
            <a:r>
              <a:rPr lang="en-US" sz="2400" dirty="0" err="1" smtClean="0"/>
              <a:t>iguais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tudo</a:t>
            </a:r>
            <a:r>
              <a:rPr lang="en-US" sz="2400" dirty="0" smtClean="0"/>
              <a:t>, mas </a:t>
            </a:r>
            <a:r>
              <a:rPr lang="en-US" sz="2400" dirty="0" err="1" smtClean="0"/>
              <a:t>conquistamos</a:t>
            </a:r>
            <a:r>
              <a:rPr lang="en-US" sz="2400" dirty="0" smtClean="0"/>
              <a:t> o </a:t>
            </a:r>
            <a:r>
              <a:rPr lang="en-US" sz="2400" dirty="0" err="1" smtClean="0"/>
              <a:t>direito</a:t>
            </a:r>
            <a:r>
              <a:rPr lang="en-US" sz="2400" dirty="0" smtClean="0"/>
              <a:t> </a:t>
            </a:r>
            <a:r>
              <a:rPr lang="en-US" sz="2400" dirty="0" err="1" smtClean="0"/>
              <a:t>à</a:t>
            </a:r>
            <a:r>
              <a:rPr lang="en-US" sz="2400" dirty="0" smtClean="0"/>
              <a:t> </a:t>
            </a:r>
            <a:r>
              <a:rPr lang="en-US" sz="2400" dirty="0" err="1" smtClean="0"/>
              <a:t>igualdade</a:t>
            </a:r>
            <a:r>
              <a:rPr lang="en-US" sz="2400" dirty="0" smtClean="0"/>
              <a:t> (E DEVEMOS RECLAMÁ-LO), </a:t>
            </a:r>
            <a:r>
              <a:rPr lang="en-US" sz="2400" dirty="0" err="1" smtClean="0"/>
              <a:t>toda</a:t>
            </a:r>
            <a:r>
              <a:rPr lang="en-US" sz="2400" dirty="0" smtClean="0"/>
              <a:t> </a:t>
            </a:r>
            <a:r>
              <a:rPr lang="en-US" sz="2400" dirty="0" err="1" smtClean="0"/>
              <a:t>vez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nossas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forem</a:t>
            </a:r>
            <a:r>
              <a:rPr lang="en-US" sz="2400" dirty="0" smtClean="0"/>
              <a:t> </a:t>
            </a:r>
            <a:r>
              <a:rPr lang="en-US" sz="2400" dirty="0" err="1" smtClean="0"/>
              <a:t>motivos</a:t>
            </a:r>
            <a:r>
              <a:rPr lang="en-US" sz="2400" dirty="0" smtClean="0"/>
              <a:t> de </a:t>
            </a:r>
            <a:r>
              <a:rPr lang="en-US" sz="2400" dirty="0" err="1" smtClean="0"/>
              <a:t>exclusão</a:t>
            </a:r>
            <a:r>
              <a:rPr lang="en-US" sz="2400" dirty="0" smtClean="0"/>
              <a:t>, </a:t>
            </a:r>
            <a:r>
              <a:rPr lang="en-US" sz="2400" dirty="0" err="1" smtClean="0"/>
              <a:t>discriminação</a:t>
            </a:r>
            <a:r>
              <a:rPr lang="en-US" sz="2400" dirty="0" smtClean="0"/>
              <a:t>, </a:t>
            </a:r>
            <a:r>
              <a:rPr lang="en-US" sz="2400" dirty="0" err="1" smtClean="0"/>
              <a:t>limitação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possibilidades</a:t>
            </a:r>
            <a:r>
              <a:rPr lang="en-US" sz="2400" dirty="0" smtClean="0"/>
              <a:t>,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sociedade</a:t>
            </a:r>
            <a:r>
              <a:rPr lang="en-US" sz="2400" dirty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geral</a:t>
            </a:r>
            <a:r>
              <a:rPr lang="en-US" sz="24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en-US" sz="2400" dirty="0"/>
              <a:t> </a:t>
            </a:r>
            <a:r>
              <a:rPr lang="en-US" sz="2400" dirty="0" err="1" smtClean="0"/>
              <a:t>Quando</a:t>
            </a:r>
            <a:r>
              <a:rPr lang="en-US" sz="2400" dirty="0" smtClean="0"/>
              <a:t> </a:t>
            </a:r>
            <a:r>
              <a:rPr lang="en-US" sz="2400" dirty="0" err="1" smtClean="0"/>
              <a:t>caímos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armadilha</a:t>
            </a:r>
            <a:r>
              <a:rPr lang="en-US" sz="2400" dirty="0" smtClean="0"/>
              <a:t> da </a:t>
            </a:r>
            <a:r>
              <a:rPr lang="en-US" sz="2400" dirty="0" err="1" smtClean="0"/>
              <a:t>cura</a:t>
            </a:r>
            <a:r>
              <a:rPr lang="en-US" sz="2400" dirty="0" smtClean="0"/>
              <a:t> </a:t>
            </a:r>
            <a:r>
              <a:rPr lang="en-US" sz="2400" dirty="0" err="1" smtClean="0"/>
              <a:t>redentorista</a:t>
            </a:r>
            <a:r>
              <a:rPr lang="en-US" sz="2400" dirty="0" smtClean="0"/>
              <a:t>,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esforçamos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formar</a:t>
            </a:r>
            <a:r>
              <a:rPr lang="en-US" sz="2400" dirty="0" smtClean="0"/>
              <a:t> </a:t>
            </a:r>
            <a:r>
              <a:rPr lang="en-US" sz="2400" dirty="0" err="1" smtClean="0"/>
              <a:t>pessoas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a </a:t>
            </a:r>
            <a:r>
              <a:rPr lang="en-US" sz="2400" dirty="0" err="1" smtClean="0"/>
              <a:t>acompanhamos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seus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processos</a:t>
            </a:r>
            <a:r>
              <a:rPr lang="en-US" sz="2400" dirty="0" smtClean="0"/>
              <a:t> </a:t>
            </a:r>
            <a:r>
              <a:rPr lang="en-US" sz="2400" dirty="0" err="1" smtClean="0"/>
              <a:t>terapêuticos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elas</a:t>
            </a:r>
            <a:r>
              <a:rPr lang="en-US" sz="2400" dirty="0" smtClean="0"/>
              <a:t> se </a:t>
            </a:r>
            <a:r>
              <a:rPr lang="en-US" sz="2400" dirty="0" err="1" smtClean="0"/>
              <a:t>identifiquem</a:t>
            </a:r>
            <a:r>
              <a:rPr lang="en-US" sz="2400" dirty="0" smtClean="0"/>
              <a:t> a </a:t>
            </a:r>
            <a:r>
              <a:rPr lang="en-US" sz="2400" dirty="0" err="1" smtClean="0"/>
              <a:t>algum</a:t>
            </a:r>
            <a:r>
              <a:rPr lang="en-US" sz="2400" dirty="0" smtClean="0"/>
              <a:t> </a:t>
            </a:r>
            <a:r>
              <a:rPr lang="en-US" sz="2400" dirty="0" err="1" smtClean="0"/>
              <a:t>tipo</a:t>
            </a:r>
            <a:r>
              <a:rPr lang="en-US" sz="2400" dirty="0" smtClean="0"/>
              <a:t> de </a:t>
            </a:r>
            <a:r>
              <a:rPr lang="en-US" sz="2400" dirty="0" err="1" smtClean="0"/>
              <a:t>modelo</a:t>
            </a:r>
            <a:r>
              <a:rPr lang="en-US" sz="2400" dirty="0" smtClean="0"/>
              <a:t>, </a:t>
            </a:r>
            <a:r>
              <a:rPr lang="en-US" sz="2400" dirty="0" err="1" smtClean="0"/>
              <a:t>herói</a:t>
            </a:r>
            <a:r>
              <a:rPr lang="en-US" sz="2400" dirty="0" smtClean="0"/>
              <a:t>, </a:t>
            </a:r>
            <a:r>
              <a:rPr lang="en-US" sz="2400" dirty="0" err="1" smtClean="0"/>
              <a:t>exemplo</a:t>
            </a:r>
            <a:r>
              <a:rPr lang="en-US" sz="2400" dirty="0" smtClean="0"/>
              <a:t>, </a:t>
            </a:r>
            <a:r>
              <a:rPr lang="en-US" sz="2400" dirty="0" err="1" smtClean="0"/>
              <a:t>padrão</a:t>
            </a:r>
            <a:r>
              <a:rPr lang="en-US" sz="2400" dirty="0" smtClean="0"/>
              <a:t>. (</a:t>
            </a:r>
            <a:r>
              <a:rPr lang="en-US" sz="2400" dirty="0" err="1" smtClean="0"/>
              <a:t>Mantoan</a:t>
            </a:r>
            <a:r>
              <a:rPr lang="en-US" sz="2400" dirty="0" smtClean="0"/>
              <a:t>, 2012).</a:t>
            </a:r>
          </a:p>
          <a:p>
            <a:pPr algn="just">
              <a:buFont typeface="Wingdings" charset="2"/>
              <a:buChar char="ü"/>
            </a:pPr>
            <a:r>
              <a:rPr lang="en-US" sz="2400" dirty="0" smtClean="0"/>
              <a:t>Mas,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caberia</a:t>
            </a:r>
            <a:r>
              <a:rPr lang="en-US" sz="2400" dirty="0" smtClean="0"/>
              <a:t> </a:t>
            </a:r>
            <a:r>
              <a:rPr lang="en-US" sz="2400" dirty="0" err="1" smtClean="0"/>
              <a:t>formar</a:t>
            </a:r>
            <a:r>
              <a:rPr lang="en-US" sz="2400" dirty="0" smtClean="0"/>
              <a:t> as </a:t>
            </a:r>
            <a:r>
              <a:rPr lang="en-US" sz="2400" dirty="0" err="1" smtClean="0"/>
              <a:t>pessoas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possam</a:t>
            </a:r>
            <a:r>
              <a:rPr lang="en-US" sz="2400" dirty="0" smtClean="0"/>
              <a:t> se </a:t>
            </a:r>
            <a:r>
              <a:rPr lang="en-US" sz="2400" dirty="0" err="1" smtClean="0"/>
              <a:t>recriar</a:t>
            </a:r>
            <a:r>
              <a:rPr lang="en-US" sz="2400" dirty="0" smtClean="0"/>
              <a:t> </a:t>
            </a:r>
            <a:r>
              <a:rPr lang="en-US" sz="2400" dirty="0" err="1" smtClean="0"/>
              <a:t>constantemente</a:t>
            </a:r>
            <a:r>
              <a:rPr lang="en-US" sz="2400" dirty="0" smtClean="0"/>
              <a:t>, e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sejam</a:t>
            </a:r>
            <a:r>
              <a:rPr lang="en-US" sz="2400" dirty="0" smtClean="0"/>
              <a:t> </a:t>
            </a:r>
            <a:r>
              <a:rPr lang="en-US" sz="2400" dirty="0" err="1" smtClean="0"/>
              <a:t>presas</a:t>
            </a:r>
            <a:r>
              <a:rPr lang="en-US" sz="2400" dirty="0" smtClean="0"/>
              <a:t> a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identidade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lhes</a:t>
            </a:r>
            <a:r>
              <a:rPr lang="en-US" sz="2400" dirty="0" smtClean="0"/>
              <a:t> </a:t>
            </a:r>
            <a:r>
              <a:rPr lang="en-US" sz="2400" dirty="0" err="1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atribuída</a:t>
            </a:r>
            <a:r>
              <a:rPr lang="en-US" sz="2400" dirty="0" smtClean="0"/>
              <a:t> e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deve</a:t>
            </a:r>
            <a:r>
              <a:rPr lang="en-US" sz="2400" dirty="0" smtClean="0"/>
              <a:t> </a:t>
            </a:r>
            <a:r>
              <a:rPr lang="en-US" sz="2400" dirty="0" err="1" smtClean="0"/>
              <a:t>ser</a:t>
            </a:r>
            <a:r>
              <a:rPr lang="en-US" sz="2400" dirty="0" smtClean="0"/>
              <a:t> </a:t>
            </a:r>
            <a:r>
              <a:rPr lang="en-US" sz="2400" dirty="0" err="1" smtClean="0"/>
              <a:t>conservada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toda</a:t>
            </a:r>
            <a:r>
              <a:rPr lang="en-US" sz="2400" dirty="0" smtClean="0"/>
              <a:t> a </a:t>
            </a:r>
            <a:r>
              <a:rPr lang="en-US" sz="2400" dirty="0" err="1" smtClean="0"/>
              <a:t>vida</a:t>
            </a:r>
            <a:r>
              <a:rPr lang="en-US" sz="2400" dirty="0" smtClean="0"/>
              <a:t> e a </a:t>
            </a:r>
            <a:r>
              <a:rPr lang="en-US" sz="2400" dirty="0" err="1" smtClean="0"/>
              <a:t>qualquer</a:t>
            </a:r>
            <a:r>
              <a:rPr lang="en-US" sz="2400" dirty="0" smtClean="0"/>
              <a:t> </a:t>
            </a:r>
            <a:r>
              <a:rPr lang="en-US" sz="2400" dirty="0" err="1" smtClean="0"/>
              <a:t>custo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87884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diferença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custosa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344" y="1976200"/>
            <a:ext cx="10623959" cy="4023360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en-US" sz="2800" dirty="0" smtClean="0"/>
              <a:t> </a:t>
            </a:r>
            <a:r>
              <a:rPr lang="en-US" sz="2800" dirty="0" err="1" smtClean="0"/>
              <a:t>Achamos</a:t>
            </a:r>
            <a:r>
              <a:rPr lang="en-US" sz="2800" dirty="0" smtClean="0"/>
              <a:t> a </a:t>
            </a:r>
            <a:r>
              <a:rPr lang="en-US" sz="2800" dirty="0" err="1" smtClean="0"/>
              <a:t>diferença</a:t>
            </a:r>
            <a:r>
              <a:rPr lang="en-US" sz="2800" dirty="0" smtClean="0"/>
              <a:t> </a:t>
            </a:r>
            <a:r>
              <a:rPr lang="en-US" sz="2800" dirty="0" err="1" smtClean="0"/>
              <a:t>bonita</a:t>
            </a:r>
            <a:r>
              <a:rPr lang="en-US" sz="2800" dirty="0" smtClean="0"/>
              <a:t>, mas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conseguimos</a:t>
            </a:r>
            <a:r>
              <a:rPr lang="en-US" sz="2800" dirty="0" smtClean="0"/>
              <a:t> </a:t>
            </a:r>
            <a:r>
              <a:rPr lang="en-US" sz="2800" dirty="0" err="1" smtClean="0"/>
              <a:t>conviver</a:t>
            </a:r>
            <a:r>
              <a:rPr lang="en-US" sz="2800" dirty="0" smtClean="0"/>
              <a:t> com </a:t>
            </a:r>
            <a:r>
              <a:rPr lang="en-US" sz="2800" dirty="0" err="1" smtClean="0"/>
              <a:t>ela</a:t>
            </a:r>
            <a:r>
              <a:rPr lang="en-US" sz="2800" dirty="0" smtClean="0"/>
              <a:t> no </a:t>
            </a:r>
            <a:r>
              <a:rPr lang="en-US" sz="2800" dirty="0" err="1" smtClean="0"/>
              <a:t>cotidiano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Porque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custosa</a:t>
            </a:r>
            <a:r>
              <a:rPr lang="en-US" sz="2800" dirty="0" smtClean="0"/>
              <a:t>: </a:t>
            </a:r>
            <a:r>
              <a:rPr lang="en-US" sz="2800" dirty="0" err="1" smtClean="0"/>
              <a:t>pressupõe</a:t>
            </a:r>
            <a:r>
              <a:rPr lang="en-US" sz="2800" dirty="0" smtClean="0"/>
              <a:t> </a:t>
            </a:r>
            <a:r>
              <a:rPr lang="en-US" sz="2800" dirty="0" err="1" smtClean="0"/>
              <a:t>conflitos</a:t>
            </a:r>
            <a:r>
              <a:rPr lang="en-US" sz="2800" dirty="0" smtClean="0"/>
              <a:t>, </a:t>
            </a:r>
            <a:r>
              <a:rPr lang="en-US" sz="2800" dirty="0" err="1" smtClean="0"/>
              <a:t>tensões</a:t>
            </a:r>
            <a:r>
              <a:rPr lang="en-US" sz="2800" dirty="0" smtClean="0"/>
              <a:t>, </a:t>
            </a:r>
            <a:r>
              <a:rPr lang="en-US" sz="2800" dirty="0" err="1" smtClean="0"/>
              <a:t>desencontros</a:t>
            </a:r>
            <a:r>
              <a:rPr lang="en-US" sz="2800" dirty="0" smtClean="0"/>
              <a:t> OU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Já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agimos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hospitalidade</a:t>
            </a:r>
            <a:r>
              <a:rPr lang="en-US" sz="2800" dirty="0" smtClean="0"/>
              <a:t> </a:t>
            </a:r>
            <a:r>
              <a:rPr lang="en-US" sz="2800" dirty="0" err="1" smtClean="0"/>
              <a:t>ao</a:t>
            </a:r>
            <a:r>
              <a:rPr lang="en-US" sz="2800" dirty="0" smtClean="0"/>
              <a:t> outro, </a:t>
            </a:r>
            <a:r>
              <a:rPr lang="en-US" sz="2800" dirty="0" err="1" smtClean="0"/>
              <a:t>estrangeiros</a:t>
            </a:r>
            <a:r>
              <a:rPr lang="en-US" sz="2800" dirty="0" smtClean="0"/>
              <a:t> de </a:t>
            </a:r>
            <a:r>
              <a:rPr lang="en-US" sz="2800" dirty="0" err="1" smtClean="0"/>
              <a:t>nós</a:t>
            </a:r>
            <a:r>
              <a:rPr lang="en-US" sz="2800" dirty="0" smtClean="0"/>
              <a:t>, </a:t>
            </a:r>
            <a:r>
              <a:rPr lang="en-US" sz="2800" dirty="0" err="1" smtClean="0"/>
              <a:t>nos</a:t>
            </a:r>
            <a:r>
              <a:rPr lang="en-US" sz="2800" dirty="0" smtClean="0"/>
              <a:t> </a:t>
            </a:r>
            <a:r>
              <a:rPr lang="en-US" sz="2800" dirty="0" err="1" smtClean="0"/>
              <a:t>esforçamos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tolerar</a:t>
            </a:r>
            <a:r>
              <a:rPr lang="en-US" sz="2800" dirty="0" smtClean="0"/>
              <a:t> o </a:t>
            </a:r>
            <a:r>
              <a:rPr lang="en-US" sz="2800" dirty="0" err="1" smtClean="0"/>
              <a:t>diferente</a:t>
            </a:r>
            <a:r>
              <a:rPr lang="en-US" sz="2800" dirty="0" smtClean="0"/>
              <a:t> </a:t>
            </a:r>
            <a:r>
              <a:rPr lang="en-US" sz="2800" dirty="0" err="1" smtClean="0"/>
              <a:t>porque</a:t>
            </a:r>
            <a:r>
              <a:rPr lang="en-US" sz="2800" dirty="0" smtClean="0"/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err="1" smtClean="0"/>
              <a:t>Amamos</a:t>
            </a:r>
            <a:r>
              <a:rPr lang="en-US" sz="2800" dirty="0" smtClean="0"/>
              <a:t>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pecadores</a:t>
            </a:r>
            <a:r>
              <a:rPr lang="en-US" sz="2800" dirty="0" smtClean="0"/>
              <a:t>, mas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seus</a:t>
            </a:r>
            <a:r>
              <a:rPr lang="en-US" sz="2800" dirty="0" smtClean="0"/>
              <a:t> </a:t>
            </a:r>
            <a:r>
              <a:rPr lang="en-US" sz="2800" dirty="0" err="1" smtClean="0"/>
              <a:t>pecados</a:t>
            </a:r>
            <a:r>
              <a:rPr lang="en-US" sz="2800" dirty="0" smtClean="0"/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devemos</a:t>
            </a:r>
            <a:r>
              <a:rPr lang="en-US" sz="2800" dirty="0" smtClean="0"/>
              <a:t> </a:t>
            </a:r>
            <a:r>
              <a:rPr lang="en-US" sz="2800" dirty="0" err="1" smtClean="0"/>
              <a:t>julgar</a:t>
            </a:r>
            <a:r>
              <a:rPr lang="en-US" sz="2800" dirty="0" smtClean="0"/>
              <a:t> </a:t>
            </a:r>
            <a:r>
              <a:rPr lang="en-US" sz="2800" dirty="0" err="1" smtClean="0"/>
              <a:t>ninguém</a:t>
            </a:r>
            <a:r>
              <a:rPr lang="en-US" sz="2800" dirty="0" smtClean="0"/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err="1" smtClean="0"/>
              <a:t>Porque</a:t>
            </a:r>
            <a:r>
              <a:rPr lang="en-US" sz="2800" dirty="0" smtClean="0"/>
              <a:t> </a:t>
            </a:r>
            <a:r>
              <a:rPr lang="en-US" sz="2800" dirty="0" err="1" smtClean="0"/>
              <a:t>ele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tão</a:t>
            </a:r>
            <a:r>
              <a:rPr lang="en-US" sz="2800" dirty="0" smtClean="0"/>
              <a:t> </a:t>
            </a:r>
            <a:r>
              <a:rPr lang="en-US" sz="2800" dirty="0" err="1" smtClean="0"/>
              <a:t>estranho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desperta</a:t>
            </a:r>
            <a:r>
              <a:rPr lang="en-US" sz="2800" dirty="0" smtClean="0"/>
              <a:t> </a:t>
            </a:r>
            <a:r>
              <a:rPr lang="en-US" sz="2800" dirty="0" err="1" smtClean="0"/>
              <a:t>minha</a:t>
            </a:r>
            <a:r>
              <a:rPr lang="en-US" sz="2800" dirty="0" smtClean="0"/>
              <a:t> </a:t>
            </a:r>
            <a:r>
              <a:rPr lang="en-US" sz="2800" dirty="0" err="1" smtClean="0"/>
              <a:t>curiosidade</a:t>
            </a:r>
            <a:r>
              <a:rPr lang="en-US" sz="2800" dirty="0" smtClean="0"/>
              <a:t>/</a:t>
            </a:r>
            <a:r>
              <a:rPr lang="en-US" sz="2800" dirty="0" err="1" smtClean="0"/>
              <a:t>compaixão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8897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800" dirty="0" err="1" smtClean="0"/>
              <a:t>Tolerância</a:t>
            </a:r>
            <a:r>
              <a:rPr lang="en-US" sz="4800" dirty="0" smtClean="0"/>
              <a:t>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98617"/>
            <a:ext cx="9720073" cy="4023360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en-US" sz="2400" dirty="0" smtClean="0"/>
              <a:t> </a:t>
            </a:r>
            <a:r>
              <a:rPr lang="en-US" sz="2800" dirty="0" err="1" smtClean="0"/>
              <a:t>Precisamos</a:t>
            </a:r>
            <a:r>
              <a:rPr lang="en-US" sz="2800" dirty="0" smtClean="0"/>
              <a:t> </a:t>
            </a:r>
            <a:r>
              <a:rPr lang="en-US" sz="2800" dirty="0" err="1" smtClean="0"/>
              <a:t>ter</a:t>
            </a:r>
            <a:r>
              <a:rPr lang="en-US" sz="2800" dirty="0" smtClean="0"/>
              <a:t> </a:t>
            </a:r>
            <a:r>
              <a:rPr lang="en-US" sz="2800" dirty="0" err="1" smtClean="0"/>
              <a:t>cuidado</a:t>
            </a:r>
            <a:r>
              <a:rPr lang="en-US" sz="2800" dirty="0" smtClean="0"/>
              <a:t> com a </a:t>
            </a:r>
            <a:r>
              <a:rPr lang="en-US" sz="2800" dirty="0" err="1" smtClean="0"/>
              <a:t>ideia</a:t>
            </a:r>
            <a:r>
              <a:rPr lang="en-US" sz="2800" dirty="0" smtClean="0"/>
              <a:t> de </a:t>
            </a:r>
            <a:r>
              <a:rPr lang="en-US" sz="2800" dirty="0" err="1" smtClean="0"/>
              <a:t>tolerância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avançarmos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direção</a:t>
            </a:r>
            <a:r>
              <a:rPr lang="en-US" sz="2800" dirty="0" smtClean="0"/>
              <a:t> à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ideia</a:t>
            </a:r>
            <a:r>
              <a:rPr lang="en-US" sz="2800" dirty="0" smtClean="0"/>
              <a:t> de </a:t>
            </a:r>
            <a:r>
              <a:rPr lang="en-US" sz="2800" dirty="0" err="1" smtClean="0"/>
              <a:t>convivência</a:t>
            </a:r>
            <a:r>
              <a:rPr lang="en-US" sz="2800" dirty="0" smtClean="0"/>
              <a:t> </a:t>
            </a:r>
            <a:r>
              <a:rPr lang="en-US" sz="2800" dirty="0" err="1" smtClean="0"/>
              <a:t>respeitosa</a:t>
            </a:r>
            <a:r>
              <a:rPr lang="en-US" sz="2800" dirty="0" smtClean="0"/>
              <a:t> entre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diferentes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endParaRPr lang="en-US" sz="1400" dirty="0"/>
          </a:p>
          <a:p>
            <a:pPr marL="0" indent="0" algn="just">
              <a:buNone/>
            </a:pPr>
            <a:r>
              <a:rPr lang="en-US" sz="2800" dirty="0" smtClean="0"/>
              <a:t>MAS, </a:t>
            </a:r>
            <a:r>
              <a:rPr lang="en-US" sz="2800" dirty="0" err="1" smtClean="0"/>
              <a:t>isso</a:t>
            </a:r>
            <a:r>
              <a:rPr lang="en-US" sz="2800" dirty="0" smtClean="0"/>
              <a:t> </a:t>
            </a:r>
            <a:r>
              <a:rPr lang="en-US" sz="2800" dirty="0" err="1" smtClean="0"/>
              <a:t>depende</a:t>
            </a:r>
            <a:r>
              <a:rPr lang="en-US" sz="2800" dirty="0" smtClean="0"/>
              <a:t> de </a:t>
            </a:r>
            <a:r>
              <a:rPr lang="en-US" sz="2800" dirty="0" err="1" smtClean="0"/>
              <a:t>que</a:t>
            </a:r>
            <a:r>
              <a:rPr lang="en-US" sz="2800" dirty="0" smtClean="0"/>
              <a:t>: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queira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o outro </a:t>
            </a:r>
            <a:r>
              <a:rPr lang="en-US" sz="2800" dirty="0" err="1" smtClean="0"/>
              <a:t>morra</a:t>
            </a:r>
            <a:r>
              <a:rPr lang="en-US" sz="2800" dirty="0" smtClean="0"/>
              <a:t>;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pense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"</a:t>
            </a:r>
            <a:r>
              <a:rPr lang="en-US" sz="2800" dirty="0" err="1" smtClean="0"/>
              <a:t>eu</a:t>
            </a:r>
            <a:r>
              <a:rPr lang="en-US" sz="2800" dirty="0" smtClean="0"/>
              <a:t> o </a:t>
            </a:r>
            <a:r>
              <a:rPr lang="en-US" sz="2800" dirty="0" err="1" smtClean="0"/>
              <a:t>amo</a:t>
            </a:r>
            <a:r>
              <a:rPr lang="en-US" sz="2800" dirty="0" smtClean="0"/>
              <a:t>, mas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pena</a:t>
            </a:r>
            <a:r>
              <a:rPr lang="en-US" sz="2800" dirty="0" smtClean="0"/>
              <a:t>! </a:t>
            </a:r>
            <a:r>
              <a:rPr lang="en-US" sz="2800" dirty="0" err="1" smtClean="0"/>
              <a:t>Ele</a:t>
            </a:r>
            <a:r>
              <a:rPr lang="en-US" sz="2800" dirty="0" smtClean="0"/>
              <a:t> </a:t>
            </a:r>
            <a:r>
              <a:rPr lang="en-US" sz="2800" dirty="0" err="1" smtClean="0"/>
              <a:t>vai</a:t>
            </a:r>
            <a:r>
              <a:rPr lang="en-US" sz="2800" dirty="0" smtClean="0"/>
              <a:t> </a:t>
            </a:r>
            <a:r>
              <a:rPr lang="en-US" sz="2800" dirty="0" err="1" smtClean="0"/>
              <a:t>queimar</a:t>
            </a:r>
            <a:r>
              <a:rPr lang="en-US" sz="2800" dirty="0" smtClean="0"/>
              <a:t> no </a:t>
            </a:r>
            <a:r>
              <a:rPr lang="en-US" sz="2800" dirty="0" err="1" smtClean="0"/>
              <a:t>fogo</a:t>
            </a:r>
            <a:r>
              <a:rPr lang="en-US" sz="2800" dirty="0" smtClean="0"/>
              <a:t> do inferno </a:t>
            </a:r>
            <a:r>
              <a:rPr lang="en-US" sz="2800" dirty="0" err="1" smtClean="0"/>
              <a:t>mesmo</a:t>
            </a:r>
            <a:r>
              <a:rPr lang="en-US" sz="2800" dirty="0" smtClean="0"/>
              <a:t> </a:t>
            </a:r>
            <a:r>
              <a:rPr lang="en-US" sz="2800" dirty="0" err="1" smtClean="0"/>
              <a:t>assim</a:t>
            </a:r>
            <a:r>
              <a:rPr lang="en-US" sz="2800" dirty="0" smtClean="0"/>
              <a:t>".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ele</a:t>
            </a:r>
            <a:r>
              <a:rPr lang="en-US" sz="2800" dirty="0" smtClean="0"/>
              <a:t> </a:t>
            </a:r>
            <a:r>
              <a:rPr lang="en-US" sz="2800" dirty="0" err="1" smtClean="0"/>
              <a:t>pode</a:t>
            </a:r>
            <a:r>
              <a:rPr lang="en-US" sz="2800" dirty="0" smtClean="0"/>
              <a:t> comer, </a:t>
            </a:r>
            <a:r>
              <a:rPr lang="en-US" sz="2800" dirty="0" err="1" smtClean="0"/>
              <a:t>beber</a:t>
            </a:r>
            <a:r>
              <a:rPr lang="en-US" sz="2800" dirty="0" smtClean="0"/>
              <a:t>, </a:t>
            </a:r>
            <a:r>
              <a:rPr lang="en-US" sz="2800" dirty="0" err="1" smtClean="0"/>
              <a:t>vestir</a:t>
            </a:r>
            <a:r>
              <a:rPr lang="en-US" sz="2800" dirty="0" smtClean="0"/>
              <a:t>, </a:t>
            </a:r>
            <a:r>
              <a:rPr lang="en-US" sz="2800" dirty="0" err="1" smtClean="0"/>
              <a:t>habitar</a:t>
            </a:r>
            <a:r>
              <a:rPr lang="en-US" sz="2800" dirty="0" smtClean="0"/>
              <a:t>, </a:t>
            </a:r>
            <a:r>
              <a:rPr lang="en-US" sz="2800" dirty="0" err="1" smtClean="0"/>
              <a:t>sem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seus</a:t>
            </a:r>
            <a:r>
              <a:rPr lang="en-US" sz="2800" dirty="0" smtClean="0"/>
              <a:t> </a:t>
            </a:r>
            <a:r>
              <a:rPr lang="en-US" sz="2800" dirty="0" err="1" smtClean="0"/>
              <a:t>hábitos</a:t>
            </a:r>
            <a:r>
              <a:rPr lang="en-US" sz="2800" dirty="0" smtClean="0"/>
              <a:t> e costumes </a:t>
            </a:r>
            <a:r>
              <a:rPr lang="en-US" sz="2800" dirty="0" err="1" smtClean="0"/>
              <a:t>privados</a:t>
            </a:r>
            <a:r>
              <a:rPr lang="en-US" sz="2800" dirty="0" smtClean="0"/>
              <a:t> me </a:t>
            </a:r>
            <a:r>
              <a:rPr lang="en-US" sz="2800" dirty="0" err="1" smtClean="0"/>
              <a:t>incomodem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7564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maldição</a:t>
            </a:r>
            <a:r>
              <a:rPr lang="en-US" dirty="0" smtClean="0"/>
              <a:t> do </a:t>
            </a:r>
            <a:r>
              <a:rPr lang="en-US" dirty="0" err="1" smtClean="0"/>
              <a:t>pensamento</a:t>
            </a:r>
            <a:r>
              <a:rPr lang="en-US" dirty="0" smtClean="0"/>
              <a:t> </a:t>
            </a:r>
            <a:r>
              <a:rPr lang="en-US" dirty="0" err="1" smtClean="0"/>
              <a:t>binário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u"/>
            </a:pPr>
            <a:endParaRPr lang="en-US" sz="2400" dirty="0"/>
          </a:p>
          <a:p>
            <a:pPr algn="just">
              <a:buFont typeface="Wingdings" charset="2"/>
              <a:buChar char="ü"/>
            </a:pPr>
            <a:r>
              <a:rPr lang="en-US" sz="2800" dirty="0" smtClean="0"/>
              <a:t>Como </a:t>
            </a:r>
            <a:r>
              <a:rPr lang="en-US" sz="2800" dirty="0" err="1" smtClean="0"/>
              <a:t>lidar</a:t>
            </a:r>
            <a:r>
              <a:rPr lang="en-US" sz="2800" dirty="0" smtClean="0"/>
              <a:t> com a </a:t>
            </a:r>
            <a:r>
              <a:rPr lang="en-US" sz="2800" dirty="0" err="1" smtClean="0"/>
              <a:t>diferença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muito</a:t>
            </a:r>
            <a:r>
              <a:rPr lang="en-US" sz="2800" dirty="0" smtClean="0"/>
              <a:t> </a:t>
            </a:r>
            <a:r>
              <a:rPr lang="en-US" sz="2800" dirty="0" err="1" smtClean="0"/>
              <a:t>desafiador</a:t>
            </a:r>
            <a:r>
              <a:rPr lang="en-US" sz="2800" dirty="0" smtClean="0"/>
              <a:t>, </a:t>
            </a:r>
            <a:r>
              <a:rPr lang="en-US" sz="2800" dirty="0" err="1" smtClean="0"/>
              <a:t>preferimos</a:t>
            </a:r>
            <a:r>
              <a:rPr lang="en-US" sz="2800" dirty="0" smtClean="0"/>
              <a:t> </a:t>
            </a:r>
            <a:r>
              <a:rPr lang="en-US" sz="2800" dirty="0" err="1" smtClean="0"/>
              <a:t>proferir</a:t>
            </a:r>
            <a:r>
              <a:rPr lang="en-US" sz="2800" dirty="0" smtClean="0"/>
              <a:t> </a:t>
            </a:r>
            <a:r>
              <a:rPr lang="en-US" sz="2800" dirty="0" err="1" smtClean="0"/>
              <a:t>lamúrias</a:t>
            </a:r>
            <a:r>
              <a:rPr lang="en-US" sz="2800" dirty="0" smtClean="0"/>
              <a:t> </a:t>
            </a:r>
            <a:r>
              <a:rPr lang="en-US" sz="2800" dirty="0" err="1" smtClean="0"/>
              <a:t>viúvas</a:t>
            </a:r>
            <a:r>
              <a:rPr lang="en-US" sz="2800" dirty="0" smtClean="0"/>
              <a:t> de um tempo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volta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e a defender um </a:t>
            </a:r>
            <a:r>
              <a:rPr lang="en-US" sz="2800" dirty="0" err="1" smtClean="0"/>
              <a:t>mundo</a:t>
            </a:r>
            <a:r>
              <a:rPr lang="en-US" sz="2800" dirty="0" smtClean="0"/>
              <a:t> </a:t>
            </a:r>
            <a:r>
              <a:rPr lang="en-US" sz="2800" dirty="0" err="1" smtClean="0"/>
              <a:t>binário</a:t>
            </a:r>
            <a:r>
              <a:rPr lang="en-US" sz="2800" dirty="0" smtClean="0"/>
              <a:t>: </a:t>
            </a:r>
            <a:r>
              <a:rPr lang="en-US" sz="2800" dirty="0" err="1" smtClean="0"/>
              <a:t>cristãos</a:t>
            </a:r>
            <a:r>
              <a:rPr lang="en-US" sz="2800" dirty="0" smtClean="0"/>
              <a:t> com </a:t>
            </a:r>
            <a:r>
              <a:rPr lang="en-US" sz="2800" dirty="0" err="1" smtClean="0"/>
              <a:t>cristãos</a:t>
            </a:r>
            <a:r>
              <a:rPr lang="en-US" sz="2800" dirty="0" smtClean="0"/>
              <a:t>, gays com gays, </a:t>
            </a:r>
            <a:r>
              <a:rPr lang="en-US" sz="2800" dirty="0" err="1" smtClean="0"/>
              <a:t>pessoas</a:t>
            </a:r>
            <a:r>
              <a:rPr lang="en-US" sz="2800" dirty="0" smtClean="0"/>
              <a:t> com </a:t>
            </a:r>
            <a:r>
              <a:rPr lang="en-US" sz="2800" dirty="0" err="1" smtClean="0"/>
              <a:t>deficiências</a:t>
            </a:r>
            <a:r>
              <a:rPr lang="en-US" sz="2800" dirty="0" smtClean="0"/>
              <a:t> com </a:t>
            </a:r>
            <a:r>
              <a:rPr lang="en-US" sz="2800" dirty="0" err="1" smtClean="0"/>
              <a:t>outras</a:t>
            </a:r>
            <a:r>
              <a:rPr lang="en-US" sz="2800" dirty="0" smtClean="0"/>
              <a:t> com </a:t>
            </a:r>
            <a:r>
              <a:rPr lang="en-US" sz="2800" dirty="0" err="1" smtClean="0"/>
              <a:t>deficiências</a:t>
            </a:r>
            <a:r>
              <a:rPr lang="en-US" sz="2800" dirty="0" smtClean="0"/>
              <a:t>, </a:t>
            </a:r>
            <a:r>
              <a:rPr lang="en-US" sz="2800" dirty="0" err="1" smtClean="0"/>
              <a:t>bairros</a:t>
            </a:r>
            <a:r>
              <a:rPr lang="en-US" sz="2800" dirty="0" smtClean="0"/>
              <a:t> de elite, </a:t>
            </a:r>
            <a:r>
              <a:rPr lang="en-US" sz="2800" dirty="0" err="1" smtClean="0"/>
              <a:t>bairros</a:t>
            </a:r>
            <a:r>
              <a:rPr lang="en-US" sz="2800" dirty="0" smtClean="0"/>
              <a:t> de </a:t>
            </a:r>
            <a:r>
              <a:rPr lang="en-US" sz="2800" dirty="0" err="1" smtClean="0"/>
              <a:t>periferia</a:t>
            </a:r>
            <a:r>
              <a:rPr lang="en-US" sz="2800" dirty="0"/>
              <a:t> </a:t>
            </a:r>
            <a:r>
              <a:rPr lang="en-US" sz="2800" dirty="0" smtClean="0"/>
              <a:t>= </a:t>
            </a:r>
            <a:r>
              <a:rPr lang="en-US" sz="2800" dirty="0" err="1" smtClean="0"/>
              <a:t>Sociologia</a:t>
            </a:r>
            <a:r>
              <a:rPr lang="en-US" sz="2800" dirty="0" smtClean="0"/>
              <a:t> dos </a:t>
            </a:r>
            <a:r>
              <a:rPr lang="en-US" sz="2800" dirty="0" err="1" smtClean="0"/>
              <a:t>guetos</a:t>
            </a:r>
            <a:r>
              <a:rPr lang="en-US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en-US" sz="2800" dirty="0"/>
              <a:t> </a:t>
            </a:r>
            <a:r>
              <a:rPr lang="en-US" sz="2800" dirty="0" err="1" smtClean="0"/>
              <a:t>Isso</a:t>
            </a:r>
            <a:r>
              <a:rPr lang="en-US" sz="2800" dirty="0" smtClean="0"/>
              <a:t> </a:t>
            </a:r>
            <a:r>
              <a:rPr lang="en-US" sz="2800" dirty="0" err="1" smtClean="0"/>
              <a:t>só</a:t>
            </a:r>
            <a:r>
              <a:rPr lang="en-US" sz="2800" dirty="0" smtClean="0"/>
              <a:t> </a:t>
            </a:r>
            <a:r>
              <a:rPr lang="en-US" sz="2800" dirty="0" err="1" smtClean="0"/>
              <a:t>mostra</a:t>
            </a:r>
            <a:r>
              <a:rPr lang="en-US" sz="2800" dirty="0" smtClean="0"/>
              <a:t> o </a:t>
            </a:r>
            <a:r>
              <a:rPr lang="en-US" sz="2800" dirty="0" err="1" smtClean="0"/>
              <a:t>quanto</a:t>
            </a:r>
            <a:r>
              <a:rPr lang="en-US" sz="2800" dirty="0" smtClean="0"/>
              <a:t> </a:t>
            </a:r>
            <a:r>
              <a:rPr lang="en-US" sz="2800" dirty="0" err="1" smtClean="0"/>
              <a:t>elegemos</a:t>
            </a:r>
            <a:r>
              <a:rPr lang="en-US" sz="2800" dirty="0" smtClean="0"/>
              <a:t> a </a:t>
            </a:r>
            <a:r>
              <a:rPr lang="en-US" sz="2800" dirty="0" err="1" smtClean="0"/>
              <a:t>desigualdade</a:t>
            </a:r>
            <a:r>
              <a:rPr lang="en-US" sz="2800" dirty="0" smtClean="0"/>
              <a:t> </a:t>
            </a:r>
            <a:r>
              <a:rPr lang="en-US" sz="2800" dirty="0" err="1" smtClean="0"/>
              <a:t>como</a:t>
            </a:r>
            <a:r>
              <a:rPr lang="en-US" sz="2800" dirty="0" smtClean="0"/>
              <a:t> </a:t>
            </a:r>
            <a:r>
              <a:rPr lang="en-US" sz="2800" dirty="0" err="1" smtClean="0"/>
              <a:t>princípio</a:t>
            </a:r>
            <a:r>
              <a:rPr lang="en-US" sz="2800" dirty="0" smtClean="0"/>
              <a:t> da </a:t>
            </a:r>
            <a:r>
              <a:rPr lang="en-US" sz="2800" dirty="0" err="1" smtClean="0"/>
              <a:t>vida</a:t>
            </a:r>
            <a:r>
              <a:rPr lang="en-US" sz="2800" dirty="0" smtClean="0"/>
              <a:t> social.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59130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1214</TotalTime>
  <Words>2005</Words>
  <Application>Microsoft Office PowerPoint</Application>
  <PresentationFormat>Personalizar</PresentationFormat>
  <Paragraphs>148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Integral</vt:lpstr>
      <vt:lpstr>Trabalhando com gênero e etnia em escolas de educação infantil</vt:lpstr>
      <vt:lpstr>Por uma política e uma (PO)ética das diferenças desde a infância</vt:lpstr>
      <vt:lpstr>À Espera de uma Cura ou à Espera de um milagre! </vt:lpstr>
      <vt:lpstr>Um desafio…</vt:lpstr>
      <vt:lpstr>PARA PENSAR EM IGUALDADE E DIFERENÇA</vt:lpstr>
      <vt:lpstr>A diferença é um direito!</vt:lpstr>
      <vt:lpstr>A diferença é custosa</vt:lpstr>
      <vt:lpstr>Tolerância?</vt:lpstr>
      <vt:lpstr>A maldição do pensamento binário</vt:lpstr>
      <vt:lpstr>Como as nossas práticas cotidianas e profissionais expressam esses problemas?</vt:lpstr>
      <vt:lpstr>Há saídas?</vt:lpstr>
      <vt:lpstr>Algumas provocações…</vt:lpstr>
      <vt:lpstr>Por Uma política da diferença</vt:lpstr>
      <vt:lpstr>Prática educativa conservadora x progressista</vt:lpstr>
      <vt:lpstr>Violência contra a mulher</vt:lpstr>
      <vt:lpstr>Slide 16</vt:lpstr>
      <vt:lpstr>Slide 17</vt:lpstr>
      <vt:lpstr>E a educação???</vt:lpstr>
      <vt:lpstr>PLANO NACIONAL DE EDUCAÇÃO (PNE) 2014/2024</vt:lpstr>
      <vt:lpstr>Esclarecer conceitos para pensar em suas expressões campo psi</vt:lpstr>
      <vt:lpstr>sexo</vt:lpstr>
      <vt:lpstr>GÊNERO</vt:lpstr>
      <vt:lpstr>Slide 23</vt:lpstr>
      <vt:lpstr>Desdobramento da DESIGUALDADE DE GÊNERO E DOMINAÇÃO do MASCULINo</vt:lpstr>
      <vt:lpstr>Orientação Sexual</vt:lpstr>
      <vt:lpstr>Identidade de Gênero</vt:lpstr>
      <vt:lpstr>Slide 27</vt:lpstr>
      <vt:lpstr>Raça e etnia – Em geral compreendidas como:</vt:lpstr>
      <vt:lpstr>Raça e ideologia</vt:lpstr>
      <vt:lpstr>Etiqueta das relações raciais no brasil</vt:lpstr>
      <vt:lpstr>A partir disso, como são as práticas de ensino de gênero e etnia na escola?</vt:lpstr>
      <vt:lpstr>Vamos analisar algumas situações?</vt:lpstr>
      <vt:lpstr>ALGUMAS SUGESTÕES</vt:lpstr>
      <vt:lpstr>qual é o nosso compromisso?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EDVALDO PIRES DOS SANTOS SERAFIM</dc:creator>
  <cp:lastModifiedBy>CENTRO CULTURAL</cp:lastModifiedBy>
  <cp:revision>78</cp:revision>
  <dcterms:created xsi:type="dcterms:W3CDTF">2015-09-02T13:44:54Z</dcterms:created>
  <dcterms:modified xsi:type="dcterms:W3CDTF">2016-08-17T15:54:38Z</dcterms:modified>
</cp:coreProperties>
</file>