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67" r:id="rId2"/>
    <p:sldId id="268" r:id="rId3"/>
    <p:sldId id="269" r:id="rId4"/>
    <p:sldId id="270" r:id="rId5"/>
    <p:sldId id="271" r:id="rId6"/>
    <p:sldId id="274" r:id="rId7"/>
    <p:sldId id="272" r:id="rId8"/>
    <p:sldId id="273" r:id="rId9"/>
    <p:sldId id="275" r:id="rId10"/>
    <p:sldId id="276" r:id="rId11"/>
    <p:sldId id="277" r:id="rId12"/>
    <p:sldId id="278" r:id="rId13"/>
    <p:sldId id="279" r:id="rId14"/>
    <p:sldId id="284" r:id="rId15"/>
    <p:sldId id="285" r:id="rId16"/>
  </p:sldIdLst>
  <p:sldSz cx="9144000" cy="6858000" type="screen4x3"/>
  <p:notesSz cx="6735763" cy="98663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726" cy="492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5462" y="0"/>
            <a:ext cx="2918726" cy="492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E2973-F801-4625-9828-F0DD0A64C6E3}" type="datetimeFigureOut">
              <a:rPr lang="pt-BR" smtClean="0"/>
              <a:pPr/>
              <a:t>07/11/2012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2946" y="4686063"/>
            <a:ext cx="5389871" cy="4439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0534"/>
            <a:ext cx="2918726" cy="4941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5462" y="9370534"/>
            <a:ext cx="2918726" cy="4941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A114C-8336-4F9C-9DAE-EC023CC14D0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3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A114C-8336-4F9C-9DAE-EC023CC14D01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C8F39-E5FB-4E6A-A3C9-8487A5FF4DF7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62219-C14C-4EAD-81ED-DFBD8B1961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EA90A-9449-4C7C-8CD8-FD92880BAB01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8E64D-27A2-4465-AB95-42A67ABD81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105A-DC0A-472F-869D-60E56F4FA337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CD37-1BCB-4980-83B7-3E392E9AF9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5355AA-A5FE-4D45-B6F6-9E1238CE2D20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CCCB41-728D-4240-9192-CC959E3B75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35DCF-7DB9-4843-B2F3-E27BF7610F4F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20CC9-27D6-4918-927D-EA5263BF2C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9FAE5-69B7-4D1D-8D23-0F4A46FEF1B9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380E0-027E-40AF-96DF-CF6B2A8030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D7E1C-1411-4449-A3B1-AEEC9C170479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4F641-431C-42BF-B3D8-3A75274A69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462713-5ED8-497E-910C-3B5674343172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CDE0590-B507-453F-ACC2-BAA5BB585D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6BC3D-B83F-4FF8-A0A9-15A563C42BBD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953F9-F844-4D51-9582-F04F939964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65F6916-3CB4-4EF0-96AD-BBE3AD762141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F7AEC64-2E97-4F7C-A563-E622ACE656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49B2FF-127F-4422-B2AB-7A70913B531B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609E47-FB3E-479C-8366-9295006218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1EA753-4649-4AB4-BC3D-A296B779FE2E}" type="datetimeFigureOut">
              <a:rPr lang="pt-BR" smtClean="0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8628841-E580-48BF-A991-8B11CBD092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0" r:id="rId4"/>
    <p:sldLayoutId id="2147483841" r:id="rId5"/>
    <p:sldLayoutId id="2147483848" r:id="rId6"/>
    <p:sldLayoutId id="2147483842" r:id="rId7"/>
    <p:sldLayoutId id="2147483849" r:id="rId8"/>
    <p:sldLayoutId id="2147483850" r:id="rId9"/>
    <p:sldLayoutId id="2147483843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pedagogiaaopedaletra.com/wp-content/uploads/2011/02/corrente-aprende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316" name="CaixaDeTexto 5"/>
          <p:cNvSpPr txBox="1">
            <a:spLocks noChangeArrowheads="1"/>
          </p:cNvSpPr>
          <p:nvPr/>
        </p:nvSpPr>
        <p:spPr bwMode="auto">
          <a:xfrm>
            <a:off x="642938" y="4857750"/>
            <a:ext cx="771525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300" dirty="0" smtClean="0">
                <a:solidFill>
                  <a:schemeClr val="bg1"/>
                </a:solidFill>
                <a:latin typeface="Berlin Sans FB Demi" pitchFamily="34" charset="0"/>
              </a:rPr>
              <a:t>SEM UMA BOA </a:t>
            </a:r>
            <a:r>
              <a:rPr lang="pt-BR" sz="2300" dirty="0" smtClean="0">
                <a:solidFill>
                  <a:srgbClr val="FF0000"/>
                </a:solidFill>
                <a:latin typeface="Berlin Sans FB Demi" pitchFamily="34" charset="0"/>
              </a:rPr>
              <a:t>GESTÃO</a:t>
            </a:r>
            <a:r>
              <a:rPr lang="pt-BR" sz="2300" dirty="0" smtClean="0">
                <a:solidFill>
                  <a:schemeClr val="bg1"/>
                </a:solidFill>
                <a:latin typeface="Berlin Sans FB Demi" pitchFamily="34" charset="0"/>
              </a:rPr>
              <a:t>, NÃO HÁ </a:t>
            </a:r>
            <a:r>
              <a:rPr lang="pt-BR" sz="2300" dirty="0" smtClean="0">
                <a:solidFill>
                  <a:srgbClr val="FF0000"/>
                </a:solidFill>
                <a:latin typeface="Berlin Sans FB Demi" pitchFamily="34" charset="0"/>
              </a:rPr>
              <a:t>PARTICIPAÇÃO</a:t>
            </a:r>
            <a:endParaRPr lang="pt-BR" sz="23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5720" y="214290"/>
            <a:ext cx="62151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solidFill>
                  <a:schemeClr val="bg1"/>
                </a:solidFill>
                <a:latin typeface="Arial Black" pitchFamily="34" charset="0"/>
              </a:rPr>
              <a:t>PROJETO</a:t>
            </a:r>
          </a:p>
          <a:p>
            <a:r>
              <a:rPr lang="pt-BR" sz="4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Pedagógico</a:t>
            </a:r>
            <a:endParaRPr lang="pt-BR" sz="4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14348" y="5500702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funcionários da educação</a:t>
            </a:r>
            <a:br>
              <a:rPr lang="pt-BR" sz="3600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600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presentes na elaboração</a:t>
            </a:r>
            <a:endParaRPr lang="pt-BR" sz="3600" i="1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000892" y="5929330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>
                <a:solidFill>
                  <a:srgbClr val="FFC000"/>
                </a:solidFill>
                <a:latin typeface="Arial Black" pitchFamily="34" charset="0"/>
              </a:rPr>
              <a:t>JOÃO MARCOS DE LIMA</a:t>
            </a:r>
          </a:p>
          <a:p>
            <a:pPr algn="r"/>
            <a:r>
              <a:rPr lang="pt-BR" sz="1000" dirty="0" smtClean="0">
                <a:solidFill>
                  <a:srgbClr val="FFC000"/>
                </a:solidFill>
              </a:rPr>
              <a:t>Secretário Geral da AFUSE, Coordenador Estadual  do DEFE e membro do CNE/CNTE</a:t>
            </a:r>
            <a:endParaRPr lang="pt-BR" sz="1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428625" y="5572125"/>
            <a:ext cx="7715250" cy="9286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31747" name="Imagem 6" descr="FORMAÇÃO_PAGINA_24.jpg"/>
          <p:cNvPicPr>
            <a:picLocks noChangeAspect="1"/>
          </p:cNvPicPr>
          <p:nvPr/>
        </p:nvPicPr>
        <p:blipFill>
          <a:blip r:embed="rId2" cstate="print"/>
          <a:srcRect l="11539" t="14542" r="13141"/>
          <a:stretch>
            <a:fillRect/>
          </a:stretch>
        </p:blipFill>
        <p:spPr bwMode="auto">
          <a:xfrm>
            <a:off x="5000625" y="1249363"/>
            <a:ext cx="3643313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0715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  <a:t>DIGA-ME O QUE QUERES, EMBORA</a:t>
            </a:r>
            <a:b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  <a:t>EU SAIBA QUE NÃO VOU DAR!!</a:t>
            </a:r>
          </a:p>
        </p:txBody>
      </p:sp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85813" y="1571625"/>
            <a:ext cx="4786312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300" dirty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UMA AÇÃO GERA UMA REAÇÃO</a:t>
            </a:r>
          </a:p>
        </p:txBody>
      </p:sp>
      <p:sp>
        <p:nvSpPr>
          <p:cNvPr id="31748" name="CaixaDeTexto 5"/>
          <p:cNvSpPr txBox="1">
            <a:spLocks noChangeArrowheads="1"/>
          </p:cNvSpPr>
          <p:nvPr/>
        </p:nvSpPr>
        <p:spPr bwMode="auto">
          <a:xfrm>
            <a:off x="642938" y="2165350"/>
            <a:ext cx="42862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 sociedade exige e 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ESTADO responde com afirmações que sugerem um NOVO PERFIL ESTATAL</a:t>
            </a:r>
            <a:r>
              <a:rPr lang="pt-BR" dirty="0">
                <a:latin typeface="Arial" pitchFamily="34" charset="0"/>
                <a:cs typeface="Arial" pitchFamily="34" charset="0"/>
              </a:rPr>
              <a:t>, com princípios em comum aos serviços prestados pelo setor privado</a:t>
            </a:r>
          </a:p>
        </p:txBody>
      </p:sp>
      <p:sp>
        <p:nvSpPr>
          <p:cNvPr id="31749" name="CaixaDeTexto 6"/>
          <p:cNvSpPr txBox="1">
            <a:spLocks noChangeArrowheads="1"/>
          </p:cNvSpPr>
          <p:nvPr/>
        </p:nvSpPr>
        <p:spPr bwMode="auto">
          <a:xfrm>
            <a:off x="714375" y="3714750"/>
            <a:ext cx="41433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pt-BR" sz="2000" b="1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Comunicabilidade</a:t>
            </a:r>
          </a:p>
          <a:p>
            <a:pPr>
              <a:buFont typeface="Arial" charset="0"/>
              <a:buChar char="•"/>
              <a:defRPr/>
            </a:pPr>
            <a:r>
              <a:rPr lang="pt-BR" sz="2000" b="1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Apresentação e Atenção</a:t>
            </a:r>
          </a:p>
          <a:p>
            <a:pPr>
              <a:buFont typeface="Arial" charset="0"/>
              <a:buChar char="•"/>
              <a:defRPr/>
            </a:pPr>
            <a:r>
              <a:rPr lang="pt-BR" sz="2000" b="1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Interesse e Presteza</a:t>
            </a:r>
          </a:p>
          <a:p>
            <a:pPr>
              <a:buFont typeface="Arial" charset="0"/>
              <a:buChar char="•"/>
              <a:defRPr/>
            </a:pPr>
            <a:r>
              <a:rPr lang="pt-BR" sz="2000" b="1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Eficiência e  Tolerância</a:t>
            </a:r>
          </a:p>
          <a:p>
            <a:pPr>
              <a:buFont typeface="Arial" charset="0"/>
              <a:buChar char="•"/>
              <a:defRPr/>
            </a:pPr>
            <a:r>
              <a:rPr lang="pt-BR" sz="2000" b="1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Conduta e Objetividade</a:t>
            </a:r>
          </a:p>
        </p:txBody>
      </p:sp>
      <p:sp>
        <p:nvSpPr>
          <p:cNvPr id="31750" name="CaixaDeTexto 7"/>
          <p:cNvSpPr txBox="1">
            <a:spLocks noChangeArrowheads="1"/>
          </p:cNvSpPr>
          <p:nvPr/>
        </p:nvSpPr>
        <p:spPr bwMode="auto">
          <a:xfrm>
            <a:off x="428625" y="5572125"/>
            <a:ext cx="7715250" cy="9239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rgbClr val="FF0000"/>
                </a:solidFill>
                <a:latin typeface="Arial Black" pitchFamily="34" charset="0"/>
              </a:rPr>
              <a:t>ESTA NOVA REFERÊNCIA PARA OS SERVIÇOS PÚBLICOS ACABA FICANDO A CARGO APENAS DO FUNCIONÁRIO, POIS O ESTADO NÃO CUMPRE SUA PARTE NO TRATO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Imagem 5" descr="FORMAÇÃO_PAGINA_25.jpg"/>
          <p:cNvPicPr>
            <a:picLocks noChangeAspect="1"/>
          </p:cNvPicPr>
          <p:nvPr/>
        </p:nvPicPr>
        <p:blipFill>
          <a:blip r:embed="rId2" cstate="print"/>
          <a:srcRect l="7500" b="23215"/>
          <a:stretch>
            <a:fillRect/>
          </a:stretch>
        </p:blipFill>
        <p:spPr bwMode="auto">
          <a:xfrm>
            <a:off x="285750" y="71438"/>
            <a:ext cx="8501063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57188" y="-214313"/>
            <a:ext cx="8329612" cy="1868488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3300" dirty="0" smtClean="0">
                <a:solidFill>
                  <a:srgbClr val="FF0000"/>
                </a:solidFill>
                <a:latin typeface="Arial Black" pitchFamily="34" charset="0"/>
              </a:rPr>
              <a:t>SOMOS AUTODIDATAS NA EDUCAÇÃO</a:t>
            </a:r>
            <a:br>
              <a:rPr lang="pt-BR" sz="33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3300" dirty="0" smtClean="0">
                <a:solidFill>
                  <a:srgbClr val="FF0000"/>
                </a:solidFill>
                <a:latin typeface="Arial Black" pitchFamily="34" charset="0"/>
              </a:rPr>
              <a:t>PÚBLICA</a:t>
            </a:r>
          </a:p>
        </p:txBody>
      </p:sp>
      <p:sp>
        <p:nvSpPr>
          <p:cNvPr id="32772" name="CaixaDeTexto 4"/>
          <p:cNvSpPr txBox="1">
            <a:spLocks noChangeArrowheads="1"/>
          </p:cNvSpPr>
          <p:nvPr/>
        </p:nvSpPr>
        <p:spPr bwMode="auto">
          <a:xfrm>
            <a:off x="5357813" y="1509713"/>
            <a:ext cx="328612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600" b="1">
                <a:solidFill>
                  <a:schemeClr val="bg1"/>
                </a:solidFill>
              </a:rPr>
              <a:t>Em uma tradução objetiva, AUTODIDATA é pessoa que tem a capacidade de desenvolver algo sem que tivesse o devido ensinamento ou, ainda, referências, neste caso profissionais. Caso contrário, vejamos:</a:t>
            </a:r>
          </a:p>
        </p:txBody>
      </p:sp>
      <p:sp>
        <p:nvSpPr>
          <p:cNvPr id="32773" name="CaixaDeTexto 5"/>
          <p:cNvSpPr txBox="1">
            <a:spLocks noChangeArrowheads="1"/>
          </p:cNvSpPr>
          <p:nvPr/>
        </p:nvSpPr>
        <p:spPr bwMode="auto">
          <a:xfrm>
            <a:off x="285750" y="3589338"/>
            <a:ext cx="8215313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>
                <a:solidFill>
                  <a:srgbClr val="002060"/>
                </a:solidFill>
                <a:latin typeface="Berlin Sans FB Demi" pitchFamily="34" charset="0"/>
              </a:rPr>
              <a:t>O PERFIL ADEQUADO ÀS DEMANDAS SOCIAIS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Honestidade no Trabalho – </a:t>
            </a:r>
            <a:r>
              <a:rPr lang="pt-BR" sz="1600">
                <a:latin typeface="Calibri" pitchFamily="34" charset="0"/>
              </a:rPr>
              <a:t>Desenvolvemos isto por princípio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Lealdade ao Setor Público – </a:t>
            </a:r>
            <a:r>
              <a:rPr lang="pt-BR" sz="1600">
                <a:latin typeface="Calibri" pitchFamily="34" charset="0"/>
              </a:rPr>
              <a:t>Nosso ofício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Consciência Profissional – </a:t>
            </a:r>
            <a:r>
              <a:rPr lang="pt-BR" sz="1600">
                <a:latin typeface="Calibri" pitchFamily="34" charset="0"/>
              </a:rPr>
              <a:t>Desenvolvemos por iniciativa própria ou por apoio de outras organizações, como é o caso da AFUSE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Nível de Rendimento – </a:t>
            </a:r>
            <a:r>
              <a:rPr lang="pt-BR" sz="1600">
                <a:latin typeface="Calibri" pitchFamily="34" charset="0"/>
              </a:rPr>
              <a:t>Nos adequamos cotidianamente às exigências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Observação das normas do Estado – </a:t>
            </a:r>
            <a:r>
              <a:rPr lang="pt-BR" sz="1600">
                <a:latin typeface="Calibri" pitchFamily="34" charset="0"/>
              </a:rPr>
              <a:t>Seguimos uma rotina regida por inúmeras legislações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Aperfeiçoamento da Profissão - </a:t>
            </a:r>
            <a:r>
              <a:rPr lang="pt-BR" sz="1600">
                <a:latin typeface="Calibri" pitchFamily="34" charset="0"/>
              </a:rPr>
              <a:t>Desenvolvemos por iniciativa própria ou por apoio de outras organizações, como é o caso da AFUSE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Tratamento Cortês ao Usuário –</a:t>
            </a:r>
            <a:r>
              <a:rPr lang="pt-BR" sz="1600" b="1">
                <a:latin typeface="Calibri" pitchFamily="34" charset="0"/>
              </a:rPr>
              <a:t> </a:t>
            </a:r>
            <a:r>
              <a:rPr lang="pt-BR" sz="1600">
                <a:latin typeface="Calibri" pitchFamily="34" charset="0"/>
              </a:rPr>
              <a:t>Princípio básico das relações humanas</a:t>
            </a:r>
          </a:p>
        </p:txBody>
      </p:sp>
      <p:sp>
        <p:nvSpPr>
          <p:cNvPr id="32774" name="CaixaDeTexto 6"/>
          <p:cNvSpPr txBox="1">
            <a:spLocks noChangeArrowheads="1"/>
          </p:cNvSpPr>
          <p:nvPr/>
        </p:nvSpPr>
        <p:spPr bwMode="auto">
          <a:xfrm>
            <a:off x="285750" y="6140450"/>
            <a:ext cx="7643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>
                <a:latin typeface="Berlin Sans FB Demi" pitchFamily="34" charset="0"/>
              </a:rPr>
              <a:t>Ou seja, em todos os aspectos que o ESTADO entende como NOVO PERFIL, </a:t>
            </a:r>
            <a:r>
              <a:rPr lang="pt-BR" sz="2000">
                <a:solidFill>
                  <a:srgbClr val="FF0000"/>
                </a:solidFill>
                <a:latin typeface="Berlin Sans FB Demi" pitchFamily="34" charset="0"/>
              </a:rPr>
              <a:t>não há sua INTERFERÊNCIA DIRETA</a:t>
            </a:r>
            <a:r>
              <a:rPr lang="pt-BR" sz="2000">
                <a:latin typeface="Berlin Sans FB Demi" pitchFamily="34" charset="0"/>
              </a:rPr>
              <a:t>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786063" y="3929063"/>
            <a:ext cx="5929312" cy="2714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85750" y="1928813"/>
            <a:ext cx="7929563" cy="1714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171450" y="274638"/>
            <a:ext cx="8229600" cy="5111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  <a:t>UMA GRANDE RESPONSABILIDADE</a:t>
            </a:r>
          </a:p>
        </p:txBody>
      </p:sp>
      <p:sp>
        <p:nvSpPr>
          <p:cNvPr id="33797" name="CaixaDeTexto 5"/>
          <p:cNvSpPr txBox="1">
            <a:spLocks noChangeArrowheads="1"/>
          </p:cNvSpPr>
          <p:nvPr/>
        </p:nvSpPr>
        <p:spPr bwMode="auto">
          <a:xfrm>
            <a:off x="142875" y="862013"/>
            <a:ext cx="82153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/>
              <a:t>Os funcionários público, alem de estar vinculado às leis e princípios do </a:t>
            </a:r>
            <a:r>
              <a:rPr lang="pt-BR" b="1"/>
              <a:t>ESTADO NA EFICIÊNCIA DE SEUS SERVIÇOS</a:t>
            </a:r>
            <a:r>
              <a:rPr lang="pt-BR"/>
              <a:t>, também se preocupam com a opinião pública sobre o setor ao qual desenvolvem seu trabalho</a:t>
            </a:r>
          </a:p>
        </p:txBody>
      </p:sp>
      <p:sp>
        <p:nvSpPr>
          <p:cNvPr id="33796" name="CaixaDeTexto 6"/>
          <p:cNvSpPr txBox="1">
            <a:spLocks noChangeArrowheads="1"/>
          </p:cNvSpPr>
          <p:nvPr/>
        </p:nvSpPr>
        <p:spPr bwMode="auto">
          <a:xfrm>
            <a:off x="214313" y="2001838"/>
            <a:ext cx="80724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dirty="0">
                <a:solidFill>
                  <a:schemeClr val="accent5">
                    <a:lumMod val="50000"/>
                  </a:schemeClr>
                </a:solidFill>
                <a:latin typeface="Berlin Sans FB" pitchFamily="34" charset="0"/>
              </a:rPr>
              <a:t>VAMOS ESTABELECER UM PARALELO</a:t>
            </a:r>
          </a:p>
          <a:p>
            <a:pPr algn="ctr">
              <a:defRPr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A Polícia Militar e o Corpo de Bombeiros pertencem a mesma corporação. No entanto, tem avaliações diferentes feitas pela população. A Polícia, negativa por estar vinculada às diversas denuncias de corrupção e práticas violentas. Já os Bombeiros são muito bem aceitos pela sua atividade fim: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SALVAR VIDAS!</a:t>
            </a:r>
          </a:p>
        </p:txBody>
      </p:sp>
      <p:sp>
        <p:nvSpPr>
          <p:cNvPr id="33799" name="CaixaDeTexto 7"/>
          <p:cNvSpPr txBox="1">
            <a:spLocks noChangeArrowheads="1"/>
          </p:cNvSpPr>
          <p:nvPr/>
        </p:nvSpPr>
        <p:spPr bwMode="auto">
          <a:xfrm>
            <a:off x="3571875" y="4071938"/>
            <a:ext cx="5072063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Arial Black" pitchFamily="34" charset="0"/>
              </a:rPr>
              <a:t>ESTE É UM GRANDE DIFERENCIAL</a:t>
            </a:r>
          </a:p>
          <a:p>
            <a:endParaRPr lang="pt-BR" sz="800" b="1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pt-BR" sz="2200" b="1">
                <a:solidFill>
                  <a:schemeClr val="bg1"/>
                </a:solidFill>
                <a:latin typeface="Calibri" pitchFamily="34" charset="0"/>
              </a:rPr>
              <a:t>O </a:t>
            </a:r>
            <a:r>
              <a:rPr lang="pt-BR" sz="2200" b="1">
                <a:solidFill>
                  <a:schemeClr val="bg1"/>
                </a:solidFill>
                <a:latin typeface="Arial Black" pitchFamily="34" charset="0"/>
              </a:rPr>
              <a:t>setor da </a:t>
            </a:r>
            <a:r>
              <a:rPr lang="pt-BR" sz="2200" b="1">
                <a:solidFill>
                  <a:schemeClr val="bg1"/>
                </a:solidFill>
                <a:latin typeface="Berlin Sans FB" pitchFamily="34" charset="0"/>
              </a:rPr>
              <a:t>Educação SALVA VIDAS</a:t>
            </a:r>
            <a:r>
              <a:rPr lang="pt-BR" sz="22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pt-BR" sz="2200" b="1">
                <a:solidFill>
                  <a:schemeClr val="bg1"/>
                </a:solidFill>
                <a:latin typeface="Calibri" pitchFamily="34" charset="0"/>
              </a:rPr>
              <a:t>da ignorância, proporciona à pessoa a consciência cidadã. Educamos para que a sociedade reveja seus valores. Que faça das diferenças uma bela convivência!</a:t>
            </a:r>
          </a:p>
        </p:txBody>
      </p:sp>
      <p:pic>
        <p:nvPicPr>
          <p:cNvPr id="33800" name="Imagem 6" descr="FORMAÇÃO_PAGINA_2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786188"/>
            <a:ext cx="31432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2875" y="5929313"/>
            <a:ext cx="8858250" cy="64293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PRESTE MUITA ATENÇÃO NO</a:t>
            </a:r>
            <a:b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4400" dirty="0" smtClean="0">
                <a:solidFill>
                  <a:schemeClr val="tx1"/>
                </a:solidFill>
                <a:latin typeface="Arial Black" pitchFamily="34" charset="0"/>
              </a:rPr>
              <a:t>“CÍRCULO VICIOSO”</a:t>
            </a:r>
          </a:p>
        </p:txBody>
      </p:sp>
      <p:sp>
        <p:nvSpPr>
          <p:cNvPr id="34819" name="CaixaDeTexto 4"/>
          <p:cNvSpPr txBox="1">
            <a:spLocks noChangeArrowheads="1"/>
          </p:cNvSpPr>
          <p:nvPr/>
        </p:nvSpPr>
        <p:spPr bwMode="auto">
          <a:xfrm>
            <a:off x="428625" y="1357313"/>
            <a:ext cx="828675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A sociedade exige um ESTADO COM UM NOVO PERFIL</a:t>
            </a:r>
            <a:b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</a:br>
            <a:endParaRPr lang="pt-BR" sz="2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O ESTADO não cumpre o seu papel e cria o PERFIL DE UM FUNCIONÁRIO AVALIADO PELA EXCELÊNCIA</a:t>
            </a:r>
            <a:b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</a:br>
            <a:endParaRPr lang="pt-BR" sz="2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O ESTADO não dá condições para que este atinja a condição de excelência</a:t>
            </a:r>
            <a:b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</a:br>
            <a:endParaRPr lang="pt-BR" sz="2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O ESTADO devolve o problema para a sociedade (contribuintes) criando um “abismo” na relação desta com o </a:t>
            </a:r>
            <a:r>
              <a:rPr lang="pt-BR" sz="2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funcionário da educação</a:t>
            </a:r>
            <a: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</a:br>
            <a:endParaRPr lang="pt-BR" sz="2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A sociedade se cansa e, ludibriada, IMAGINA A PRIVATIZAÇÃO COMO ÚNICO CAMINHO</a:t>
            </a:r>
          </a:p>
        </p:txBody>
      </p:sp>
      <p:sp>
        <p:nvSpPr>
          <p:cNvPr id="34821" name="CaixaDeTexto 5"/>
          <p:cNvSpPr txBox="1">
            <a:spLocks noChangeArrowheads="1"/>
          </p:cNvSpPr>
          <p:nvPr/>
        </p:nvSpPr>
        <p:spPr bwMode="auto">
          <a:xfrm>
            <a:off x="214313" y="6072188"/>
            <a:ext cx="85725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200">
                <a:solidFill>
                  <a:schemeClr val="bg1"/>
                </a:solidFill>
                <a:latin typeface="Arial Black" pitchFamily="34" charset="0"/>
              </a:rPr>
              <a:t>SABEMOS MUITO BEM COMO TERMINA ESSA TRAMA!!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995936" y="6642556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 smtClean="0">
                <a:latin typeface="Arial Black" pitchFamily="34" charset="0"/>
              </a:rPr>
              <a:t>27</a:t>
            </a:r>
            <a:endParaRPr lang="pt-BR" sz="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3995936" y="6642556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 smtClean="0">
                <a:latin typeface="Arial Black" pitchFamily="34" charset="0"/>
              </a:rPr>
              <a:t>28</a:t>
            </a:r>
            <a:endParaRPr lang="pt-BR" sz="800" dirty="0">
              <a:latin typeface="Arial Black" pitchFamily="34" charset="0"/>
            </a:endParaRPr>
          </a:p>
        </p:txBody>
      </p:sp>
      <p:pic>
        <p:nvPicPr>
          <p:cNvPr id="1026" name="Picture 2" descr="C:\Users\João Marcos\Desktop\cnte def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96170"/>
            <a:ext cx="5112568" cy="6371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6299745" cy="629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513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Imagem 6" descr="FORMAÇÃO_PAGINA_1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214313"/>
            <a:ext cx="3413125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5900738" cy="178593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A COMPOSIÇÃO</a:t>
            </a:r>
            <a:b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DO AMBIENTE DE</a:t>
            </a:r>
            <a:b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TRABALHO</a:t>
            </a:r>
          </a:p>
        </p:txBody>
      </p:sp>
      <p:sp>
        <p:nvSpPr>
          <p:cNvPr id="23555" name="CaixaDeTexto 4"/>
          <p:cNvSpPr txBox="1">
            <a:spLocks noChangeArrowheads="1"/>
          </p:cNvSpPr>
          <p:nvPr/>
        </p:nvSpPr>
        <p:spPr bwMode="auto">
          <a:xfrm>
            <a:off x="571500" y="1928813"/>
            <a:ext cx="4643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 mudanças são latentes e</a:t>
            </a:r>
          </a:p>
          <a:p>
            <a:pPr>
              <a:defRPr/>
            </a:pPr>
            <a:r>
              <a:rPr lang="pt-BR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chegam em prazo recorde </a:t>
            </a:r>
            <a:r>
              <a:rPr lang="pt-BR" sz="2000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(demandas, cobranças, resultados)</a:t>
            </a:r>
          </a:p>
        </p:txBody>
      </p:sp>
      <p:sp>
        <p:nvSpPr>
          <p:cNvPr id="23557" name="CaixaDeTexto 5"/>
          <p:cNvSpPr txBox="1">
            <a:spLocks noChangeArrowheads="1"/>
          </p:cNvSpPr>
          <p:nvPr/>
        </p:nvSpPr>
        <p:spPr bwMode="auto">
          <a:xfrm>
            <a:off x="500063" y="3214688"/>
            <a:ext cx="800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>
                <a:latin typeface="Arial Rounded MT Bold" pitchFamily="34" charset="0"/>
              </a:rPr>
              <a:t>Bem, se tem diferença, é possível arriscar que alguns sistemas tradicionalmente utilizados como referencial demonstram fragilidade</a:t>
            </a:r>
          </a:p>
        </p:txBody>
      </p:sp>
      <p:sp>
        <p:nvSpPr>
          <p:cNvPr id="2" name="CaixaDeTexto 6"/>
          <p:cNvSpPr txBox="1">
            <a:spLocks noChangeArrowheads="1"/>
          </p:cNvSpPr>
          <p:nvPr/>
        </p:nvSpPr>
        <p:spPr bwMode="auto">
          <a:xfrm>
            <a:off x="428625" y="4143375"/>
            <a:ext cx="8215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A CENTRALIZAÇÃO DESNECESSÁRIA</a:t>
            </a:r>
          </a:p>
        </p:txBody>
      </p:sp>
      <p:sp>
        <p:nvSpPr>
          <p:cNvPr id="23559" name="CaixaDeTexto 7"/>
          <p:cNvSpPr txBox="1">
            <a:spLocks noChangeArrowheads="1"/>
          </p:cNvSpPr>
          <p:nvPr/>
        </p:nvSpPr>
        <p:spPr bwMode="auto">
          <a:xfrm>
            <a:off x="571500" y="4714875"/>
            <a:ext cx="7929563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200">
                <a:latin typeface="Calibri" pitchFamily="34" charset="0"/>
              </a:rPr>
              <a:t>Passamos para o capítulo em que as atividades meramente burocráticas e de controle estão sendo substituídas por outras estratégicas, o que nos remete para a </a:t>
            </a:r>
            <a:r>
              <a:rPr lang="pt-BR" sz="2200" b="1">
                <a:latin typeface="Calibri" pitchFamily="34" charset="0"/>
              </a:rPr>
              <a:t>SOCIALIZAÇÃO PLANEJADA DAS DECISÕES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Imagem 6" descr="FORMAÇÃO_PAGINA_17.jpg"/>
          <p:cNvPicPr>
            <a:picLocks noChangeAspect="1"/>
          </p:cNvPicPr>
          <p:nvPr/>
        </p:nvPicPr>
        <p:blipFill>
          <a:blip r:embed="rId2" cstate="print"/>
          <a:srcRect l="4321" t="15504" r="2771" b="25391"/>
          <a:stretch>
            <a:fillRect/>
          </a:stretch>
        </p:blipFill>
        <p:spPr bwMode="auto">
          <a:xfrm>
            <a:off x="468313" y="115888"/>
            <a:ext cx="4329112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428625" y="4143375"/>
            <a:ext cx="8215313" cy="12144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4500563" y="115888"/>
            <a:ext cx="403225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  <a:t>GERIR, DIVIDIR,</a:t>
            </a:r>
            <a:b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  <a:t>PROGREDIR</a:t>
            </a:r>
          </a:p>
        </p:txBody>
      </p:sp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4716463" y="1085850"/>
            <a:ext cx="3887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 é a minha autoridade como </a:t>
            </a:r>
            <a:r>
              <a:rPr lang="pt-BR" sz="2400" dirty="0">
                <a:latin typeface="Arial Black" pitchFamily="34" charset="0"/>
                <a:cs typeface="Arial" pitchFamily="34" charset="0"/>
              </a:rPr>
              <a:t>CHEFE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4580" name="CaixaDeTexto 5"/>
          <p:cNvSpPr txBox="1">
            <a:spLocks noChangeArrowheads="1"/>
          </p:cNvSpPr>
          <p:nvPr/>
        </p:nvSpPr>
        <p:spPr bwMode="auto">
          <a:xfrm>
            <a:off x="357188" y="2825750"/>
            <a:ext cx="82153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Se é necessário </a:t>
            </a:r>
            <a:r>
              <a:rPr lang="pt-B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DESCENTRALIZAR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 planejar de maneira coletiva para que o objetivo traçado pela estratégia seja atingido, o raciocínio passa a ser lógico. Este mesmo ambiente de trabalho ao qual nos referimos, é </a:t>
            </a:r>
            <a:r>
              <a:rPr lang="pt-B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COMPOSTO POR PESSOAS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! Estas, por sua vez, devem estar envolvidas neste objetivo.</a:t>
            </a:r>
          </a:p>
        </p:txBody>
      </p:sp>
      <p:sp>
        <p:nvSpPr>
          <p:cNvPr id="24581" name="CaixaDeTexto 7"/>
          <p:cNvSpPr txBox="1">
            <a:spLocks noChangeArrowheads="1"/>
          </p:cNvSpPr>
          <p:nvPr/>
        </p:nvSpPr>
        <p:spPr bwMode="auto">
          <a:xfrm>
            <a:off x="500063" y="4270375"/>
            <a:ext cx="80724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dirty="0">
                <a:solidFill>
                  <a:srgbClr val="FF0000"/>
                </a:solidFill>
                <a:latin typeface="Arial Black" pitchFamily="34" charset="0"/>
              </a:rPr>
              <a:t>PESSOAS PASSAM A SER CONSIDERADAS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PARCEIRAS DA ESTRATÉGIA</a:t>
            </a:r>
            <a:r>
              <a:rPr lang="pt-BR" sz="2000" dirty="0">
                <a:solidFill>
                  <a:srgbClr val="FF0000"/>
                </a:solidFill>
                <a:latin typeface="Arial Black" pitchFamily="34" charset="0"/>
              </a:rPr>
              <a:t> E NÃO MAIS APENAS UMA FERRAMENTA DE RECURSOS HUMANOS</a:t>
            </a:r>
          </a:p>
        </p:txBody>
      </p:sp>
      <p:sp>
        <p:nvSpPr>
          <p:cNvPr id="24584" name="CaixaDeTexto 8"/>
          <p:cNvSpPr txBox="1">
            <a:spLocks noChangeArrowheads="1"/>
          </p:cNvSpPr>
          <p:nvPr/>
        </p:nvSpPr>
        <p:spPr bwMode="auto">
          <a:xfrm>
            <a:off x="2143125" y="5500688"/>
            <a:ext cx="5857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b="1" dirty="0">
                <a:latin typeface="Calibri" pitchFamily="34" charset="0"/>
              </a:rPr>
              <a:t>Uma escola, por exemplo, precisa de um </a:t>
            </a:r>
            <a:r>
              <a:rPr lang="pt-BR" b="1" dirty="0">
                <a:solidFill>
                  <a:srgbClr val="C00000"/>
                </a:solidFill>
                <a:latin typeface="Calibri" pitchFamily="34" charset="0"/>
              </a:rPr>
              <a:t>conjunto de trabalhadores e trabalhadoras em educação integrados </a:t>
            </a:r>
            <a:r>
              <a:rPr lang="pt-BR" b="1" dirty="0">
                <a:latin typeface="Calibri" pitchFamily="34" charset="0"/>
              </a:rPr>
              <a:t>naquilo que é essencial </a:t>
            </a:r>
            <a:r>
              <a:rPr lang="pt-BR" b="1" u="sng" dirty="0">
                <a:solidFill>
                  <a:srgbClr val="C00000"/>
                </a:solidFill>
                <a:latin typeface="Calibri" pitchFamily="34" charset="0"/>
              </a:rPr>
              <a:t>para o desenvolvimento de um planejamento </a:t>
            </a:r>
            <a:r>
              <a:rPr lang="pt-BR" b="1" u="sng" dirty="0" smtClean="0">
                <a:solidFill>
                  <a:srgbClr val="C00000"/>
                </a:solidFill>
                <a:latin typeface="Calibri" pitchFamily="34" charset="0"/>
              </a:rPr>
              <a:t>pedagógico </a:t>
            </a:r>
            <a:r>
              <a:rPr lang="pt-BR" b="1" dirty="0" smtClean="0">
                <a:latin typeface="Calibri" pitchFamily="34" charset="0"/>
              </a:rPr>
              <a:t>para </a:t>
            </a:r>
            <a:r>
              <a:rPr lang="pt-BR" b="1" dirty="0">
                <a:latin typeface="Calibri" pitchFamily="34" charset="0"/>
              </a:rPr>
              <a:t>aquela Unidade</a:t>
            </a:r>
          </a:p>
        </p:txBody>
      </p:sp>
      <p:cxnSp>
        <p:nvCxnSpPr>
          <p:cNvPr id="12" name="Conector angulado 11"/>
          <p:cNvCxnSpPr/>
          <p:nvPr/>
        </p:nvCxnSpPr>
        <p:spPr>
          <a:xfrm>
            <a:off x="428625" y="5357813"/>
            <a:ext cx="1428750" cy="928687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e 10"/>
          <p:cNvSpPr/>
          <p:nvPr/>
        </p:nvSpPr>
        <p:spPr>
          <a:xfrm>
            <a:off x="4643438" y="1916113"/>
            <a:ext cx="3889375" cy="93662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4587" name="CaixaDeTexto 9"/>
          <p:cNvSpPr txBox="1">
            <a:spLocks noChangeArrowheads="1"/>
          </p:cNvSpPr>
          <p:nvPr/>
        </p:nvSpPr>
        <p:spPr bwMode="auto">
          <a:xfrm>
            <a:off x="4787900" y="2060575"/>
            <a:ext cx="36718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0000"/>
                </a:solidFill>
              </a:rPr>
              <a:t>CHEFE</a:t>
            </a:r>
            <a:r>
              <a:rPr lang="pt-BR" b="1"/>
              <a:t> pode ter a palavra, mas</a:t>
            </a:r>
          </a:p>
          <a:p>
            <a:pPr algn="ctr"/>
            <a:r>
              <a:rPr lang="pt-BR" b="1"/>
              <a:t>quem é </a:t>
            </a:r>
            <a:r>
              <a:rPr lang="pt-BR" b="1">
                <a:solidFill>
                  <a:srgbClr val="FF0000"/>
                </a:solidFill>
              </a:rPr>
              <a:t>LÍDER</a:t>
            </a:r>
            <a:r>
              <a:rPr lang="pt-BR" b="1"/>
              <a:t> tem o diálogo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Imagem 5" descr="FORMAÇÃO_PAGINA_1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5" y="114300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54112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SE NÃO SEI O QUE DEVO FAZER,</a:t>
            </a:r>
            <a:b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COMO FAZER DE MANEIRA CORRETA?</a:t>
            </a:r>
          </a:p>
        </p:txBody>
      </p:sp>
      <p:sp>
        <p:nvSpPr>
          <p:cNvPr id="25603" name="CaixaDeTexto 4"/>
          <p:cNvSpPr txBox="1">
            <a:spLocks noChangeArrowheads="1"/>
          </p:cNvSpPr>
          <p:nvPr/>
        </p:nvSpPr>
        <p:spPr bwMode="auto">
          <a:xfrm>
            <a:off x="500063" y="1428750"/>
            <a:ext cx="442912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19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 transferirmos </a:t>
            </a:r>
            <a:r>
              <a:rPr lang="pt-BR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 GESTÃO DE PESSOAS</a:t>
            </a:r>
            <a:r>
              <a:rPr lang="pt-BR" sz="19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para o nosso universo profissional, ela deve primar pela compreensão da realidade do local de trabalho, considerando alguns atributos</a:t>
            </a:r>
          </a:p>
        </p:txBody>
      </p:sp>
      <p:sp>
        <p:nvSpPr>
          <p:cNvPr id="25604" name="CaixaDeTexto 5"/>
          <p:cNvSpPr txBox="1">
            <a:spLocks noChangeArrowheads="1"/>
          </p:cNvSpPr>
          <p:nvPr/>
        </p:nvSpPr>
        <p:spPr bwMode="auto">
          <a:xfrm>
            <a:off x="357188" y="3160713"/>
            <a:ext cx="821531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Reconhecer o potencial humano como </a:t>
            </a:r>
            <a:b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recurso estratégico mais importante</a:t>
            </a:r>
            <a:b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endParaRPr lang="pt-BR" sz="2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Reconhecer os elementos individuais ou</a:t>
            </a:r>
            <a:b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coletivos da sociedade (famílias com as quais lidamos, demandas elementares dessas famílias, grau de responsabilização pela ação)</a:t>
            </a:r>
            <a:b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endParaRPr lang="pt-BR" sz="2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Nível de satisfação profissional pessoal e do grupo</a:t>
            </a:r>
          </a:p>
        </p:txBody>
      </p:sp>
      <p:sp>
        <p:nvSpPr>
          <p:cNvPr id="25605" name="CaixaDeTexto 6"/>
          <p:cNvSpPr txBox="1">
            <a:spLocks noChangeArrowheads="1"/>
          </p:cNvSpPr>
          <p:nvPr/>
        </p:nvSpPr>
        <p:spPr bwMode="auto">
          <a:xfrm>
            <a:off x="357188" y="5857875"/>
            <a:ext cx="7786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ALINHAMENTO ENTRE A</a:t>
            </a:r>
          </a:p>
          <a:p>
            <a:pPr algn="ctr">
              <a:defRPr/>
            </a:pPr>
            <a:r>
              <a:rPr lang="pt-BR" sz="24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ORGANIZAÇÃO E SUAS DEFINIÇÕES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Imagem 4" descr="FORMAÇÃO_PAGINA_19.jpg"/>
          <p:cNvPicPr>
            <a:picLocks noChangeAspect="1"/>
          </p:cNvPicPr>
          <p:nvPr/>
        </p:nvPicPr>
        <p:blipFill>
          <a:blip r:embed="rId2" cstate="print"/>
          <a:srcRect l="30110" t="8151" r="21735" b="3050"/>
          <a:stretch>
            <a:fillRect/>
          </a:stretch>
        </p:blipFill>
        <p:spPr bwMode="auto">
          <a:xfrm>
            <a:off x="5000625" y="1484313"/>
            <a:ext cx="3571875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3573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DE FATO, A GESTÃO DE</a:t>
            </a:r>
            <a:b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PESSOAS NÃO É NADA FÁCIL!</a:t>
            </a:r>
          </a:p>
        </p:txBody>
      </p:sp>
      <p:sp>
        <p:nvSpPr>
          <p:cNvPr id="26627" name="CaixaDeTexto 4"/>
          <p:cNvSpPr txBox="1">
            <a:spLocks noChangeArrowheads="1"/>
          </p:cNvSpPr>
          <p:nvPr/>
        </p:nvSpPr>
        <p:spPr bwMode="auto">
          <a:xfrm>
            <a:off x="785813" y="1643063"/>
            <a:ext cx="5000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dirty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E NÃO É SÓ ISSO. É PRECISO MAIS </a:t>
            </a:r>
          </a:p>
        </p:txBody>
      </p:sp>
      <p:sp>
        <p:nvSpPr>
          <p:cNvPr id="26628" name="CaixaDeTexto 6"/>
          <p:cNvSpPr txBox="1">
            <a:spLocks noChangeArrowheads="1"/>
          </p:cNvSpPr>
          <p:nvPr/>
        </p:nvSpPr>
        <p:spPr bwMode="auto">
          <a:xfrm>
            <a:off x="642938" y="2143125"/>
            <a:ext cx="6786562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Mudar a lógica de CHEFIA para LIDERANÇA</a:t>
            </a:r>
            <a:b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pt-BR" sz="2200" b="1" dirty="0">
                <a:solidFill>
                  <a:srgbClr val="FF0000"/>
                </a:solidFill>
                <a:latin typeface="Calibri" pitchFamily="34" charset="0"/>
              </a:rPr>
              <a:t>(chefe pode ter a palavra, mas quem</a:t>
            </a:r>
            <a:br>
              <a:rPr lang="pt-BR" sz="2200" b="1" dirty="0">
                <a:solidFill>
                  <a:srgbClr val="FF0000"/>
                </a:solidFill>
                <a:latin typeface="Calibri" pitchFamily="34" charset="0"/>
              </a:rPr>
            </a:br>
            <a:r>
              <a:rPr lang="pt-BR" sz="2200" b="1" dirty="0">
                <a:solidFill>
                  <a:srgbClr val="FF0000"/>
                </a:solidFill>
                <a:latin typeface="Calibri" pitchFamily="34" charset="0"/>
              </a:rPr>
              <a:t>  é líder tem o diálogo)  </a:t>
            </a:r>
          </a:p>
          <a:p>
            <a:pPr>
              <a:buFont typeface="Arial" charset="0"/>
              <a:buChar char="•"/>
              <a:defRPr/>
            </a:pP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Saber distribuir esta liderança</a:t>
            </a:r>
          </a:p>
          <a:p>
            <a:pPr>
              <a:buFont typeface="Arial" charset="0"/>
              <a:buChar char="•"/>
              <a:defRPr/>
            </a:pP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Conciliar visões e estratégias</a:t>
            </a:r>
          </a:p>
          <a:p>
            <a:pPr>
              <a:buFont typeface="Arial" charset="0"/>
              <a:buChar char="•"/>
              <a:defRPr/>
            </a:pP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Guiar com valores compartilhados</a:t>
            </a:r>
          </a:p>
          <a:p>
            <a:pPr>
              <a:buFont typeface="Arial" charset="0"/>
              <a:buChar char="•"/>
              <a:defRPr/>
            </a:pP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Colaborar e unificar</a:t>
            </a:r>
          </a:p>
          <a:p>
            <a:pPr>
              <a:buFont typeface="Arial" charset="0"/>
              <a:buChar char="•"/>
              <a:defRPr/>
            </a:pP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Ampliar seus enfoques</a:t>
            </a:r>
          </a:p>
          <a:p>
            <a:pPr>
              <a:buFont typeface="Arial" charset="0"/>
              <a:buChar char="•"/>
              <a:defRPr/>
            </a:pP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Observar (</a:t>
            </a:r>
            <a:r>
              <a:rPr lang="pt-BR" sz="2200" b="1" dirty="0">
                <a:latin typeface="Calibri" pitchFamily="34" charset="0"/>
              </a:rPr>
              <a:t>intervir quando necessário</a:t>
            </a: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)</a:t>
            </a:r>
            <a:b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 o desempenho e atitudes ao seu redor</a:t>
            </a:r>
          </a:p>
          <a:p>
            <a:pPr>
              <a:buFont typeface="Arial" charset="0"/>
              <a:buChar char="•"/>
              <a:defRPr/>
            </a:pP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Disponibilizar-se como fonte de conhecimento</a:t>
            </a:r>
            <a:b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 para seus liderados</a:t>
            </a:r>
            <a:br>
              <a:rPr lang="pt-BR" sz="2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</a:br>
            <a:endParaRPr lang="pt-BR" sz="22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543800" cy="15716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1"/>
                </a:solidFill>
                <a:latin typeface="Berlin Sans FB Demi" pitchFamily="34" charset="0"/>
              </a:rPr>
              <a:t>O ABISMO CRIADO PELO ESTADO</a:t>
            </a:r>
            <a:r>
              <a:rPr lang="pt-BR" dirty="0" smtClean="0">
                <a:solidFill>
                  <a:srgbClr val="FF0000"/>
                </a:solidFill>
                <a:latin typeface="Berlin Sans FB Demi" pitchFamily="34" charset="0"/>
              </a:rPr>
              <a:t/>
            </a:r>
            <a:br>
              <a:rPr lang="pt-BR" dirty="0" smtClean="0">
                <a:solidFill>
                  <a:srgbClr val="FF0000"/>
                </a:solidFill>
                <a:latin typeface="Berlin Sans FB Demi" pitchFamily="34" charset="0"/>
              </a:rPr>
            </a:br>
            <a:r>
              <a:rPr lang="pt-BR" dirty="0" smtClean="0">
                <a:solidFill>
                  <a:srgbClr val="FF0000"/>
                </a:solidFill>
                <a:latin typeface="Berlin Sans FB Demi" pitchFamily="34" charset="0"/>
              </a:rPr>
              <a:t>Entre os profissionais da educação</a:t>
            </a:r>
            <a:br>
              <a:rPr lang="pt-BR" dirty="0" smtClean="0">
                <a:solidFill>
                  <a:srgbClr val="FF0000"/>
                </a:solidFill>
                <a:latin typeface="Berlin Sans FB Demi" pitchFamily="34" charset="0"/>
              </a:rPr>
            </a:br>
            <a:r>
              <a:rPr lang="pt-BR" dirty="0" smtClean="0">
                <a:solidFill>
                  <a:srgbClr val="FF0000"/>
                </a:solidFill>
                <a:latin typeface="Berlin Sans FB Demi" pitchFamily="34" charset="0"/>
              </a:rPr>
              <a:t>e diante da sociedade</a:t>
            </a:r>
          </a:p>
        </p:txBody>
      </p:sp>
      <p:sp>
        <p:nvSpPr>
          <p:cNvPr id="29700" name="CaixaDeTexto 5"/>
          <p:cNvSpPr txBox="1">
            <a:spLocks noChangeArrowheads="1"/>
          </p:cNvSpPr>
          <p:nvPr/>
        </p:nvSpPr>
        <p:spPr bwMode="auto">
          <a:xfrm>
            <a:off x="714375" y="5094288"/>
            <a:ext cx="77152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pt-BR" sz="2000" b="1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BR" sz="2000" dirty="0">
                <a:solidFill>
                  <a:srgbClr val="002060"/>
                </a:solidFill>
                <a:latin typeface="Berlin Sans FB Demi" pitchFamily="34" charset="0"/>
              </a:rPr>
              <a:t>Um “NOVO” ESTADO diante de VELHOS PROBLEMAS</a:t>
            </a:r>
            <a:br>
              <a:rPr lang="pt-BR" sz="2000" dirty="0">
                <a:solidFill>
                  <a:srgbClr val="002060"/>
                </a:solidFill>
                <a:latin typeface="Berlin Sans FB Demi" pitchFamily="34" charset="0"/>
              </a:rPr>
            </a:br>
            <a:endParaRPr lang="pt-BR" sz="2000" dirty="0">
              <a:solidFill>
                <a:srgbClr val="002060"/>
              </a:solidFill>
              <a:latin typeface="Berlin Sans FB Demi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000" dirty="0">
                <a:solidFill>
                  <a:srgbClr val="002060"/>
                </a:solidFill>
                <a:latin typeface="Berlin Sans FB Demi" pitchFamily="34" charset="0"/>
              </a:rPr>
              <a:t> Temas que não podem ser analisados separadamente</a:t>
            </a:r>
            <a:br>
              <a:rPr lang="pt-BR" sz="2000" dirty="0">
                <a:solidFill>
                  <a:srgbClr val="002060"/>
                </a:solidFill>
                <a:latin typeface="Berlin Sans FB Demi" pitchFamily="34" charset="0"/>
              </a:rPr>
            </a:br>
            <a:endParaRPr lang="pt-BR" sz="2000" dirty="0">
              <a:solidFill>
                <a:srgbClr val="002060"/>
              </a:solidFill>
              <a:latin typeface="Berlin Sans FB Demi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000" dirty="0">
                <a:solidFill>
                  <a:srgbClr val="002060"/>
                </a:solidFill>
                <a:latin typeface="Berlin Sans FB Demi" pitchFamily="34" charset="0"/>
              </a:rPr>
              <a:t> Os perigos do que se convencionou como “PERFIL MODERNO</a:t>
            </a:r>
            <a:r>
              <a:rPr lang="pt-BR" dirty="0">
                <a:solidFill>
                  <a:srgbClr val="002060"/>
                </a:solidFill>
                <a:latin typeface="Berlin Sans FB Demi" pitchFamily="34" charset="0"/>
              </a:rPr>
              <a:t>”</a:t>
            </a:r>
          </a:p>
        </p:txBody>
      </p:sp>
      <p:pic>
        <p:nvPicPr>
          <p:cNvPr id="29701" name="Imagem 6" descr="FORMAÇÃO_PAGINA_2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928802"/>
            <a:ext cx="8143875" cy="305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528638" y="214313"/>
            <a:ext cx="3043237" cy="30003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400" dirty="0" smtClean="0">
                <a:solidFill>
                  <a:srgbClr val="FF0000"/>
                </a:solidFill>
                <a:latin typeface="Arial Black" pitchFamily="34" charset="0"/>
              </a:rPr>
              <a:t>E O ESTADO, ONDE ENTRA?</a:t>
            </a:r>
          </a:p>
        </p:txBody>
      </p:sp>
      <p:sp>
        <p:nvSpPr>
          <p:cNvPr id="27651" name="CaixaDeTexto 4"/>
          <p:cNvSpPr txBox="1">
            <a:spLocks noChangeArrowheads="1"/>
          </p:cNvSpPr>
          <p:nvPr/>
        </p:nvSpPr>
        <p:spPr bwMode="auto">
          <a:xfrm>
            <a:off x="428625" y="3429000"/>
            <a:ext cx="8286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>
                <a:latin typeface="Berlin Sans FB Demi" pitchFamily="34" charset="0"/>
              </a:rPr>
              <a:t>A TESE DO </a:t>
            </a:r>
            <a:r>
              <a:rPr lang="pt-BR" sz="4400" i="1">
                <a:solidFill>
                  <a:srgbClr val="002060"/>
                </a:solidFill>
                <a:latin typeface="Berlin Sans FB Demi" pitchFamily="34" charset="0"/>
              </a:rPr>
              <a:t>“DEVERIA”</a:t>
            </a:r>
          </a:p>
        </p:txBody>
      </p:sp>
      <p:sp>
        <p:nvSpPr>
          <p:cNvPr id="27652" name="CaixaDeTexto 5"/>
          <p:cNvSpPr txBox="1">
            <a:spLocks noChangeArrowheads="1"/>
          </p:cNvSpPr>
          <p:nvPr/>
        </p:nvSpPr>
        <p:spPr bwMode="auto">
          <a:xfrm>
            <a:off x="571500" y="4143375"/>
            <a:ext cx="792956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Enquanto instituição, o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ESTADO DEVERIA ser o alicerce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norteador dos modos de agir no serviço público, buscando resultados pontuais, justos e úteis à sociedade. Para tanto,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o ESTADO DEVERIA proporcionar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este estímulo aos seus agentes (os funcionários da educação, por exemplo), adequando nossa realidade profissional (com todas as necessidades que já apontamos) às demandas sociais</a:t>
            </a:r>
          </a:p>
        </p:txBody>
      </p:sp>
      <p:pic>
        <p:nvPicPr>
          <p:cNvPr id="27653" name="Imagem 5" descr="FORMAÇÃO_PAGINA_2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5286375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54" name="Grupo 9"/>
          <p:cNvGrpSpPr>
            <a:grpSpLocks/>
          </p:cNvGrpSpPr>
          <p:nvPr/>
        </p:nvGrpSpPr>
        <p:grpSpPr bwMode="auto">
          <a:xfrm>
            <a:off x="1714500" y="5715000"/>
            <a:ext cx="5572125" cy="1071563"/>
            <a:chOff x="1714480" y="5715016"/>
            <a:chExt cx="5572164" cy="1071546"/>
          </a:xfrm>
        </p:grpSpPr>
        <p:sp>
          <p:nvSpPr>
            <p:cNvPr id="9" name="Retângulo 8"/>
            <p:cNvSpPr/>
            <p:nvPr/>
          </p:nvSpPr>
          <p:spPr>
            <a:xfrm>
              <a:off x="1714480" y="5715016"/>
              <a:ext cx="5572164" cy="10715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pic>
          <p:nvPicPr>
            <p:cNvPr id="27656" name="Imagem 6" descr="FORMAÇÃO_PAGINA_20_1.gif"/>
            <p:cNvPicPr>
              <a:picLocks noChangeAspect="1"/>
            </p:cNvPicPr>
            <p:nvPr/>
          </p:nvPicPr>
          <p:blipFill>
            <a:blip r:embed="rId3" cstate="print"/>
            <a:srcRect t="7693" b="12714"/>
            <a:stretch>
              <a:fillRect/>
            </a:stretch>
          </p:blipFill>
          <p:spPr bwMode="auto">
            <a:xfrm>
              <a:off x="1785918" y="5786454"/>
              <a:ext cx="1857388" cy="9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7" name="CaixaDeTexto 6"/>
            <p:cNvSpPr txBox="1">
              <a:spLocks noChangeArrowheads="1"/>
            </p:cNvSpPr>
            <p:nvPr/>
          </p:nvSpPr>
          <p:spPr bwMode="auto">
            <a:xfrm>
              <a:off x="3214679" y="5857892"/>
              <a:ext cx="400052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2000">
                  <a:solidFill>
                    <a:srgbClr val="FF0000"/>
                  </a:solidFill>
                  <a:latin typeface="Arial Black" pitchFamily="34" charset="0"/>
                </a:rPr>
                <a:t>ISTO, DEFINITIVAMENTE</a:t>
              </a:r>
            </a:p>
            <a:p>
              <a:pPr algn="ctr"/>
              <a:r>
                <a:rPr lang="pt-BR" sz="2000">
                  <a:solidFill>
                    <a:srgbClr val="FF0000"/>
                  </a:solidFill>
                  <a:latin typeface="Arial Black" pitchFamily="34" charset="0"/>
                </a:rPr>
                <a:t>NÃO OCORRE!!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Imagem 8" descr="FORMAÇÃO_PAGINA_21.jpg"/>
          <p:cNvPicPr>
            <a:picLocks noChangeAspect="1"/>
          </p:cNvPicPr>
          <p:nvPr/>
        </p:nvPicPr>
        <p:blipFill>
          <a:blip r:embed="rId2" cstate="print"/>
          <a:srcRect t="7895" b="10526"/>
          <a:stretch>
            <a:fillRect/>
          </a:stretch>
        </p:blipFill>
        <p:spPr bwMode="auto">
          <a:xfrm>
            <a:off x="285750" y="4071938"/>
            <a:ext cx="3281363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CUIDADO, NÃO CONFUNDA</a:t>
            </a:r>
            <a:b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AS RELAÇÕES PÚBLICAS!</a:t>
            </a:r>
          </a:p>
        </p:txBody>
      </p:sp>
      <p:grpSp>
        <p:nvGrpSpPr>
          <p:cNvPr id="28676" name="Grupo 7"/>
          <p:cNvGrpSpPr>
            <a:grpSpLocks/>
          </p:cNvGrpSpPr>
          <p:nvPr/>
        </p:nvGrpSpPr>
        <p:grpSpPr bwMode="auto">
          <a:xfrm>
            <a:off x="428625" y="1571625"/>
            <a:ext cx="8001000" cy="2071688"/>
            <a:chOff x="428596" y="1571612"/>
            <a:chExt cx="8001056" cy="2071702"/>
          </a:xfrm>
        </p:grpSpPr>
        <p:sp>
          <p:nvSpPr>
            <p:cNvPr id="7" name="Retângulo 6"/>
            <p:cNvSpPr/>
            <p:nvPr/>
          </p:nvSpPr>
          <p:spPr>
            <a:xfrm>
              <a:off x="4929191" y="1571612"/>
              <a:ext cx="3500461" cy="200026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428596" y="1571612"/>
              <a:ext cx="3500463" cy="200026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28675" name="CaixaDeTexto 4"/>
            <p:cNvSpPr txBox="1">
              <a:spLocks noChangeArrowheads="1"/>
            </p:cNvSpPr>
            <p:nvPr/>
          </p:nvSpPr>
          <p:spPr bwMode="auto">
            <a:xfrm>
              <a:off x="571472" y="1603362"/>
              <a:ext cx="3357587" cy="175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dirty="0">
                  <a:solidFill>
                    <a:schemeClr val="accent2">
                      <a:lumMod val="50000"/>
                    </a:schemeClr>
                  </a:solidFill>
                  <a:latin typeface="Berlin Sans FB Demi" pitchFamily="34" charset="0"/>
                </a:rPr>
                <a:t>RELAÇÕES HUMANAS</a:t>
              </a:r>
            </a:p>
            <a:p>
              <a:pPr algn="just">
                <a:defRPr/>
              </a:pPr>
              <a:r>
                <a:rPr lang="pt-BR" dirty="0">
                  <a:latin typeface="Calibri" pitchFamily="34" charset="0"/>
                </a:rPr>
                <a:t>São aquelas que estabelecemos através de contato de amizades, profissionais, estabelecendo um intercâmbio de comunicação e valores </a:t>
              </a:r>
            </a:p>
          </p:txBody>
        </p:sp>
        <p:sp>
          <p:nvSpPr>
            <p:cNvPr id="2" name="CaixaDeTexto 5"/>
            <p:cNvSpPr txBox="1">
              <a:spLocks noChangeArrowheads="1"/>
            </p:cNvSpPr>
            <p:nvPr/>
          </p:nvSpPr>
          <p:spPr bwMode="auto">
            <a:xfrm>
              <a:off x="5072067" y="1611300"/>
              <a:ext cx="3214709" cy="2032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dirty="0">
                  <a:solidFill>
                    <a:schemeClr val="accent2">
                      <a:lumMod val="50000"/>
                    </a:schemeClr>
                  </a:solidFill>
                  <a:latin typeface="Berlin Sans FB Demi" pitchFamily="34" charset="0"/>
                </a:rPr>
                <a:t>RELAÇÕES SOCIAIS</a:t>
              </a:r>
            </a:p>
            <a:p>
              <a:pPr algn="just">
                <a:defRPr/>
              </a:pPr>
              <a:r>
                <a:rPr lang="pt-BR" dirty="0">
                  <a:latin typeface="Calibri" pitchFamily="34" charset="0"/>
                </a:rPr>
                <a:t>São as relações humanas dentro das regras (leis) ou normas costumeiras estabelecidas pela sociedade, que neste caso pode ser interpretado como o ESTADO</a:t>
              </a:r>
            </a:p>
          </p:txBody>
        </p:sp>
      </p:grpSp>
      <p:sp>
        <p:nvSpPr>
          <p:cNvPr id="28677" name="CaixaDeTexto 6"/>
          <p:cNvSpPr txBox="1">
            <a:spLocks noChangeArrowheads="1"/>
          </p:cNvSpPr>
          <p:nvPr/>
        </p:nvSpPr>
        <p:spPr bwMode="auto">
          <a:xfrm>
            <a:off x="3000375" y="3857625"/>
            <a:ext cx="51435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1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ENTÃO, TÁ! Na verdade, o </a:t>
            </a:r>
            <a:r>
              <a:rPr lang="pt-BR" sz="2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ESTADO NÃO CUMPRE COM SUAS TAREFAS </a:t>
            </a:r>
            <a:r>
              <a:rPr lang="pt-BR" sz="21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 nenhuma das duas condições: nas humanas, por não colocar à disposição em nosso ambiente de trabalho ferramentas necessárias para uma boa gestão, e nas sociais por não cumprir com seu papel constitucional.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4071938" y="142875"/>
            <a:ext cx="4614862" cy="1571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UM VELHO QUE</a:t>
            </a:r>
            <a:b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SE APRESENTA COMO NOVO!</a:t>
            </a:r>
          </a:p>
        </p:txBody>
      </p:sp>
      <p:sp>
        <p:nvSpPr>
          <p:cNvPr id="30723" name="CaixaDeTexto 4"/>
          <p:cNvSpPr txBox="1">
            <a:spLocks noChangeArrowheads="1"/>
          </p:cNvSpPr>
          <p:nvPr/>
        </p:nvSpPr>
        <p:spPr bwMode="auto">
          <a:xfrm>
            <a:off x="4071938" y="1746250"/>
            <a:ext cx="464343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Os brasileiros, cada vez mais avisados dos seus direitos constitucionais, reclamam avanços significativos na condução estatal. MAIS! Exigem o fim do descaso burocrático e esperam a aparição de um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FUNCIONÁRIO DA EDUCAÇÃO mais sintonizado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 as agendas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pedagógicas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CaixaDeTexto 5"/>
          <p:cNvSpPr txBox="1">
            <a:spLocks noChangeArrowheads="1"/>
          </p:cNvSpPr>
          <p:nvPr/>
        </p:nvSpPr>
        <p:spPr bwMode="auto">
          <a:xfrm>
            <a:off x="4286250" y="3868738"/>
            <a:ext cx="42862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dirty="0">
                <a:latin typeface="Berlin Sans FB Demi" pitchFamily="34" charset="0"/>
              </a:rPr>
              <a:t>A LÓGICA NATURAL</a:t>
            </a:r>
          </a:p>
          <a:p>
            <a:pPr algn="just">
              <a:defRPr/>
            </a:pPr>
            <a:r>
              <a:rPr lang="pt-BR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Ter um ESTADO que invista constantemente no aperfeiçoamento dos seus quadros, independente das diferentes carreiras que ocupem.</a:t>
            </a:r>
          </a:p>
        </p:txBody>
      </p:sp>
      <p:sp>
        <p:nvSpPr>
          <p:cNvPr id="30725" name="CaixaDeTexto 6"/>
          <p:cNvSpPr txBox="1">
            <a:spLocks noChangeArrowheads="1"/>
          </p:cNvSpPr>
          <p:nvPr/>
        </p:nvSpPr>
        <p:spPr bwMode="auto">
          <a:xfrm>
            <a:off x="285750" y="5786438"/>
            <a:ext cx="7858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>
                <a:latin typeface="Arial Black" pitchFamily="34" charset="0"/>
              </a:rPr>
              <a:t>NA PRÁTICA, ESTE </a:t>
            </a:r>
            <a:r>
              <a:rPr lang="pt-BR" sz="2400" i="1">
                <a:solidFill>
                  <a:srgbClr val="FF0000"/>
                </a:solidFill>
                <a:latin typeface="Arial Black" pitchFamily="34" charset="0"/>
              </a:rPr>
              <a:t>ESTADO É IMAGINÁRIO </a:t>
            </a:r>
            <a:r>
              <a:rPr lang="pt-BR" sz="2400">
                <a:latin typeface="Arial Black" pitchFamily="34" charset="0"/>
              </a:rPr>
              <a:t>!!</a:t>
            </a:r>
          </a:p>
        </p:txBody>
      </p:sp>
      <p:pic>
        <p:nvPicPr>
          <p:cNvPr id="30726" name="Imagem 5" descr="FORMAÇÃO_PAGINA_2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3381375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4214813" y="3786188"/>
            <a:ext cx="4429125" cy="1714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cão Envidraçado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970</TotalTime>
  <Words>967</Words>
  <Application>Microsoft Office PowerPoint</Application>
  <PresentationFormat>Apresentação na tela (4:3)</PresentationFormat>
  <Paragraphs>93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Balcão Envidraçado</vt:lpstr>
      <vt:lpstr>Apresentação do PowerPoint</vt:lpstr>
      <vt:lpstr>A COMPOSIÇÃO DO AMBIENTE DE TRABALHO</vt:lpstr>
      <vt:lpstr>GERIR, DIVIDIR, PROGREDIR</vt:lpstr>
      <vt:lpstr>SE NÃO SEI O QUE DEVO FAZER, COMO FAZER DE MANEIRA CORRETA?</vt:lpstr>
      <vt:lpstr>DE FATO, A GESTÃO DE PESSOAS NÃO É NADA FÁCIL!</vt:lpstr>
      <vt:lpstr>O ABISMO CRIADO PELO ESTADO Entre os profissionais da educação e diante da sociedade</vt:lpstr>
      <vt:lpstr>E O ESTADO, ONDE ENTRA?</vt:lpstr>
      <vt:lpstr>CUIDADO, NÃO CONFUNDA AS RELAÇÕES PÚBLICAS!</vt:lpstr>
      <vt:lpstr>UM VELHO QUE SE APRESENTA COMO NOVO!</vt:lpstr>
      <vt:lpstr>DIGA-ME O QUE QUERES, EMBORA EU SAIBA QUE NÃO VOU DAR!!</vt:lpstr>
      <vt:lpstr>SOMOS AUTODIDATAS NA EDUCAÇÃO PÚBLICA</vt:lpstr>
      <vt:lpstr>UMA GRANDE RESPONSABILIDADE</vt:lpstr>
      <vt:lpstr>PRESTE MUITA ATENÇÃO NO “CÍRCULO VICIOSO”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SIM, CHEFIA!!! “Respeite quem soube chegar a onde a gente chegou”</dc:title>
  <dc:creator>Usuario</dc:creator>
  <cp:lastModifiedBy>João Marcos</cp:lastModifiedBy>
  <cp:revision>187</cp:revision>
  <cp:lastPrinted>2012-11-07T11:51:09Z</cp:lastPrinted>
  <dcterms:created xsi:type="dcterms:W3CDTF">2012-03-05T17:24:28Z</dcterms:created>
  <dcterms:modified xsi:type="dcterms:W3CDTF">2012-11-07T11:52:36Z</dcterms:modified>
</cp:coreProperties>
</file>