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1" r:id="rId24"/>
    <p:sldId id="332" r:id="rId25"/>
    <p:sldId id="333" r:id="rId26"/>
    <p:sldId id="334" r:id="rId27"/>
    <p:sldId id="335" r:id="rId28"/>
    <p:sldId id="337" r:id="rId29"/>
    <p:sldId id="338" r:id="rId30"/>
    <p:sldId id="341" r:id="rId31"/>
    <p:sldId id="344" r:id="rId32"/>
    <p:sldId id="346" r:id="rId33"/>
  </p:sldIdLst>
  <p:sldSz cx="9144000" cy="6858000" type="screen4x3"/>
  <p:notesSz cx="6797675" cy="9874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7" autoAdjust="0"/>
    <p:restoredTop sz="94671" autoAdjust="0"/>
  </p:normalViewPr>
  <p:slideViewPr>
    <p:cSldViewPr>
      <p:cViewPr>
        <p:scale>
          <a:sx n="66" d="100"/>
          <a:sy n="66" d="100"/>
        </p:scale>
        <p:origin x="-2934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9C03A-4100-496D-B5EC-E0BCEB4B1C9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6C51AF-DD74-4EE5-8ABB-48009D316EB7}">
      <dgm:prSet phldrT="[Texto]" custT="1"/>
      <dgm:spPr/>
      <dgm:t>
        <a:bodyPr/>
        <a:lstStyle/>
        <a:p>
          <a:r>
            <a:rPr lang="pt-BR" sz="1800" dirty="0" smtClean="0"/>
            <a:t>AÇÃO</a:t>
          </a:r>
          <a:endParaRPr lang="pt-BR" sz="1800" dirty="0"/>
        </a:p>
      </dgm:t>
    </dgm:pt>
    <dgm:pt modelId="{FE2E0384-7BFC-40F0-BE95-799A49A35349}" type="parTrans" cxnId="{DE83118B-9F25-4D12-875A-D14378A7FE3A}">
      <dgm:prSet/>
      <dgm:spPr/>
      <dgm:t>
        <a:bodyPr/>
        <a:lstStyle/>
        <a:p>
          <a:endParaRPr lang="pt-BR" sz="1800"/>
        </a:p>
      </dgm:t>
    </dgm:pt>
    <dgm:pt modelId="{A221C2F8-2F83-49ED-8D78-610416E8E810}" type="sibTrans" cxnId="{DE83118B-9F25-4D12-875A-D14378A7FE3A}">
      <dgm:prSet/>
      <dgm:spPr/>
      <dgm:t>
        <a:bodyPr/>
        <a:lstStyle/>
        <a:p>
          <a:endParaRPr lang="pt-BR" sz="1800"/>
        </a:p>
      </dgm:t>
    </dgm:pt>
    <dgm:pt modelId="{995B7FE8-D655-48FD-AD44-2101F25EB50E}">
      <dgm:prSet phldrT="[Texto]" custT="1"/>
      <dgm:spPr/>
      <dgm:t>
        <a:bodyPr/>
        <a:lstStyle/>
        <a:p>
          <a:r>
            <a:rPr lang="pt-BR" sz="1800" dirty="0" smtClean="0"/>
            <a:t>AUTONOMIA</a:t>
          </a:r>
          <a:endParaRPr lang="pt-BR" sz="1800" dirty="0"/>
        </a:p>
      </dgm:t>
    </dgm:pt>
    <dgm:pt modelId="{18126825-DF53-45D9-BEE6-ED6944AF9E0C}" type="parTrans" cxnId="{6E80BCFD-7494-4218-8615-812B447904E6}">
      <dgm:prSet/>
      <dgm:spPr/>
      <dgm:t>
        <a:bodyPr/>
        <a:lstStyle/>
        <a:p>
          <a:endParaRPr lang="pt-BR" sz="1800"/>
        </a:p>
      </dgm:t>
    </dgm:pt>
    <dgm:pt modelId="{2D574EE4-AFC0-43A8-9ED8-A51576C4DE84}" type="sibTrans" cxnId="{6E80BCFD-7494-4218-8615-812B447904E6}">
      <dgm:prSet/>
      <dgm:spPr/>
      <dgm:t>
        <a:bodyPr/>
        <a:lstStyle/>
        <a:p>
          <a:endParaRPr lang="pt-BR" sz="1800"/>
        </a:p>
      </dgm:t>
    </dgm:pt>
    <dgm:pt modelId="{8C4BD4E8-93D0-48F3-8BDA-6AB97A325CB6}">
      <dgm:prSet phldrT="[Texto]" custT="1"/>
      <dgm:spPr/>
      <dgm:t>
        <a:bodyPr/>
        <a:lstStyle/>
        <a:p>
          <a:r>
            <a:rPr lang="pt-BR" sz="1800" dirty="0" smtClean="0"/>
            <a:t>AUTOCONTROLE</a:t>
          </a:r>
          <a:endParaRPr lang="pt-BR" sz="1800" dirty="0"/>
        </a:p>
      </dgm:t>
    </dgm:pt>
    <dgm:pt modelId="{C5252597-BB20-46C7-9BF6-1DB0991E8075}" type="parTrans" cxnId="{41BC004E-CFDF-4771-9C62-5EBB88B70A7D}">
      <dgm:prSet/>
      <dgm:spPr/>
      <dgm:t>
        <a:bodyPr/>
        <a:lstStyle/>
        <a:p>
          <a:endParaRPr lang="pt-BR" sz="1800"/>
        </a:p>
      </dgm:t>
    </dgm:pt>
    <dgm:pt modelId="{A5777355-CED0-4264-AE57-8ED67AFAA5DC}" type="sibTrans" cxnId="{41BC004E-CFDF-4771-9C62-5EBB88B70A7D}">
      <dgm:prSet/>
      <dgm:spPr/>
      <dgm:t>
        <a:bodyPr/>
        <a:lstStyle/>
        <a:p>
          <a:endParaRPr lang="pt-BR" sz="1800"/>
        </a:p>
      </dgm:t>
    </dgm:pt>
    <dgm:pt modelId="{DC774BF3-7569-4118-81F9-E69595EA4047}">
      <dgm:prSet phldrT="[Texto]" custT="1"/>
      <dgm:spPr/>
      <dgm:t>
        <a:bodyPr/>
        <a:lstStyle/>
        <a:p>
          <a:r>
            <a:rPr lang="pt-BR" sz="1800" dirty="0" smtClean="0"/>
            <a:t>RESPONSABILIDADE</a:t>
          </a:r>
          <a:endParaRPr lang="pt-BR" sz="1800" dirty="0"/>
        </a:p>
      </dgm:t>
    </dgm:pt>
    <dgm:pt modelId="{E697F1C4-F92D-4BAC-899C-E2EB9C8F59E3}" type="parTrans" cxnId="{87918856-7F69-4F5D-9CB0-3D2185F42C6F}">
      <dgm:prSet/>
      <dgm:spPr/>
      <dgm:t>
        <a:bodyPr/>
        <a:lstStyle/>
        <a:p>
          <a:endParaRPr lang="pt-BR" sz="1800"/>
        </a:p>
      </dgm:t>
    </dgm:pt>
    <dgm:pt modelId="{11E49F54-4581-4A46-A494-759398EC21EA}" type="sibTrans" cxnId="{87918856-7F69-4F5D-9CB0-3D2185F42C6F}">
      <dgm:prSet/>
      <dgm:spPr/>
      <dgm:t>
        <a:bodyPr/>
        <a:lstStyle/>
        <a:p>
          <a:endParaRPr lang="pt-BR" sz="1800"/>
        </a:p>
      </dgm:t>
    </dgm:pt>
    <dgm:pt modelId="{5273B9C5-4F0E-4661-9743-B3946ACA4257}">
      <dgm:prSet phldrT="[Texto]" custT="1"/>
      <dgm:spPr/>
      <dgm:t>
        <a:bodyPr/>
        <a:lstStyle/>
        <a:p>
          <a:r>
            <a:rPr lang="pt-BR" sz="1800" dirty="0" smtClean="0"/>
            <a:t>PARTICIPAÇÃO</a:t>
          </a:r>
          <a:endParaRPr lang="pt-BR" sz="1800" dirty="0"/>
        </a:p>
      </dgm:t>
    </dgm:pt>
    <dgm:pt modelId="{912EEA70-B0B9-4B08-AA43-E7D734A96749}" type="parTrans" cxnId="{1E34672C-EE6C-4095-932B-472C03131A01}">
      <dgm:prSet/>
      <dgm:spPr/>
      <dgm:t>
        <a:bodyPr/>
        <a:lstStyle/>
        <a:p>
          <a:endParaRPr lang="pt-BR" sz="1800"/>
        </a:p>
      </dgm:t>
    </dgm:pt>
    <dgm:pt modelId="{D2C4605D-E7AF-4B7E-820E-EAEFF716B1F8}" type="sibTrans" cxnId="{1E34672C-EE6C-4095-932B-472C03131A01}">
      <dgm:prSet/>
      <dgm:spPr/>
      <dgm:t>
        <a:bodyPr/>
        <a:lstStyle/>
        <a:p>
          <a:endParaRPr lang="pt-BR" sz="1800"/>
        </a:p>
      </dgm:t>
    </dgm:pt>
    <dgm:pt modelId="{BED57C32-134B-499B-A62C-D165BB3117E7}" type="pres">
      <dgm:prSet presAssocID="{C999C03A-4100-496D-B5EC-E0BCEB4B1C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600773-119D-4450-9F36-214BCA4EC297}" type="pres">
      <dgm:prSet presAssocID="{C999C03A-4100-496D-B5EC-E0BCEB4B1C95}" presName="radial" presStyleCnt="0">
        <dgm:presLayoutVars>
          <dgm:animLvl val="ctr"/>
        </dgm:presLayoutVars>
      </dgm:prSet>
      <dgm:spPr/>
    </dgm:pt>
    <dgm:pt modelId="{D68F1FB3-4A4D-46C3-BDA8-C32FCF170EB8}" type="pres">
      <dgm:prSet presAssocID="{776C51AF-DD74-4EE5-8ABB-48009D316EB7}" presName="centerShape" presStyleLbl="vennNode1" presStyleIdx="0" presStyleCnt="5" custLinFactNeighborX="466" custLinFactNeighborY="2515"/>
      <dgm:spPr/>
      <dgm:t>
        <a:bodyPr/>
        <a:lstStyle/>
        <a:p>
          <a:endParaRPr lang="pt-BR"/>
        </a:p>
      </dgm:t>
    </dgm:pt>
    <dgm:pt modelId="{608A12C8-8E55-41B0-BC83-01A5C7E18B78}" type="pres">
      <dgm:prSet presAssocID="{995B7FE8-D655-48FD-AD44-2101F25EB50E}" presName="node" presStyleLbl="vennNode1" presStyleIdx="1" presStyleCnt="5" custScaleX="202489" custRadScaleRad="98436" custRadScaleInc="-16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F5B61A-143C-4135-A32B-EE3DFE42293A}" type="pres">
      <dgm:prSet presAssocID="{8C4BD4E8-93D0-48F3-8BDA-6AB97A325CB6}" presName="node" presStyleLbl="vennNode1" presStyleIdx="2" presStyleCnt="5" custScaleX="226138" custRadScaleRad="126977" custRadScaleInc="-1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9A5721-F331-487B-A0CF-598C744BD87E}" type="pres">
      <dgm:prSet presAssocID="{DC774BF3-7569-4118-81F9-E69595EA4047}" presName="node" presStyleLbl="vennNode1" presStyleIdx="3" presStyleCnt="5" custScaleX="281123" custRadScaleRad="97964" custRadScaleInc="-18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E5B309-2BDF-42F9-A557-D38950710331}" type="pres">
      <dgm:prSet presAssocID="{5273B9C5-4F0E-4661-9743-B3946ACA4257}" presName="node" presStyleLbl="vennNode1" presStyleIdx="4" presStyleCnt="5" custScaleX="227647" custScaleY="97118" custRadScaleRad="126982" custRadScaleInc="1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918856-7F69-4F5D-9CB0-3D2185F42C6F}" srcId="{776C51AF-DD74-4EE5-8ABB-48009D316EB7}" destId="{DC774BF3-7569-4118-81F9-E69595EA4047}" srcOrd="2" destOrd="0" parTransId="{E697F1C4-F92D-4BAC-899C-E2EB9C8F59E3}" sibTransId="{11E49F54-4581-4A46-A494-759398EC21EA}"/>
    <dgm:cxn modelId="{41BC004E-CFDF-4771-9C62-5EBB88B70A7D}" srcId="{776C51AF-DD74-4EE5-8ABB-48009D316EB7}" destId="{8C4BD4E8-93D0-48F3-8BDA-6AB97A325CB6}" srcOrd="1" destOrd="0" parTransId="{C5252597-BB20-46C7-9BF6-1DB0991E8075}" sibTransId="{A5777355-CED0-4264-AE57-8ED67AFAA5DC}"/>
    <dgm:cxn modelId="{09BC5FD1-DFF6-48D4-8953-44E9F4107D9B}" type="presOf" srcId="{DC774BF3-7569-4118-81F9-E69595EA4047}" destId="{539A5721-F331-487B-A0CF-598C744BD87E}" srcOrd="0" destOrd="0" presId="urn:microsoft.com/office/officeart/2005/8/layout/radial3"/>
    <dgm:cxn modelId="{DE83118B-9F25-4D12-875A-D14378A7FE3A}" srcId="{C999C03A-4100-496D-B5EC-E0BCEB4B1C95}" destId="{776C51AF-DD74-4EE5-8ABB-48009D316EB7}" srcOrd="0" destOrd="0" parTransId="{FE2E0384-7BFC-40F0-BE95-799A49A35349}" sibTransId="{A221C2F8-2F83-49ED-8D78-610416E8E810}"/>
    <dgm:cxn modelId="{1E34672C-EE6C-4095-932B-472C03131A01}" srcId="{776C51AF-DD74-4EE5-8ABB-48009D316EB7}" destId="{5273B9C5-4F0E-4661-9743-B3946ACA4257}" srcOrd="3" destOrd="0" parTransId="{912EEA70-B0B9-4B08-AA43-E7D734A96749}" sibTransId="{D2C4605D-E7AF-4B7E-820E-EAEFF716B1F8}"/>
    <dgm:cxn modelId="{6E80BCFD-7494-4218-8615-812B447904E6}" srcId="{776C51AF-DD74-4EE5-8ABB-48009D316EB7}" destId="{995B7FE8-D655-48FD-AD44-2101F25EB50E}" srcOrd="0" destOrd="0" parTransId="{18126825-DF53-45D9-BEE6-ED6944AF9E0C}" sibTransId="{2D574EE4-AFC0-43A8-9ED8-A51576C4DE84}"/>
    <dgm:cxn modelId="{01E604C7-22B2-4FD4-B4B5-24452DBFB288}" type="presOf" srcId="{C999C03A-4100-496D-B5EC-E0BCEB4B1C95}" destId="{BED57C32-134B-499B-A62C-D165BB3117E7}" srcOrd="0" destOrd="0" presId="urn:microsoft.com/office/officeart/2005/8/layout/radial3"/>
    <dgm:cxn modelId="{1CA239F3-D169-42A7-B2D8-2E114F03C770}" type="presOf" srcId="{995B7FE8-D655-48FD-AD44-2101F25EB50E}" destId="{608A12C8-8E55-41B0-BC83-01A5C7E18B78}" srcOrd="0" destOrd="0" presId="urn:microsoft.com/office/officeart/2005/8/layout/radial3"/>
    <dgm:cxn modelId="{90842B94-7885-44A2-9BE6-BC69C404BB4C}" type="presOf" srcId="{5273B9C5-4F0E-4661-9743-B3946ACA4257}" destId="{6CE5B309-2BDF-42F9-A557-D38950710331}" srcOrd="0" destOrd="0" presId="urn:microsoft.com/office/officeart/2005/8/layout/radial3"/>
    <dgm:cxn modelId="{E416CACB-6ED4-4F87-B548-CC93D20DE4AA}" type="presOf" srcId="{8C4BD4E8-93D0-48F3-8BDA-6AB97A325CB6}" destId="{9AF5B61A-143C-4135-A32B-EE3DFE42293A}" srcOrd="0" destOrd="0" presId="urn:microsoft.com/office/officeart/2005/8/layout/radial3"/>
    <dgm:cxn modelId="{958219A2-93E9-445F-B820-E12A1B24C442}" type="presOf" srcId="{776C51AF-DD74-4EE5-8ABB-48009D316EB7}" destId="{D68F1FB3-4A4D-46C3-BDA8-C32FCF170EB8}" srcOrd="0" destOrd="0" presId="urn:microsoft.com/office/officeart/2005/8/layout/radial3"/>
    <dgm:cxn modelId="{E9BF9744-A0B9-4E31-AB00-D677DB5054A6}" type="presParOf" srcId="{BED57C32-134B-499B-A62C-D165BB3117E7}" destId="{0E600773-119D-4450-9F36-214BCA4EC297}" srcOrd="0" destOrd="0" presId="urn:microsoft.com/office/officeart/2005/8/layout/radial3"/>
    <dgm:cxn modelId="{171229CE-FE7C-4A35-A17F-98C3E12D1B8A}" type="presParOf" srcId="{0E600773-119D-4450-9F36-214BCA4EC297}" destId="{D68F1FB3-4A4D-46C3-BDA8-C32FCF170EB8}" srcOrd="0" destOrd="0" presId="urn:microsoft.com/office/officeart/2005/8/layout/radial3"/>
    <dgm:cxn modelId="{0AD1884D-8DC8-4A86-BC8A-35939E599843}" type="presParOf" srcId="{0E600773-119D-4450-9F36-214BCA4EC297}" destId="{608A12C8-8E55-41B0-BC83-01A5C7E18B78}" srcOrd="1" destOrd="0" presId="urn:microsoft.com/office/officeart/2005/8/layout/radial3"/>
    <dgm:cxn modelId="{E2DC0FD5-76EC-4DF7-AFF8-2EE96F0E1DC1}" type="presParOf" srcId="{0E600773-119D-4450-9F36-214BCA4EC297}" destId="{9AF5B61A-143C-4135-A32B-EE3DFE42293A}" srcOrd="2" destOrd="0" presId="urn:microsoft.com/office/officeart/2005/8/layout/radial3"/>
    <dgm:cxn modelId="{002D2E13-DB13-421A-9DA4-752402CC1172}" type="presParOf" srcId="{0E600773-119D-4450-9F36-214BCA4EC297}" destId="{539A5721-F331-487B-A0CF-598C744BD87E}" srcOrd="3" destOrd="0" presId="urn:microsoft.com/office/officeart/2005/8/layout/radial3"/>
    <dgm:cxn modelId="{7A4A2411-D6E1-46A8-96E9-51979C66296A}" type="presParOf" srcId="{0E600773-119D-4450-9F36-214BCA4EC297}" destId="{6CE5B309-2BDF-42F9-A557-D3895071033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1FB3-4A4D-46C3-BDA8-C32FCF170EB8}">
      <dsp:nvSpPr>
        <dsp:cNvPr id="0" name=""/>
        <dsp:cNvSpPr/>
      </dsp:nvSpPr>
      <dsp:spPr>
        <a:xfrm>
          <a:off x="2304266" y="1080131"/>
          <a:ext cx="2487835" cy="24878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AÇÃO</a:t>
          </a:r>
          <a:endParaRPr lang="pt-BR" sz="1800" kern="1200" dirty="0"/>
        </a:p>
      </dsp:txBody>
      <dsp:txXfrm>
        <a:off x="2668601" y="1444466"/>
        <a:ext cx="1759165" cy="1759165"/>
      </dsp:txXfrm>
    </dsp:sp>
    <dsp:sp modelId="{608A12C8-8E55-41B0-BC83-01A5C7E18B78}">
      <dsp:nvSpPr>
        <dsp:cNvPr id="0" name=""/>
        <dsp:cNvSpPr/>
      </dsp:nvSpPr>
      <dsp:spPr>
        <a:xfrm>
          <a:off x="2232256" y="26321"/>
          <a:ext cx="2518796" cy="1243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AUTONOMIA</a:t>
          </a:r>
          <a:endParaRPr lang="pt-BR" sz="1800" kern="1200" dirty="0"/>
        </a:p>
      </dsp:txBody>
      <dsp:txXfrm>
        <a:off x="2601125" y="208488"/>
        <a:ext cx="1781058" cy="879583"/>
      </dsp:txXfrm>
    </dsp:sp>
    <dsp:sp modelId="{9AF5B61A-143C-4135-A32B-EE3DFE42293A}">
      <dsp:nvSpPr>
        <dsp:cNvPr id="0" name=""/>
        <dsp:cNvSpPr/>
      </dsp:nvSpPr>
      <dsp:spPr>
        <a:xfrm>
          <a:off x="4183498" y="1584180"/>
          <a:ext cx="2812970" cy="1243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AUTOCONTROLE</a:t>
          </a:r>
          <a:endParaRPr lang="pt-BR" sz="1800" kern="1200" dirty="0"/>
        </a:p>
      </dsp:txBody>
      <dsp:txXfrm>
        <a:off x="4595448" y="1766347"/>
        <a:ext cx="1989070" cy="879583"/>
      </dsp:txXfrm>
    </dsp:sp>
    <dsp:sp modelId="{539A5721-F331-487B-A0CF-598C744BD87E}">
      <dsp:nvSpPr>
        <dsp:cNvPr id="0" name=""/>
        <dsp:cNvSpPr/>
      </dsp:nvSpPr>
      <dsp:spPr>
        <a:xfrm>
          <a:off x="1831653" y="3207066"/>
          <a:ext cx="3496938" cy="1243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RESPONSABILIDADE</a:t>
          </a:r>
          <a:endParaRPr lang="pt-BR" sz="1800" kern="1200" dirty="0"/>
        </a:p>
      </dsp:txBody>
      <dsp:txXfrm>
        <a:off x="2343768" y="3389233"/>
        <a:ext cx="2472708" cy="879583"/>
      </dsp:txXfrm>
    </dsp:sp>
    <dsp:sp modelId="{6CE5B309-2BDF-42F9-A557-D38950710331}">
      <dsp:nvSpPr>
        <dsp:cNvPr id="0" name=""/>
        <dsp:cNvSpPr/>
      </dsp:nvSpPr>
      <dsp:spPr>
        <a:xfrm>
          <a:off x="60267" y="1600229"/>
          <a:ext cx="2831741" cy="12080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PARTICIPAÇÃO</a:t>
          </a:r>
          <a:endParaRPr lang="pt-BR" sz="1800" kern="1200" dirty="0"/>
        </a:p>
      </dsp:txBody>
      <dsp:txXfrm>
        <a:off x="474966" y="1777146"/>
        <a:ext cx="2002343" cy="854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t>16/08/2018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3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4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brasil.com.br/legislacao/109224/ldbe-lei-n-9-394-de-20-de-dezembro-de-199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000" y="1188000"/>
            <a:ext cx="8352000" cy="5040000"/>
          </a:xfrm>
        </p:spPr>
        <p:txBody>
          <a:bodyPr anchor="t"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O QUE É GESTÃO DEMOCRÁTICA NA EDUCAÇÃO?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720080"/>
          </a:xfrm>
        </p:spPr>
        <p:txBody>
          <a:bodyPr/>
          <a:lstStyle/>
          <a:p>
            <a:r>
              <a:rPr lang="pt-BR" dirty="0" smtClean="0"/>
              <a:t>Início de conversa...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02681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332016"/>
            <a:ext cx="8352000" cy="4257224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 smtClean="0"/>
              <a:t>GESTÃO </a:t>
            </a:r>
            <a:r>
              <a:rPr lang="pt-BR" sz="3600" b="1" dirty="0"/>
              <a:t>EM </a:t>
            </a:r>
            <a:r>
              <a:rPr lang="pt-BR" sz="3600" b="1" dirty="0" smtClean="0"/>
              <a:t>EDUCAÇÃO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dirty="0" smtClean="0"/>
              <a:t>Considera o coletivo na composição do </a:t>
            </a:r>
            <a:r>
              <a:rPr lang="pt-BR" dirty="0" smtClean="0"/>
              <a:t>som.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88269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352000" cy="5040000"/>
          </a:xfrm>
        </p:spPr>
        <p:txBody>
          <a:bodyPr>
            <a:noAutofit/>
          </a:bodyPr>
          <a:lstStyle/>
          <a:p>
            <a:r>
              <a:rPr lang="pt-BR" b="1" dirty="0" smtClean="0"/>
              <a:t>O QUE REPRESENTA O COLETIVO EM UMA GESTÃO? </a:t>
            </a:r>
            <a:endParaRPr lang="pt-BR" b="1" dirty="0"/>
          </a:p>
        </p:txBody>
      </p:sp>
      <p:pic>
        <p:nvPicPr>
          <p:cNvPr id="20484" name="Picture 4" descr="Resultado de imagem para COLETIVO EM GEST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912768" cy="3714862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7966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352000" cy="5040000"/>
          </a:xfrm>
        </p:spPr>
        <p:txBody>
          <a:bodyPr/>
          <a:lstStyle/>
          <a:p>
            <a:r>
              <a:rPr lang="pt-BR" sz="4000" b="1" dirty="0" smtClean="0"/>
              <a:t>AÇÃO CONJUNTA  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0083561"/>
              </p:ext>
            </p:extLst>
          </p:nvPr>
        </p:nvGraphicFramePr>
        <p:xfrm>
          <a:off x="1043608" y="1844824"/>
          <a:ext cx="7056784" cy="448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07781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/>
              <a:t>O QUE REPRESENTA O COLETIVO PARTICIPATIVO EM UMA GESTÃO</a:t>
            </a:r>
            <a:r>
              <a:rPr lang="pt-BR" sz="3600" b="1" dirty="0" smtClean="0"/>
              <a:t>?</a:t>
            </a:r>
          </a:p>
          <a:p>
            <a:pPr marL="2422525" indent="-528638">
              <a:lnSpc>
                <a:spcPct val="150000"/>
              </a:lnSpc>
            </a:pPr>
            <a:r>
              <a:rPr lang="pt-BR" dirty="0" smtClean="0"/>
              <a:t>Gestão democrática</a:t>
            </a:r>
          </a:p>
          <a:p>
            <a:pPr marL="2422525" indent="-528638">
              <a:lnSpc>
                <a:spcPct val="150000"/>
              </a:lnSpc>
            </a:pPr>
            <a:r>
              <a:rPr lang="pt-BR" dirty="0" smtClean="0"/>
              <a:t>Gestão compartilhada </a:t>
            </a:r>
          </a:p>
          <a:p>
            <a:pPr marL="2422525" indent="-528638">
              <a:lnSpc>
                <a:spcPct val="150000"/>
              </a:lnSpc>
            </a:pPr>
            <a:r>
              <a:rPr lang="pt-BR" dirty="0" smtClean="0"/>
              <a:t>Gestão participativa 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8130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900" b="1" dirty="0" smtClean="0"/>
              <a:t>TERMOS COMUNS AOS </a:t>
            </a:r>
            <a:endParaRPr lang="pt-BR" sz="3900" b="1" dirty="0" smtClean="0"/>
          </a:p>
          <a:p>
            <a:pPr marL="0" indent="0" algn="ctr">
              <a:buNone/>
            </a:pPr>
            <a:r>
              <a:rPr lang="pt-BR" sz="3900" b="1" dirty="0" smtClean="0"/>
              <a:t>DOCUMENTOS ESCOLARES</a:t>
            </a:r>
          </a:p>
          <a:p>
            <a:pPr marL="0" indent="0" algn="ctr">
              <a:buNone/>
            </a:pPr>
            <a:endParaRPr lang="pt-BR" sz="3900" b="1" dirty="0" smtClean="0"/>
          </a:p>
          <a:p>
            <a:pPr marL="11938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 a prática?</a:t>
            </a:r>
          </a:p>
          <a:p>
            <a:pPr marL="11938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Como efetivar uma gestão democrática em educação?</a:t>
            </a:r>
          </a:p>
          <a:p>
            <a:pPr marL="11938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Como considerar o coletivo nas decisões educacionais?</a:t>
            </a:r>
          </a:p>
          <a:p>
            <a:pPr marL="11938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Como fazer possível o inédito viável</a:t>
            </a:r>
            <a:r>
              <a:rPr lang="pt-BR" sz="2800" dirty="0"/>
              <a:t>?</a:t>
            </a:r>
            <a:endParaRPr lang="pt-BR" sz="2800" dirty="0" smtClean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99583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tse4.mm.bing.net/th?id=OIP.uS3ZC3LcrPi0Gff6RwYkGAHaGu&amp;pid=15.1&amp;P=0&amp;w=183&amp;h=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60" y="3501008"/>
            <a:ext cx="2520280" cy="2299927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 anchor="t"/>
          <a:lstStyle/>
          <a:p>
            <a:pPr marL="400050" lvl="1" indent="0" algn="ctr">
              <a:buNone/>
            </a:pPr>
            <a:endParaRPr lang="pt-BR" sz="4000" b="1" dirty="0" smtClean="0"/>
          </a:p>
          <a:p>
            <a:pPr marL="400050" lvl="1" indent="0" algn="ctr">
              <a:buNone/>
            </a:pPr>
            <a:r>
              <a:rPr lang="pt-BR" sz="4000" b="1" dirty="0" smtClean="0"/>
              <a:t>CITAÇÃO DE </a:t>
            </a:r>
            <a:r>
              <a:rPr lang="pt-BR" sz="4000" b="1" dirty="0" smtClean="0"/>
              <a:t>PAULO </a:t>
            </a:r>
            <a:r>
              <a:rPr lang="pt-BR" sz="4000" b="1" dirty="0" smtClean="0"/>
              <a:t>FREIRE</a:t>
            </a:r>
            <a:endParaRPr lang="pt-BR" sz="40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99140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6000" y="1188000"/>
            <a:ext cx="8352000" cy="504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/>
            <a:r>
              <a:rPr lang="pt-BR" sz="2800" dirty="0" smtClean="0">
                <a:latin typeface="+mn-lt"/>
              </a:rPr>
              <a:t>Na Constituição, estão expressos os princípios da República Federativa do Brasil; os direitos e as garantias fundamentais dos cidadãos; as formas de organização do Estado e dos Poderes (Legislativo, Executivo e Judiciário); a ordem econômica, financeira e social. </a:t>
            </a:r>
          </a:p>
          <a:p>
            <a:pPr indent="457200" algn="just"/>
            <a:endParaRPr lang="pt-BR" sz="2800" dirty="0">
              <a:latin typeface="+mn-lt"/>
            </a:endParaRPr>
          </a:p>
          <a:p>
            <a:pPr indent="457200" algn="just"/>
            <a:r>
              <a:rPr lang="pt-BR" sz="2800" dirty="0" smtClean="0">
                <a:latin typeface="+mn-lt"/>
              </a:rPr>
              <a:t>Encontram-se também na Constituição </a:t>
            </a:r>
            <a:r>
              <a:rPr lang="pt-BR" sz="2800" b="1" dirty="0" smtClean="0">
                <a:latin typeface="+mn-lt"/>
              </a:rPr>
              <a:t>as principais determinações gerais sobre educação </a:t>
            </a:r>
            <a:r>
              <a:rPr lang="pt-BR" sz="2800" dirty="0" smtClean="0">
                <a:latin typeface="+mn-lt"/>
              </a:rPr>
              <a:t>(capítulo III, seção I, artigos 205 a 214).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59319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8184" y="908720"/>
            <a:ext cx="8472288" cy="54726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3600" b="1" dirty="0" smtClean="0">
                <a:latin typeface="+mn-lt"/>
              </a:rPr>
              <a:t>LEGISLAÇÃO E A GESTÃO </a:t>
            </a:r>
            <a:r>
              <a:rPr lang="pt-BR" sz="3600" b="1" dirty="0" smtClean="0">
                <a:latin typeface="+mn-lt"/>
              </a:rPr>
              <a:t>DEMOCRÁTICA</a:t>
            </a:r>
            <a:endParaRPr lang="pt-BR" sz="3600" b="1" dirty="0" smtClean="0">
              <a:latin typeface="+mn-lt"/>
              <a:hlinkClick r:id="rId2" tooltip="ldbe-lei-n-9-394-de-20-de-dezembro-de-1996"/>
            </a:endParaRPr>
          </a:p>
          <a:p>
            <a:pPr algn="l"/>
            <a:endParaRPr lang="pt-BR" sz="2400" b="1" dirty="0" smtClean="0">
              <a:latin typeface="+mn-lt"/>
              <a:hlinkClick r:id="rId2" tooltip="ldbe-lei-n-9-394-de-20-de-dezembro-de-1996"/>
            </a:endParaRPr>
          </a:p>
          <a:p>
            <a:pPr algn="ctr">
              <a:lnSpc>
                <a:spcPts val="3000"/>
              </a:lnSpc>
            </a:pPr>
            <a:r>
              <a:rPr lang="pt-BR" sz="2800" b="1" dirty="0" smtClean="0">
                <a:latin typeface="+mn-lt"/>
                <a:hlinkClick r:id="rId2" tooltip="ldbe-lei-n-9-394-de-20-de-dezembro-de-1996"/>
              </a:rPr>
              <a:t>Lei nº 9.394, de 20 de dezembro de 1996</a:t>
            </a:r>
            <a:endParaRPr lang="pt-BR" sz="2800" b="1" dirty="0" smtClean="0">
              <a:latin typeface="+mn-lt"/>
            </a:endParaRPr>
          </a:p>
          <a:p>
            <a:pPr algn="l">
              <a:lnSpc>
                <a:spcPts val="3000"/>
              </a:lnSpc>
            </a:pPr>
            <a:endParaRPr lang="pt-BR" sz="2800" b="1" dirty="0" smtClean="0">
              <a:latin typeface="+mn-lt"/>
            </a:endParaRPr>
          </a:p>
          <a:p>
            <a:pPr algn="l">
              <a:lnSpc>
                <a:spcPts val="3000"/>
              </a:lnSpc>
            </a:pPr>
            <a:r>
              <a:rPr lang="pt-BR" sz="2800" dirty="0" smtClean="0">
                <a:latin typeface="+mn-lt"/>
              </a:rPr>
              <a:t>	Estabelece </a:t>
            </a:r>
            <a:r>
              <a:rPr lang="pt-BR" sz="2800" dirty="0" smtClean="0">
                <a:latin typeface="+mn-lt"/>
              </a:rPr>
              <a:t>as diretrizes e bases da educação nacional</a:t>
            </a:r>
            <a:r>
              <a:rPr lang="pt-BR" sz="2800" dirty="0" smtClean="0">
                <a:latin typeface="+mn-lt"/>
              </a:rPr>
              <a:t>.</a:t>
            </a:r>
          </a:p>
          <a:p>
            <a:pPr algn="just">
              <a:lnSpc>
                <a:spcPts val="3000"/>
              </a:lnSpc>
            </a:pPr>
            <a:r>
              <a:rPr lang="pt-BR" sz="2800" b="1" dirty="0" smtClean="0">
                <a:latin typeface="+mn-lt"/>
              </a:rPr>
              <a:t>	Art</a:t>
            </a:r>
            <a:r>
              <a:rPr lang="pt-BR" sz="2800" b="1" dirty="0" smtClean="0">
                <a:latin typeface="+mn-lt"/>
              </a:rPr>
              <a:t>. </a:t>
            </a:r>
            <a:r>
              <a:rPr lang="pt-BR" sz="2800" b="1" dirty="0" smtClean="0">
                <a:latin typeface="+mn-lt"/>
              </a:rPr>
              <a:t>14 -</a:t>
            </a:r>
            <a:r>
              <a:rPr lang="pt-BR" sz="2800" dirty="0" smtClean="0">
                <a:latin typeface="+mn-lt"/>
              </a:rPr>
              <a:t> Os sistemas de ensino definirão as normas da gestão democrática do ensino público na educação básica, de acordo com as suas peculiaridades e conforme os seguintes princípios</a:t>
            </a:r>
            <a:r>
              <a:rPr lang="pt-BR" sz="2800" dirty="0" smtClean="0">
                <a:latin typeface="+mn-lt"/>
              </a:rPr>
              <a:t>:</a:t>
            </a:r>
          </a:p>
          <a:p>
            <a:pPr algn="just">
              <a:lnSpc>
                <a:spcPts val="3000"/>
              </a:lnSpc>
            </a:pPr>
            <a:r>
              <a:rPr lang="pt-BR" sz="2800" b="1" dirty="0" smtClean="0">
                <a:latin typeface="+mn-lt"/>
              </a:rPr>
              <a:t>	I</a:t>
            </a:r>
            <a:r>
              <a:rPr lang="pt-BR" sz="2800" b="1" dirty="0" smtClean="0">
                <a:latin typeface="+mn-lt"/>
              </a:rPr>
              <a:t> </a:t>
            </a:r>
            <a:r>
              <a:rPr lang="pt-BR" sz="2800" dirty="0" smtClean="0">
                <a:latin typeface="+mn-lt"/>
              </a:rPr>
              <a:t>- participação dos profissionais da educação na elaboração do projeto pedagógico da escola</a:t>
            </a:r>
            <a:r>
              <a:rPr lang="pt-BR" sz="2800" dirty="0" smtClean="0">
                <a:latin typeface="+mn-lt"/>
              </a:rPr>
              <a:t>;</a:t>
            </a:r>
          </a:p>
          <a:p>
            <a:pPr algn="just">
              <a:lnSpc>
                <a:spcPts val="3000"/>
              </a:lnSpc>
            </a:pPr>
            <a:r>
              <a:rPr lang="pt-BR" sz="2800" b="1" dirty="0" smtClean="0">
                <a:latin typeface="+mn-lt"/>
              </a:rPr>
              <a:t>	II</a:t>
            </a:r>
            <a:r>
              <a:rPr lang="pt-BR" sz="2800" b="1" dirty="0" smtClean="0">
                <a:latin typeface="+mn-lt"/>
              </a:rPr>
              <a:t> </a:t>
            </a:r>
            <a:r>
              <a:rPr lang="pt-BR" sz="2800" dirty="0" smtClean="0">
                <a:latin typeface="+mn-lt"/>
              </a:rPr>
              <a:t>- participação das comunidades escolar e local em conselhos escolares ou equivalentes.</a:t>
            </a:r>
            <a:endParaRPr lang="pt-BR" sz="2800" dirty="0">
              <a:latin typeface="+mn-lt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0908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388000" cy="5040000"/>
          </a:xfrm>
        </p:spPr>
        <p:txBody>
          <a:bodyPr/>
          <a:lstStyle/>
          <a:p>
            <a:r>
              <a:rPr lang="pt-BR" b="1" dirty="0" smtClean="0"/>
              <a:t>MUDANÇA NOS DOCUMENTOS?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2" descr="https://i.ytimg.com/vi/5pwYRH6W8o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27192" cy="3952125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90132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396000" y="1187999"/>
            <a:ext cx="8388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907" tIns="43453" rIns="86907" bIns="43453">
            <a:noAutofit/>
          </a:bodyPr>
          <a:lstStyle/>
          <a:p>
            <a:pPr algn="ctr" defTabSz="869950" eaLnBrk="0" hangingPunct="0">
              <a:spcBef>
                <a:spcPts val="488"/>
              </a:spcBef>
              <a:spcAft>
                <a:spcPts val="488"/>
              </a:spcAft>
            </a:pPr>
            <a:endParaRPr lang="pt-BR" sz="4000" b="1" dirty="0" smtClean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869950" eaLnBrk="0" hangingPunct="0">
              <a:spcBef>
                <a:spcPts val="488"/>
              </a:spcBef>
              <a:spcAft>
                <a:spcPts val="488"/>
              </a:spcAft>
            </a:pPr>
            <a:endParaRPr lang="pt-BR" sz="40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36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“EU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SEI, 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MAS </a:t>
            </a:r>
          </a:p>
          <a:p>
            <a:pPr algn="ctr"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NÃO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DEVIA“</a:t>
            </a:r>
          </a:p>
          <a:p>
            <a:pPr algn="ctr" defTabSz="869950" eaLnBrk="0" hangingPunct="0">
              <a:spcBef>
                <a:spcPts val="488"/>
              </a:spcBef>
              <a:spcAft>
                <a:spcPts val="488"/>
              </a:spcAft>
            </a:pP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endParaRPr lang="pt-BR" sz="2800" dirty="0" smtClean="0">
              <a:latin typeface="+mn-lt"/>
            </a:endParaRPr>
          </a:p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2800" dirty="0" smtClean="0">
                <a:latin typeface="+mn-lt"/>
              </a:rPr>
              <a:t>Marina Colasanti</a:t>
            </a: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0566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l="38754" t="27320" r="16211" b="29840"/>
          <a:stretch>
            <a:fillRect/>
          </a:stretch>
        </p:blipFill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500457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Mulher de Costas _terra"/>
          <p:cNvPicPr>
            <a:picLocks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396000" y="1188000"/>
            <a:ext cx="8352000" cy="5040000"/>
          </a:xfrm>
          <a:prstGeom prst="rect">
            <a:avLst/>
          </a:prstGeom>
          <a:noFill/>
        </p:spPr>
      </p:pic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907" tIns="43453" rIns="86907" bIns="43453">
            <a:noAutofit/>
          </a:bodyPr>
          <a:lstStyle/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Eu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sei que a gente se acostuma. </a:t>
            </a:r>
          </a:p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Mas não devia.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gente se acostuma a morar 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apartamentos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 fundos e a não ter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outra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vista que não as janelas ao redor. </a:t>
            </a:r>
          </a:p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 porque não tem vista, logo se acostuma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não olhar para fora. </a:t>
            </a:r>
          </a:p>
          <a:p>
            <a:pPr defTabSz="869950" eaLnBrk="0" hangingPunct="0">
              <a:spcBef>
                <a:spcPts val="488"/>
              </a:spcBef>
              <a:spcAft>
                <a:spcPts val="488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 porque não olha para fora, logo se acostuma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não abrir de todo as cortinas.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28668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Autofit/>
          </a:bodyPr>
          <a:lstStyle/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+mn-lt"/>
              </a:rPr>
              <a:t>E porque não abre as cortinas logo se acostuma a acender cedo a </a:t>
            </a:r>
            <a:r>
              <a:rPr lang="pt-BR" sz="2800" dirty="0" smtClean="0">
                <a:latin typeface="+mn-lt"/>
              </a:rPr>
              <a:t>luz.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>E à </a:t>
            </a:r>
            <a:r>
              <a:rPr lang="pt-BR" sz="2800" dirty="0">
                <a:latin typeface="+mn-lt"/>
              </a:rPr>
              <a:t>medida </a:t>
            </a:r>
            <a:r>
              <a:rPr lang="pt-BR" sz="2800" dirty="0" smtClean="0">
                <a:latin typeface="+mn-lt"/>
              </a:rPr>
              <a:t>em que </a:t>
            </a:r>
            <a:r>
              <a:rPr lang="pt-BR" sz="2800" dirty="0">
                <a:latin typeface="+mn-lt"/>
              </a:rPr>
              <a:t>se acostuma, esquece o sol, esquece o ar, esquece a </a:t>
            </a:r>
            <a:r>
              <a:rPr lang="pt-BR" sz="2800" dirty="0" smtClean="0">
                <a:latin typeface="+mn-lt"/>
              </a:rPr>
              <a:t>amplidão.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>A </a:t>
            </a:r>
            <a:r>
              <a:rPr lang="pt-BR" sz="2800" dirty="0">
                <a:latin typeface="+mn-lt"/>
              </a:rPr>
              <a:t>comer sanduiche porque não dá para almoçar</a:t>
            </a:r>
            <a:r>
              <a:rPr lang="pt-BR" sz="2800" dirty="0" smtClean="0">
                <a:latin typeface="+mn-lt"/>
              </a:rPr>
              <a:t>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>A </a:t>
            </a:r>
            <a:r>
              <a:rPr lang="pt-BR" sz="2800" dirty="0">
                <a:latin typeface="+mn-lt"/>
              </a:rPr>
              <a:t>sair do trabalho porque já é noite</a:t>
            </a:r>
            <a:r>
              <a:rPr lang="pt-BR" sz="2800" dirty="0" smtClean="0">
                <a:latin typeface="+mn-lt"/>
              </a:rPr>
              <a:t>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+mn-lt"/>
              </a:rPr>
              <a:t>A cochilar no ônibus porque está cansado.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>A </a:t>
            </a:r>
            <a:r>
              <a:rPr lang="pt-BR" sz="2800" dirty="0">
                <a:latin typeface="+mn-lt"/>
              </a:rPr>
              <a:t>deitar cedo e dormir pesado sem ter vivido o dia</a:t>
            </a:r>
            <a:r>
              <a:rPr lang="pt-BR" sz="2800" dirty="0" smtClean="0">
                <a:latin typeface="+mn-lt"/>
              </a:rPr>
              <a:t>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+mn-lt"/>
              </a:rPr>
              <a:t>A tomar o café correndo porque está atrasado.</a:t>
            </a: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560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4355976" y="1124744"/>
            <a:ext cx="439248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>A </a:t>
            </a:r>
            <a:r>
              <a:rPr lang="pt-BR" sz="2800" dirty="0">
                <a:latin typeface="+mn-lt"/>
              </a:rPr>
              <a:t>gente se acostuma a acordar de manhã sobressaltado porque está na hora.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+mn-lt"/>
              </a:rPr>
              <a:t>A ler o jornal no ônibus porque não pode perder o tempo da </a:t>
            </a:r>
            <a:r>
              <a:rPr lang="pt-BR" sz="2800" dirty="0" smtClean="0">
                <a:latin typeface="+mn-lt"/>
              </a:rPr>
              <a:t>viagem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+mn-lt"/>
              </a:rPr>
              <a:t>A gente se acostuma a pagar por tudo o que deseja e </a:t>
            </a:r>
            <a:r>
              <a:rPr lang="pt-BR" sz="2800" dirty="0" smtClean="0">
                <a:latin typeface="+mn-lt"/>
              </a:rPr>
              <a:t>o </a:t>
            </a:r>
            <a:r>
              <a:rPr lang="pt-BR" sz="2800" dirty="0">
                <a:latin typeface="+mn-lt"/>
              </a:rPr>
              <a:t>que necessita.</a:t>
            </a:r>
            <a:br>
              <a:rPr lang="pt-BR" sz="2800" dirty="0">
                <a:latin typeface="+mn-lt"/>
              </a:rPr>
            </a:br>
            <a:endParaRPr lang="pt-BR" sz="2800" dirty="0">
              <a:latin typeface="+mn-lt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endParaRPr lang="pt-BR" sz="2800" dirty="0">
              <a:latin typeface="+mn-lt"/>
            </a:endParaRPr>
          </a:p>
        </p:txBody>
      </p:sp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88" y="1188000"/>
            <a:ext cx="3990288" cy="49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1896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Anjin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" y="5517232"/>
            <a:ext cx="9144000" cy="908050"/>
          </a:xfrm>
          <a:prstGeom prst="rect">
            <a:avLst/>
          </a:prstGeom>
          <a:noFill/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86907" tIns="43453" rIns="86907" bIns="43453">
            <a:noAutofit/>
          </a:bodyPr>
          <a:lstStyle/>
          <a:p>
            <a:pPr defTabSz="869950" eaLnBrk="0" hangingPunct="0">
              <a:spcBef>
                <a:spcPts val="0"/>
              </a:spcBef>
            </a:pPr>
            <a:r>
              <a:rPr lang="pt-BR" sz="2800" dirty="0" smtClean="0">
                <a:latin typeface="+mn-lt"/>
              </a:rPr>
              <a:t>E </a:t>
            </a:r>
            <a:r>
              <a:rPr lang="pt-BR" sz="2800" dirty="0">
                <a:latin typeface="+mn-lt"/>
              </a:rPr>
              <a:t>a lutar para ganhar o dinheiro com que pagar.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E a pagar mais do que as coisas valem.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E a saber que cada vez pagará mais</a:t>
            </a:r>
            <a:r>
              <a:rPr lang="pt-BR" sz="2800" dirty="0" smtClean="0">
                <a:latin typeface="+mn-lt"/>
              </a:rPr>
              <a:t>.</a:t>
            </a:r>
          </a:p>
          <a:p>
            <a:pPr defTabSz="869950" eaLnBrk="0" hangingPunct="0">
              <a:spcBef>
                <a:spcPct val="50000"/>
              </a:spcBef>
            </a:pPr>
            <a:r>
              <a:rPr lang="pt-BR" sz="2800" dirty="0">
                <a:latin typeface="+mn-lt"/>
              </a:rPr>
              <a:t>E a procurar mais trabalho, para ganhar mais dinheiro, para ter com que pagar nas filas em que se cobra.</a:t>
            </a:r>
          </a:p>
          <a:p>
            <a:pPr defTabSz="869950" eaLnBrk="0" hangingPunct="0">
              <a:spcBef>
                <a:spcPct val="50000"/>
              </a:spcBef>
            </a:pPr>
            <a:r>
              <a:rPr lang="pt-BR" sz="2800" dirty="0">
                <a:latin typeface="+mn-lt"/>
              </a:rPr>
              <a:t>Em doses pequenas, tentando não perceber, vai afastando uma dor aqui, um ressentimento ali, uma revolta acolá.</a:t>
            </a:r>
          </a:p>
          <a:p>
            <a:pPr defTabSz="869950" eaLnBrk="0" hangingPunct="0">
              <a:spcBef>
                <a:spcPts val="0"/>
              </a:spcBef>
            </a:pPr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72952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Mulher_AIR_terra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000" y="1197312"/>
            <a:ext cx="8352000" cy="5040000"/>
          </a:xfrm>
          <a:prstGeom prst="rect">
            <a:avLst/>
          </a:prstGeom>
          <a:noFill/>
        </p:spPr>
      </p:pic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907" tIns="43453" rIns="86907" bIns="43453">
            <a:noAutofit/>
          </a:bodyPr>
          <a:lstStyle/>
          <a:p>
            <a:pPr defTabSz="869950" eaLnBrk="0" hangingPunct="0">
              <a:spcBef>
                <a:spcPct val="5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pt-BR" sz="2800" b="1" dirty="0">
                <a:solidFill>
                  <a:schemeClr val="bg1"/>
                </a:solidFill>
                <a:latin typeface="+mn-lt"/>
              </a:rPr>
              <a:t>gente se acostuma à poluição.</a:t>
            </a:r>
            <a:br>
              <a:rPr lang="pt-BR" sz="2800" b="1" dirty="0">
                <a:solidFill>
                  <a:schemeClr val="bg1"/>
                </a:solidFill>
                <a:latin typeface="+mn-lt"/>
              </a:rPr>
            </a:br>
            <a:r>
              <a:rPr lang="pt-BR" sz="2800" b="1" dirty="0">
                <a:solidFill>
                  <a:schemeClr val="bg1"/>
                </a:solidFill>
                <a:latin typeface="+mn-lt"/>
              </a:rPr>
              <a:t>Às salas fechadas de ar condicionado e cheiro de cigarro.</a:t>
            </a:r>
            <a:br>
              <a:rPr lang="pt-BR" sz="2800" b="1" dirty="0">
                <a:solidFill>
                  <a:schemeClr val="bg1"/>
                </a:solidFill>
                <a:latin typeface="+mn-lt"/>
              </a:rPr>
            </a:br>
            <a:r>
              <a:rPr lang="pt-BR" sz="2800" b="1" dirty="0">
                <a:solidFill>
                  <a:schemeClr val="bg1"/>
                </a:solidFill>
                <a:latin typeface="+mn-lt"/>
              </a:rPr>
              <a:t>À luz artificial de ligeiro tremor.</a:t>
            </a:r>
            <a:br>
              <a:rPr lang="pt-BR" sz="2800" b="1" dirty="0">
                <a:solidFill>
                  <a:schemeClr val="bg1"/>
                </a:solidFill>
                <a:latin typeface="+mn-lt"/>
              </a:rPr>
            </a:br>
            <a:r>
              <a:rPr lang="pt-BR" sz="2800" b="1" dirty="0">
                <a:solidFill>
                  <a:schemeClr val="bg1"/>
                </a:solidFill>
                <a:latin typeface="+mn-lt"/>
              </a:rPr>
              <a:t>Ao choque que os olhos levam na luz natural</a:t>
            </a: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defTabSz="86995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Às bactérias de água potável.</a:t>
            </a:r>
            <a:br>
              <a:rPr lang="pt-BR" sz="2800" b="1" dirty="0">
                <a:solidFill>
                  <a:schemeClr val="bg1"/>
                </a:solidFill>
                <a:latin typeface="+mn-lt"/>
              </a:rPr>
            </a:br>
            <a:r>
              <a:rPr lang="pt-BR" sz="2800" b="1" dirty="0">
                <a:solidFill>
                  <a:schemeClr val="bg1"/>
                </a:solidFill>
                <a:latin typeface="+mn-lt"/>
              </a:rPr>
              <a:t>A gente se acostuma a coisas demais, para não sofrer.</a:t>
            </a:r>
          </a:p>
          <a:p>
            <a:pPr defTabSz="86995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Se a praia está contaminada, a gente molha só os pés e sua no resto do  corpo</a:t>
            </a: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2897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907" tIns="43453" rIns="86907" bIns="43453">
            <a:noAutofit/>
          </a:bodyPr>
          <a:lstStyle/>
          <a:p>
            <a:pPr defTabSz="86995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o cinema está cheio, a gente senta na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primeira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fila e torce um pouco o pescoço.</a:t>
            </a:r>
          </a:p>
          <a:p>
            <a:pPr defTabSz="86995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trabalho está duro a gente se consola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pensando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fim de semana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se no fim de semana não há muito o que fazer,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gente vai dormir cedo e ainda fica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satisfeito</a:t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porque tem sempre sono atrasado.</a:t>
            </a:r>
          </a:p>
          <a:p>
            <a:pPr eaLnBrk="0" hangingPunct="0">
              <a:spcBef>
                <a:spcPct val="500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gente se acostuma para não se ralar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aspereza, para preservar a pele.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sz="2800" dirty="0" smtClean="0">
                <a:latin typeface="Calibri (Corpo)"/>
              </a:rPr>
              <a:t>26</a:t>
            </a:r>
            <a:endParaRPr lang="pt-BR" sz="28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5248165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acostuma para evitar feridas, sangramentos,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para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poupar o peito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gente se acostuma para poupar a vida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aos poucos se gasta, e que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gasta de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tanto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acostumar, e se perde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 mesma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pt-BR" sz="3200" b="1" dirty="0" smtClean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3200" b="1" dirty="0" smtClean="0">
                <a:latin typeface="+mn-lt"/>
              </a:rPr>
              <a:t>Marina Colasanti</a:t>
            </a: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37622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MUDANÇA DE </a:t>
            </a:r>
            <a:r>
              <a:rPr lang="pt-BR" sz="3600" b="1" dirty="0" smtClean="0"/>
              <a:t>PARADIGMA</a:t>
            </a:r>
          </a:p>
          <a:p>
            <a:pPr algn="ctr"/>
            <a:endParaRPr lang="pt-BR" sz="2800" dirty="0" smtClean="0"/>
          </a:p>
          <a:p>
            <a:pPr marL="890588" algn="just"/>
            <a:r>
              <a:rPr lang="pt-BR" sz="2800" dirty="0" smtClean="0"/>
              <a:t>Paradigma de </a:t>
            </a:r>
            <a:r>
              <a:rPr lang="pt-BR" sz="2800" dirty="0" smtClean="0"/>
              <a:t>administração </a:t>
            </a:r>
            <a:r>
              <a:rPr lang="pt-BR" sz="2800" dirty="0" smtClean="0"/>
              <a:t>– para </a:t>
            </a:r>
            <a:r>
              <a:rPr lang="pt-BR" sz="2800" dirty="0" smtClean="0"/>
              <a:t>gestão</a:t>
            </a:r>
          </a:p>
          <a:p>
            <a:pPr marL="547688" indent="0" algn="just">
              <a:buNone/>
            </a:pPr>
            <a:endParaRPr lang="pt-BR" sz="2800" dirty="0" smtClean="0"/>
          </a:p>
          <a:p>
            <a:pPr marL="890588" algn="just"/>
            <a:r>
              <a:rPr lang="pt-BR" sz="2800" dirty="0" smtClean="0"/>
              <a:t>Gestão – </a:t>
            </a:r>
            <a:r>
              <a:rPr lang="pt-BR" sz="2800" dirty="0" smtClean="0"/>
              <a:t>caracterizada </a:t>
            </a:r>
            <a:r>
              <a:rPr lang="pt-BR" sz="2800" dirty="0" smtClean="0"/>
              <a:t>pelo reconhecimento da importância da participação consciente e esclarecida das pessoas nas decisões sobre a orientação e planejamento de seu trabalho. </a:t>
            </a:r>
            <a:endParaRPr lang="pt-BR" sz="2800" dirty="0" smtClean="0"/>
          </a:p>
          <a:p>
            <a:pPr marL="547688" indent="0" algn="just">
              <a:buNone/>
            </a:pPr>
            <a:endParaRPr lang="pt-BR" sz="2800" dirty="0" smtClean="0"/>
          </a:p>
          <a:p>
            <a:pPr marL="890588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/>
              <a:t>Dinâmica da </a:t>
            </a:r>
            <a:r>
              <a:rPr lang="pt-BR" sz="2800" dirty="0" smtClean="0"/>
              <a:t>realidade</a:t>
            </a:r>
            <a:endParaRPr lang="pt-BR" sz="28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14049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X5zOSLAILJ0/UpvF9j1HKEI/AAAAAAAAAAg/A_2QAwErK1A/s1600/scanne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62" y="1188000"/>
            <a:ext cx="8352000" cy="5040000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6804248" y="1772816"/>
            <a:ext cx="15121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PPP</a:t>
            </a:r>
            <a:endParaRPr lang="pt-BR" sz="28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30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6000" y="1188000"/>
            <a:ext cx="2954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+mj-lt"/>
              </a:rPr>
              <a:t>UM CAMINHO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80213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pt-BR" sz="2800" dirty="0"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pt-BR" sz="2800" dirty="0" smtClean="0">
                <a:latin typeface="+mn-lt"/>
              </a:rPr>
              <a:t>Escola </a:t>
            </a:r>
            <a:r>
              <a:rPr lang="pt-BR" sz="2800" dirty="0">
                <a:latin typeface="+mn-lt"/>
                <a:sym typeface="Wingdings" pitchFamily="2" charset="2"/>
              </a:rPr>
              <a:t> </a:t>
            </a:r>
            <a:r>
              <a:rPr lang="pt-BR" sz="2800" dirty="0" smtClean="0">
                <a:latin typeface="+mn-lt"/>
                <a:sym typeface="Wingdings" pitchFamily="2" charset="2"/>
              </a:rPr>
              <a:t>projeto político-pedagógico</a:t>
            </a:r>
            <a:endParaRPr lang="pt-BR" sz="2800" dirty="0" smtClean="0">
              <a:latin typeface="+mn-lt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pt-BR" sz="2800" dirty="0" smtClean="0">
              <a:latin typeface="+mn-lt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pt-BR" sz="2800" dirty="0" smtClean="0">
                <a:latin typeface="+mn-lt"/>
                <a:sym typeface="Wingdings" pitchFamily="2" charset="2"/>
              </a:rPr>
              <a:t>Como? </a:t>
            </a:r>
            <a:endParaRPr lang="pt-BR" sz="2800" dirty="0" smtClean="0">
              <a:latin typeface="+mn-lt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pt-BR" sz="2800" dirty="0" smtClean="0">
              <a:latin typeface="+mn-lt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pt-BR" sz="2800" dirty="0">
                <a:latin typeface="+mn-lt"/>
              </a:rPr>
              <a:t>Não há </a:t>
            </a:r>
            <a:r>
              <a:rPr lang="pt-BR" sz="2800" dirty="0" smtClean="0">
                <a:latin typeface="+mn-lt"/>
              </a:rPr>
              <a:t>projeto pedagógico feito 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por </a:t>
            </a:r>
            <a:r>
              <a:rPr lang="pt-BR" sz="2800" dirty="0">
                <a:latin typeface="+mn-lt"/>
              </a:rPr>
              <a:t>apenas uma pessoa!</a:t>
            </a:r>
          </a:p>
          <a:p>
            <a:pPr algn="ctr">
              <a:spcBef>
                <a:spcPct val="50000"/>
              </a:spcBef>
            </a:pP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31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0415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ENQUANTO PROCESSO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457200">
              <a:buNone/>
            </a:pPr>
            <a:r>
              <a:rPr lang="pt-BR" sz="2800" b="1" dirty="0" smtClean="0"/>
              <a:t>Processo</a:t>
            </a:r>
            <a:r>
              <a:rPr lang="pt-BR" sz="2800" dirty="0"/>
              <a:t> (do latim </a:t>
            </a:r>
            <a:r>
              <a:rPr lang="pt-BR" sz="2800" dirty="0" err="1" smtClean="0"/>
              <a:t>procedere</a:t>
            </a:r>
            <a:r>
              <a:rPr lang="pt-BR" sz="2800" dirty="0" smtClean="0"/>
              <a:t>) </a:t>
            </a:r>
            <a:r>
              <a:rPr lang="pt-BR" sz="2800" dirty="0"/>
              <a:t>é um termo que indica a ação de avançar, ir para frente (</a:t>
            </a:r>
            <a:r>
              <a:rPr lang="pt-BR" sz="2800" dirty="0" err="1"/>
              <a:t>pro+cedere</a:t>
            </a:r>
            <a:r>
              <a:rPr lang="pt-BR" sz="2800" dirty="0"/>
              <a:t>) e é um conjunto sequencial e particular de ações com objetivo comum. </a:t>
            </a:r>
            <a:endParaRPr lang="pt-BR" sz="2800" dirty="0" smtClean="0"/>
          </a:p>
          <a:p>
            <a:pPr marL="0" indent="457200">
              <a:buNone/>
            </a:pPr>
            <a:r>
              <a:rPr lang="pt-BR" sz="2800" dirty="0" smtClean="0"/>
              <a:t>Pode </a:t>
            </a:r>
            <a:r>
              <a:rPr lang="pt-BR" sz="2800" dirty="0"/>
              <a:t>ter os mais variados propósitos: criar, inventar, projetar, transformar, produzir, controlar, manter e usar produtos ou sistemas.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2713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latin typeface="+mn-lt"/>
              </a:rPr>
              <a:t>PROJETO POLÍTICO PEDAGÓGICO</a:t>
            </a:r>
            <a:endParaRPr lang="pt-BR" sz="3600" b="1" dirty="0">
              <a:latin typeface="+mn-lt"/>
            </a:endParaRPr>
          </a:p>
          <a:p>
            <a:pPr marL="14351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n-lt"/>
              </a:rPr>
              <a:t>Equipe</a:t>
            </a:r>
            <a:endParaRPr lang="pt-BR" sz="2800" dirty="0">
              <a:latin typeface="+mn-lt"/>
            </a:endParaRPr>
          </a:p>
          <a:p>
            <a:pPr marL="14351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n-lt"/>
              </a:rPr>
              <a:t>Identidade </a:t>
            </a:r>
            <a:r>
              <a:rPr lang="pt-BR" sz="2800" dirty="0">
                <a:latin typeface="+mn-lt"/>
              </a:rPr>
              <a:t>da </a:t>
            </a:r>
            <a:r>
              <a:rPr lang="pt-BR" sz="2800" dirty="0" smtClean="0">
                <a:latin typeface="+mn-lt"/>
              </a:rPr>
              <a:t>escola</a:t>
            </a:r>
            <a:endParaRPr lang="pt-BR" sz="2800" dirty="0" smtClean="0">
              <a:latin typeface="+mn-lt"/>
            </a:endParaRPr>
          </a:p>
          <a:p>
            <a:pPr marL="14351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Levantamento das concepções sobre a identidade da escola</a:t>
            </a:r>
          </a:p>
          <a:p>
            <a:pPr marL="14351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Definições de </a:t>
            </a:r>
            <a:r>
              <a:rPr lang="pt-BR" sz="2800" dirty="0" smtClean="0">
                <a:latin typeface="+mn-lt"/>
              </a:rPr>
              <a:t>ações</a:t>
            </a:r>
            <a:r>
              <a:rPr lang="pt-BR" sz="2800" dirty="0">
                <a:latin typeface="+mn-lt"/>
              </a:rPr>
              <a:t>, individuais ou de grupos.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33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87039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6jXWonoRfTM/TgqPNu1eiJI/AAAAAAAACdQ/XOx2tmVQv70/s1600/mapa_ppp_cidinha_helena+-+projeto+pol%25C3%25ADtico-pedag%25C3%25B3gico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980728"/>
            <a:ext cx="8352000" cy="5472608"/>
          </a:xfrm>
          <a:prstGeom prst="rect">
            <a:avLst/>
          </a:prstGeom>
          <a:noFill/>
        </p:spPr>
      </p:pic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31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2990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E14AB8D-81D0-4DCB-AB45-358CFD3E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643A4AC-FA8F-40E9-B69E-C17AC160E39E}"/>
              </a:ext>
            </a:extLst>
          </p:cNvPr>
          <p:cNvSpPr txBox="1"/>
          <p:nvPr/>
        </p:nvSpPr>
        <p:spPr>
          <a:xfrm>
            <a:off x="251520" y="980728"/>
            <a:ext cx="8640960" cy="54726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sz="2400" b="1" dirty="0" smtClean="0">
                <a:latin typeface="Calibri"/>
                <a:cs typeface="Calibri"/>
              </a:rPr>
              <a:t>FONTES DAS IMAGENS</a:t>
            </a:r>
            <a:endParaRPr lang="pt-BR" sz="2400" b="1" dirty="0">
              <a:latin typeface="Calibri"/>
              <a:cs typeface="Calibri"/>
            </a:endParaRP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04 – </a:t>
            </a:r>
            <a:r>
              <a:rPr lang="pt-BR" sz="1600" b="1" dirty="0" smtClean="0">
                <a:latin typeface="+mn-lt"/>
                <a:cs typeface="Calibri"/>
              </a:rPr>
              <a:t>Educação </a:t>
            </a:r>
            <a:r>
              <a:rPr lang="pt-BR" sz="1600" dirty="0" smtClean="0">
                <a:latin typeface="+mn-lt"/>
                <a:cs typeface="Calibri"/>
              </a:rPr>
              <a:t>– Instituto </a:t>
            </a:r>
            <a:r>
              <a:rPr lang="pt-BR" sz="1600" dirty="0" err="1" smtClean="0">
                <a:latin typeface="+mn-lt"/>
                <a:cs typeface="Calibri"/>
              </a:rPr>
              <a:t>Copead</a:t>
            </a:r>
            <a:r>
              <a:rPr lang="pt-BR" sz="1600" dirty="0">
                <a:latin typeface="+mn-lt"/>
                <a:cs typeface="Calibri"/>
              </a:rPr>
              <a:t>  http://institutocopead.com.br/site/wp-content/uploads</a:t>
            </a:r>
            <a:r>
              <a:rPr lang="pt-BR" sz="1600" dirty="0" smtClean="0">
                <a:latin typeface="+mn-lt"/>
                <a:cs typeface="Calibri"/>
              </a:rPr>
              <a:t>/ 2016/09/wangschuchi.jpg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05 – </a:t>
            </a:r>
            <a:r>
              <a:rPr lang="pt-BR" sz="1600" b="1" dirty="0" smtClean="0">
                <a:latin typeface="+mn-lt"/>
                <a:cs typeface="Calibri"/>
              </a:rPr>
              <a:t>Sol </a:t>
            </a:r>
            <a:r>
              <a:rPr lang="pt-BR" sz="1600" b="1" dirty="0" err="1" smtClean="0">
                <a:latin typeface="+mn-lt"/>
                <a:cs typeface="Calibri"/>
              </a:rPr>
              <a:t>Muelle</a:t>
            </a:r>
            <a:r>
              <a:rPr lang="pt-BR" sz="1600" dirty="0" smtClean="0">
                <a:latin typeface="+mn-lt"/>
                <a:cs typeface="Calibri"/>
              </a:rPr>
              <a:t> – </a:t>
            </a:r>
            <a:r>
              <a:rPr lang="pt-BR" sz="1600" dirty="0" err="1" smtClean="0">
                <a:latin typeface="+mn-lt"/>
                <a:cs typeface="Calibri"/>
              </a:rPr>
              <a:t>Narrase</a:t>
            </a:r>
            <a:r>
              <a:rPr lang="pt-BR" sz="1600" dirty="0" smtClean="0">
                <a:latin typeface="+mn-lt"/>
                <a:cs typeface="Calibri"/>
              </a:rPr>
              <a:t> </a:t>
            </a:r>
            <a:r>
              <a:rPr lang="pt-BR" sz="1600" dirty="0" err="1" smtClean="0">
                <a:latin typeface="+mn-lt"/>
                <a:cs typeface="Calibri"/>
              </a:rPr>
              <a:t>la</a:t>
            </a:r>
            <a:r>
              <a:rPr lang="pt-BR" sz="1600" dirty="0">
                <a:latin typeface="+mn-lt"/>
                <a:cs typeface="Calibri"/>
              </a:rPr>
              <a:t> vida - https://</a:t>
            </a:r>
            <a:r>
              <a:rPr lang="pt-BR" sz="1600" dirty="0" smtClean="0">
                <a:latin typeface="+mn-lt"/>
                <a:cs typeface="Calibri"/>
              </a:rPr>
              <a:t>i2.wp.com/psicometa.es/blog/wp-content/uploads/ 2014/06/</a:t>
            </a:r>
            <a:r>
              <a:rPr lang="pt-BR" sz="1600" dirty="0" err="1" smtClean="0">
                <a:latin typeface="+mn-lt"/>
                <a:cs typeface="Calibri"/>
              </a:rPr>
              <a:t>libro-cielo-sol-muelle.jpeg?zoom</a:t>
            </a:r>
            <a:r>
              <a:rPr lang="pt-BR" sz="1600" dirty="0" smtClean="0">
                <a:latin typeface="+mn-lt"/>
                <a:cs typeface="Calibri"/>
              </a:rPr>
              <a:t>=1.25&amp;w=525</a:t>
            </a:r>
          </a:p>
          <a:p>
            <a:pPr algn="l"/>
            <a:r>
              <a:rPr lang="pt-BR" sz="1600" dirty="0" smtClean="0">
                <a:latin typeface="+mn-lt"/>
                <a:cs typeface="Calibri"/>
              </a:rPr>
              <a:t>Sl.08 – </a:t>
            </a:r>
            <a:r>
              <a:rPr lang="pt-BR" sz="1600" b="1" dirty="0" smtClean="0">
                <a:latin typeface="+mn-lt"/>
                <a:cs typeface="Calibri"/>
              </a:rPr>
              <a:t>Dúvida </a:t>
            </a:r>
            <a:r>
              <a:rPr lang="pt-BR" sz="1600" dirty="0" smtClean="0">
                <a:latin typeface="+mn-lt"/>
                <a:cs typeface="Calibri"/>
              </a:rPr>
              <a:t>– Escola </a:t>
            </a:r>
            <a:r>
              <a:rPr lang="pt-BR" sz="1600" dirty="0">
                <a:latin typeface="+mn-lt"/>
                <a:cs typeface="Calibri"/>
              </a:rPr>
              <a:t>para Pais - http://www.escolaparapais.blog.br/wp-content/uploads</a:t>
            </a:r>
            <a:r>
              <a:rPr lang="pt-BR" sz="1600" dirty="0" smtClean="0">
                <a:latin typeface="+mn-lt"/>
                <a:cs typeface="Calibri"/>
              </a:rPr>
              <a:t>/ 2017/04/jana-5.jpg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11 – </a:t>
            </a:r>
            <a:r>
              <a:rPr lang="pt-BR" sz="1600" b="1" dirty="0" smtClean="0">
                <a:latin typeface="+mn-lt"/>
                <a:cs typeface="Calibri"/>
              </a:rPr>
              <a:t>Gestão Escolar</a:t>
            </a:r>
            <a:r>
              <a:rPr lang="pt-BR" sz="1600" dirty="0" smtClean="0">
                <a:latin typeface="+mn-lt"/>
                <a:cs typeface="Calibri"/>
              </a:rPr>
              <a:t> – Escola </a:t>
            </a:r>
            <a:r>
              <a:rPr lang="pt-BR" sz="1600" dirty="0">
                <a:latin typeface="+mn-lt"/>
                <a:cs typeface="Calibri"/>
              </a:rPr>
              <a:t>em Movimento - https://</a:t>
            </a:r>
            <a:r>
              <a:rPr lang="pt-BR" sz="1600" dirty="0" smtClean="0">
                <a:latin typeface="+mn-lt"/>
                <a:cs typeface="Calibri"/>
              </a:rPr>
              <a:t>www.escolaemmovimento.com.br/wp-content/uploads/2017/05/gestao-funcoes-diretor-escolar-3.jpeg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15 – </a:t>
            </a:r>
            <a:r>
              <a:rPr lang="pt-BR" sz="1600" b="1" dirty="0" err="1" smtClean="0">
                <a:latin typeface="+mn-lt"/>
                <a:cs typeface="Calibri"/>
              </a:rPr>
              <a:t>To</a:t>
            </a:r>
            <a:r>
              <a:rPr lang="pt-BR" sz="1600" b="1" dirty="0" smtClean="0">
                <a:latin typeface="+mn-lt"/>
                <a:cs typeface="Calibri"/>
              </a:rPr>
              <a:t> </a:t>
            </a:r>
            <a:r>
              <a:rPr lang="pt-BR" sz="1600" b="1" dirty="0" err="1" smtClean="0">
                <a:latin typeface="+mn-lt"/>
                <a:cs typeface="Calibri"/>
              </a:rPr>
              <a:t>Think</a:t>
            </a:r>
            <a:r>
              <a:rPr lang="pt-BR" sz="1600" b="1" dirty="0">
                <a:latin typeface="+mn-lt"/>
                <a:cs typeface="Calibri"/>
              </a:rPr>
              <a:t> </a:t>
            </a:r>
            <a:r>
              <a:rPr lang="pt-BR" sz="1600" dirty="0">
                <a:latin typeface="+mn-lt"/>
                <a:cs typeface="Calibri"/>
              </a:rPr>
              <a:t>– </a:t>
            </a:r>
            <a:r>
              <a:rPr lang="pt-BR" sz="1600" dirty="0" err="1" smtClean="0">
                <a:latin typeface="+mn-lt"/>
                <a:cs typeface="Calibri"/>
              </a:rPr>
              <a:t>Clipartuse</a:t>
            </a:r>
            <a:r>
              <a:rPr lang="pt-BR" sz="1600" dirty="0" smtClean="0">
                <a:latin typeface="+mn-lt"/>
                <a:cs typeface="Calibri"/>
              </a:rPr>
              <a:t> - </a:t>
            </a:r>
            <a:r>
              <a:rPr lang="pt-BR" sz="1600" dirty="0">
                <a:latin typeface="+mn-lt"/>
                <a:cs typeface="Calibri"/>
              </a:rPr>
              <a:t>https://</a:t>
            </a:r>
            <a:r>
              <a:rPr lang="pt-BR" sz="1600" dirty="0" smtClean="0">
                <a:latin typeface="+mn-lt"/>
                <a:cs typeface="Calibri"/>
              </a:rPr>
              <a:t>clipartuse.com/clipart/1451244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18 – </a:t>
            </a:r>
            <a:r>
              <a:rPr lang="pt-BR" sz="1600" b="1" dirty="0" smtClean="0">
                <a:latin typeface="+mn-lt"/>
                <a:cs typeface="Calibri"/>
              </a:rPr>
              <a:t>Peixe pulando fora </a:t>
            </a:r>
            <a:r>
              <a:rPr lang="pt-BR" sz="1600" b="1" dirty="0">
                <a:latin typeface="+mn-lt"/>
                <a:cs typeface="Calibri"/>
              </a:rPr>
              <a:t>da água</a:t>
            </a:r>
            <a:r>
              <a:rPr lang="pt-BR" sz="1600" dirty="0">
                <a:latin typeface="+mn-lt"/>
                <a:cs typeface="Calibri"/>
              </a:rPr>
              <a:t>- https://</a:t>
            </a:r>
            <a:r>
              <a:rPr lang="pt-BR" sz="1600" dirty="0" smtClean="0">
                <a:latin typeface="+mn-lt"/>
                <a:cs typeface="Calibri"/>
              </a:rPr>
              <a:t>http2.mlstatic.com/mudando-paradigmas-curso-completo-em-video-aulas-brindes-D_NQ_NP_898176-MLB26758571546_022018-O.webp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20 -  </a:t>
            </a:r>
            <a:r>
              <a:rPr lang="pt-BR" sz="1600" b="1" dirty="0" smtClean="0">
                <a:latin typeface="+mn-lt"/>
                <a:cs typeface="Calibri"/>
              </a:rPr>
              <a:t>Santa Fé Garden</a:t>
            </a:r>
            <a:r>
              <a:rPr lang="pt-BR" sz="1600" dirty="0" smtClean="0">
                <a:latin typeface="+mn-lt"/>
                <a:cs typeface="Calibri"/>
              </a:rPr>
              <a:t>   - </a:t>
            </a:r>
            <a:r>
              <a:rPr lang="pt-BR" sz="1600" dirty="0" err="1" smtClean="0">
                <a:latin typeface="+mn-lt"/>
                <a:cs typeface="Calibri"/>
              </a:rPr>
              <a:t>Impressioni</a:t>
            </a:r>
            <a:r>
              <a:rPr lang="pt-BR" sz="1600" dirty="0" smtClean="0">
                <a:latin typeface="+mn-lt"/>
                <a:cs typeface="Calibri"/>
              </a:rPr>
              <a:t> </a:t>
            </a:r>
            <a:r>
              <a:rPr lang="pt-BR" sz="1600" dirty="0" err="1" smtClean="0">
                <a:latin typeface="+mn-lt"/>
                <a:cs typeface="Calibri"/>
              </a:rPr>
              <a:t>Artistiche</a:t>
            </a:r>
            <a:r>
              <a:rPr lang="pt-BR" sz="1600" dirty="0" smtClean="0">
                <a:latin typeface="+mn-lt"/>
                <a:cs typeface="Calibri"/>
              </a:rPr>
              <a:t> – William Whitaker </a:t>
            </a:r>
            <a:r>
              <a:rPr lang="pt-BR" sz="1600" dirty="0">
                <a:latin typeface="+mn-lt"/>
                <a:cs typeface="Calibri"/>
              </a:rPr>
              <a:t>- https://1.bp.blogspot.com/-</a:t>
            </a:r>
            <a:r>
              <a:rPr lang="pt-BR" sz="1600" dirty="0" smtClean="0">
                <a:latin typeface="+mn-lt"/>
                <a:cs typeface="Calibri"/>
              </a:rPr>
              <a:t>c3ScCltNuVI/WOiFRffPGFI/AAAAAAAC1LM/fmEPFcCSmeUyCKzFfLAalSNluHLyt_angCLcB/s1600/Santa%2BFe%2BGarden.jpg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</a:t>
            </a:r>
            <a:r>
              <a:rPr lang="pt-BR" sz="1600" dirty="0">
                <a:latin typeface="+mn-lt"/>
                <a:cs typeface="Calibri"/>
              </a:rPr>
              <a:t>22 </a:t>
            </a:r>
            <a:r>
              <a:rPr lang="pt-BR" sz="1600" dirty="0" smtClean="0">
                <a:latin typeface="+mn-lt"/>
                <a:cs typeface="Calibri"/>
              </a:rPr>
              <a:t>– </a:t>
            </a:r>
            <a:r>
              <a:rPr lang="pt-BR" sz="1600" b="1" dirty="0" smtClean="0">
                <a:latin typeface="+mn-lt"/>
                <a:cs typeface="Calibri"/>
              </a:rPr>
              <a:t>Florbela </a:t>
            </a:r>
            <a:r>
              <a:rPr lang="pt-BR" sz="1600" b="1" dirty="0">
                <a:latin typeface="+mn-lt"/>
                <a:cs typeface="Calibri"/>
              </a:rPr>
              <a:t>Espanca</a:t>
            </a:r>
            <a:r>
              <a:rPr lang="pt-BR" sz="1600" dirty="0">
                <a:latin typeface="+mn-lt"/>
                <a:cs typeface="Calibri"/>
              </a:rPr>
              <a:t> - http://</a:t>
            </a:r>
            <a:r>
              <a:rPr lang="pt-BR" sz="1600" dirty="0" smtClean="0">
                <a:latin typeface="+mn-lt"/>
                <a:cs typeface="Calibri"/>
              </a:rPr>
              <a:t>rosasate.blogspot.com/2007/09/florbela-espanca.html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23 – </a:t>
            </a:r>
            <a:r>
              <a:rPr lang="pt-BR" sz="1600" b="1" dirty="0">
                <a:latin typeface="+mn-lt"/>
                <a:cs typeface="Calibri"/>
              </a:rPr>
              <a:t>Topo </a:t>
            </a:r>
            <a:r>
              <a:rPr lang="pt-BR" sz="1600" dirty="0">
                <a:latin typeface="+mn-lt"/>
                <a:cs typeface="Calibri"/>
              </a:rPr>
              <a:t>– slide 20 - https://slideplayer.com.br/slide/2364186</a:t>
            </a:r>
            <a:r>
              <a:rPr lang="pt-BR" sz="1600" dirty="0" smtClean="0">
                <a:latin typeface="+mn-lt"/>
                <a:cs typeface="Calibri"/>
              </a:rPr>
              <a:t>/ </a:t>
            </a:r>
          </a:p>
          <a:p>
            <a:pPr algn="l"/>
            <a:r>
              <a:rPr lang="pt-BR" sz="1600" dirty="0" err="1" smtClean="0">
                <a:latin typeface="+mn-lt"/>
                <a:cs typeface="Calibri"/>
              </a:rPr>
              <a:t>Sl</a:t>
            </a:r>
            <a:r>
              <a:rPr lang="pt-BR" sz="1600" dirty="0" smtClean="0">
                <a:latin typeface="+mn-lt"/>
                <a:cs typeface="Calibri"/>
              </a:rPr>
              <a:t>. 24 – </a:t>
            </a:r>
            <a:r>
              <a:rPr lang="pt-BR" sz="1600" b="1" dirty="0" err="1" smtClean="0">
                <a:latin typeface="+mn-lt"/>
                <a:cs typeface="Calibri"/>
              </a:rPr>
              <a:t>Fresh</a:t>
            </a:r>
            <a:r>
              <a:rPr lang="pt-BR" sz="1600" b="1" dirty="0" smtClean="0">
                <a:latin typeface="+mn-lt"/>
                <a:cs typeface="Calibri"/>
              </a:rPr>
              <a:t> Air</a:t>
            </a:r>
            <a:r>
              <a:rPr lang="pt-BR" sz="1600" dirty="0" smtClean="0">
                <a:latin typeface="+mn-lt"/>
                <a:cs typeface="Calibri"/>
              </a:rPr>
              <a:t> – </a:t>
            </a:r>
            <a:r>
              <a:rPr lang="pt-BR" sz="1600" dirty="0">
                <a:latin typeface="+mn-lt"/>
                <a:cs typeface="Calibri"/>
              </a:rPr>
              <a:t>William Whitaker - http://www.williamwhitaker.com/B_HTML_files</a:t>
            </a:r>
            <a:r>
              <a:rPr lang="pt-BR" sz="1600" dirty="0" smtClean="0">
                <a:latin typeface="+mn-lt"/>
                <a:cs typeface="Calibri"/>
              </a:rPr>
              <a:t>/ 04_figures/FreshAir.htm</a:t>
            </a:r>
          </a:p>
          <a:p>
            <a:pPr algn="l"/>
            <a:r>
              <a:rPr lang="pt-BR" sz="1600" dirty="0" err="1">
                <a:latin typeface="+mn-lt"/>
                <a:cs typeface="Calibri"/>
              </a:rPr>
              <a:t>Sl</a:t>
            </a:r>
            <a:r>
              <a:rPr lang="pt-BR" sz="1600" dirty="0">
                <a:latin typeface="+mn-lt"/>
                <a:cs typeface="Calibri"/>
              </a:rPr>
              <a:t>. </a:t>
            </a:r>
            <a:r>
              <a:rPr lang="pt-BR" sz="1600" dirty="0" smtClean="0">
                <a:latin typeface="+mn-lt"/>
                <a:cs typeface="Calibri"/>
              </a:rPr>
              <a:t>31 </a:t>
            </a:r>
            <a:r>
              <a:rPr lang="pt-BR" sz="1600" dirty="0">
                <a:latin typeface="+mn-lt"/>
                <a:cs typeface="Calibri"/>
              </a:rPr>
              <a:t>– Mapa Conceitual PPP - https://www.orientandoquemorienta.com.br/2011/06/29/projeto-politico-pedagogico-mapa-conceitual</a:t>
            </a:r>
            <a:r>
              <a:rPr lang="pt-BR" sz="1600" dirty="0" smtClean="0">
                <a:latin typeface="+mn-lt"/>
                <a:cs typeface="Calibri"/>
              </a:rPr>
              <a:t>/</a:t>
            </a:r>
          </a:p>
          <a:p>
            <a:pPr algn="l"/>
            <a:endParaRPr lang="pt-BR" sz="1600" dirty="0" smtClean="0">
              <a:latin typeface="+mn-lt"/>
              <a:cs typeface="Calibri"/>
            </a:endParaRPr>
          </a:p>
          <a:p>
            <a:pPr algn="l"/>
            <a:endParaRPr lang="pt-BR" sz="1600" dirty="0" smtClean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161701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titutocopead.com.br/site/wp-content/uploads/2016/09/wangschu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048672" cy="46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5" y="908720"/>
            <a:ext cx="8352000" cy="5319280"/>
          </a:xfrm>
        </p:spPr>
        <p:txBody>
          <a:bodyPr>
            <a:noAutofit/>
          </a:bodyPr>
          <a:lstStyle/>
          <a:p>
            <a:pPr algn="r"/>
            <a:r>
              <a:rPr lang="pt-BR" sz="4000" b="1" dirty="0" smtClean="0"/>
              <a:t>PENSAR A EDUCAÇÃO ENQUANTO PROCESSO SOCIAL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57680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cademiadecontos.com/uploads/1668010837vida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000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352000" cy="504000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NÃO É A PREPARAÇÃO PARA 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VIDA, É A PRÓPRIA VIDA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2785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96464" y="1188000"/>
            <a:ext cx="835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  <a:buFont typeface="Webdings" pitchFamily="18" charset="2"/>
              <a:buChar char=""/>
            </a:pPr>
            <a:r>
              <a:rPr lang="en-US" sz="2800" dirty="0" smtClean="0">
                <a:latin typeface="+mn-lt"/>
              </a:rPr>
              <a:t>    Como </a:t>
            </a:r>
            <a:r>
              <a:rPr lang="en-US" sz="2800" dirty="0" err="1">
                <a:latin typeface="+mn-lt"/>
              </a:rPr>
              <a:t>são</a:t>
            </a:r>
            <a:r>
              <a:rPr lang="en-US" sz="2800" dirty="0">
                <a:latin typeface="+mn-lt"/>
              </a:rPr>
              <a:t> as </a:t>
            </a:r>
            <a:r>
              <a:rPr lang="en-US" sz="2800" dirty="0" err="1" smtClean="0">
                <a:latin typeface="+mn-lt"/>
              </a:rPr>
              <a:t>linguagens</a:t>
            </a:r>
            <a:r>
              <a:rPr lang="en-US" sz="2800" dirty="0" smtClean="0">
                <a:latin typeface="+mn-lt"/>
              </a:rPr>
              <a:t> que </a:t>
            </a:r>
            <a:r>
              <a:rPr lang="en-US" sz="2800" dirty="0" err="1">
                <a:latin typeface="+mn-lt"/>
              </a:rPr>
              <a:t>educam</a:t>
            </a:r>
            <a:r>
              <a:rPr lang="en-US" sz="2800" dirty="0">
                <a:latin typeface="+mn-lt"/>
              </a:rPr>
              <a:t> para a </a:t>
            </a:r>
            <a:r>
              <a:rPr lang="en-US" sz="2800" dirty="0" err="1">
                <a:latin typeface="+mn-lt"/>
              </a:rPr>
              <a:t>vida</a:t>
            </a:r>
            <a:r>
              <a:rPr lang="en-US" sz="2800" dirty="0" smtClean="0">
                <a:latin typeface="+mn-lt"/>
              </a:rPr>
              <a:t>?</a:t>
            </a: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</a:pPr>
            <a:endParaRPr lang="en-US" sz="2800" dirty="0">
              <a:latin typeface="+mn-lt"/>
            </a:endParaRP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  <a:buFont typeface="Webdings" pitchFamily="18" charset="2"/>
              <a:buChar char=""/>
            </a:pPr>
            <a:r>
              <a:rPr lang="en-US" sz="2800" dirty="0" smtClean="0">
                <a:latin typeface="+mn-lt"/>
              </a:rPr>
              <a:t>   Como </a:t>
            </a:r>
            <a:r>
              <a:rPr lang="en-US" sz="2800" dirty="0" err="1">
                <a:latin typeface="+mn-lt"/>
              </a:rPr>
              <a:t>são</a:t>
            </a:r>
            <a:r>
              <a:rPr lang="en-US" sz="2800" dirty="0">
                <a:latin typeface="+mn-lt"/>
              </a:rPr>
              <a:t> as </a:t>
            </a:r>
            <a:r>
              <a:rPr lang="en-US" sz="2800" dirty="0" err="1">
                <a:latin typeface="+mn-lt"/>
              </a:rPr>
              <a:t>ciências</a:t>
            </a:r>
            <a:r>
              <a:rPr lang="en-US" sz="2800" dirty="0">
                <a:latin typeface="+mn-lt"/>
              </a:rPr>
              <a:t> que </a:t>
            </a:r>
            <a:r>
              <a:rPr lang="en-US" sz="2800" dirty="0" err="1">
                <a:latin typeface="+mn-lt"/>
              </a:rPr>
              <a:t>preparam</a:t>
            </a:r>
            <a:r>
              <a:rPr lang="en-US" sz="2800" dirty="0">
                <a:latin typeface="+mn-lt"/>
              </a:rPr>
              <a:t> para a </a:t>
            </a:r>
            <a:r>
              <a:rPr lang="en-US" sz="2800" dirty="0" err="1">
                <a:latin typeface="+mn-lt"/>
              </a:rPr>
              <a:t>vida</a:t>
            </a:r>
            <a:r>
              <a:rPr lang="en-US" sz="2800" dirty="0">
                <a:latin typeface="+mn-lt"/>
              </a:rPr>
              <a:t>? </a:t>
            </a:r>
            <a:endParaRPr lang="en-US" sz="2800" dirty="0" smtClean="0">
              <a:latin typeface="+mn-lt"/>
            </a:endParaRP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  <a:buFont typeface="Webdings" pitchFamily="18" charset="2"/>
              <a:buChar char=""/>
            </a:pPr>
            <a:endParaRPr lang="en-US" sz="2800" dirty="0">
              <a:latin typeface="+mn-lt"/>
            </a:endParaRP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  <a:buFont typeface="Webdings" pitchFamily="18" charset="2"/>
              <a:buChar char=""/>
            </a:pPr>
            <a:r>
              <a:rPr lang="en-US" sz="2800" dirty="0" smtClean="0">
                <a:latin typeface="+mn-lt"/>
              </a:rPr>
              <a:t>   Como </a:t>
            </a:r>
            <a:r>
              <a:rPr lang="en-US" sz="2800" dirty="0" err="1">
                <a:latin typeface="+mn-lt"/>
              </a:rPr>
              <a:t>são</a:t>
            </a:r>
            <a:r>
              <a:rPr lang="en-US" sz="2800" dirty="0">
                <a:latin typeface="+mn-lt"/>
              </a:rPr>
              <a:t> as </a:t>
            </a:r>
            <a:r>
              <a:rPr lang="en-US" sz="2800" dirty="0" err="1">
                <a:latin typeface="+mn-lt"/>
              </a:rPr>
              <a:t>artes</a:t>
            </a:r>
            <a:r>
              <a:rPr lang="en-US" sz="2800" dirty="0">
                <a:latin typeface="+mn-lt"/>
              </a:rPr>
              <a:t> que </a:t>
            </a:r>
            <a:r>
              <a:rPr lang="en-US" sz="2800" dirty="0" err="1">
                <a:latin typeface="+mn-lt"/>
              </a:rPr>
              <a:t>educam</a:t>
            </a:r>
            <a:r>
              <a:rPr lang="en-US" sz="2800" dirty="0">
                <a:latin typeface="+mn-lt"/>
              </a:rPr>
              <a:t> para a </a:t>
            </a:r>
            <a:r>
              <a:rPr lang="en-US" sz="2800" dirty="0" err="1">
                <a:latin typeface="+mn-lt"/>
              </a:rPr>
              <a:t>vida</a:t>
            </a:r>
            <a:r>
              <a:rPr lang="en-US" sz="2800" dirty="0">
                <a:latin typeface="+mn-lt"/>
              </a:rPr>
              <a:t>? </a:t>
            </a: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SzPct val="120000"/>
              <a:buFont typeface="Webdings" pitchFamily="18" charset="2"/>
              <a:buChar char=""/>
            </a:pPr>
            <a:endParaRPr lang="pt-BR" sz="28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1985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6000" y="908720"/>
            <a:ext cx="8352000" cy="54726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/>
            <a:r>
              <a:rPr lang="pt-BR" sz="2800" dirty="0" smtClean="0">
                <a:latin typeface="+mn-lt"/>
              </a:rPr>
              <a:t>“Se </a:t>
            </a:r>
            <a:r>
              <a:rPr lang="pt-BR" sz="2800" dirty="0">
                <a:latin typeface="+mn-lt"/>
              </a:rPr>
              <a:t>fosse ensinar a uma criança a beleza da música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>não começaria com partituras, notas e pautas.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>Ouviríamos juntos as melodias mais gostosas e lhe </a:t>
            </a:r>
            <a:r>
              <a:rPr lang="pt-BR" sz="2800" dirty="0" smtClean="0">
                <a:latin typeface="+mn-lt"/>
              </a:rPr>
              <a:t>contaria sobre </a:t>
            </a:r>
            <a:r>
              <a:rPr lang="pt-BR" sz="2800" dirty="0">
                <a:latin typeface="+mn-lt"/>
              </a:rPr>
              <a:t>os instrumentos que fazem a </a:t>
            </a:r>
            <a:r>
              <a:rPr lang="pt-BR" sz="2800" dirty="0" smtClean="0">
                <a:latin typeface="+mn-lt"/>
              </a:rPr>
              <a:t>música.</a:t>
            </a:r>
          </a:p>
          <a:p>
            <a:pPr indent="457200" algn="just"/>
            <a:endParaRPr lang="pt-BR" sz="2800" dirty="0" smtClean="0">
              <a:latin typeface="+mn-lt"/>
            </a:endParaRPr>
          </a:p>
          <a:p>
            <a:pPr indent="457200" algn="just"/>
            <a:r>
              <a:rPr lang="pt-BR" sz="2800" dirty="0" smtClean="0">
                <a:latin typeface="+mn-lt"/>
              </a:rPr>
              <a:t>Aí</a:t>
            </a:r>
            <a:r>
              <a:rPr lang="pt-BR" sz="2800" dirty="0">
                <a:latin typeface="+mn-lt"/>
              </a:rPr>
              <a:t>, encantada com a beleza da música, ela mesma me </a:t>
            </a:r>
            <a:r>
              <a:rPr lang="pt-BR" sz="2800" dirty="0" smtClean="0">
                <a:latin typeface="+mn-lt"/>
              </a:rPr>
              <a:t>pediria que </a:t>
            </a:r>
            <a:r>
              <a:rPr lang="pt-BR" sz="2800" dirty="0">
                <a:latin typeface="+mn-lt"/>
              </a:rPr>
              <a:t>lhe ensinasse o mistério daquelas bolinhas pretas escritas sobre cinco </a:t>
            </a:r>
            <a:r>
              <a:rPr lang="pt-BR" sz="2800" dirty="0" smtClean="0">
                <a:latin typeface="+mn-lt"/>
              </a:rPr>
              <a:t>linhas.</a:t>
            </a:r>
          </a:p>
          <a:p>
            <a:pPr indent="457200" algn="just"/>
            <a:endParaRPr lang="pt-BR" sz="2800" dirty="0">
              <a:latin typeface="+mn-lt"/>
            </a:endParaRPr>
          </a:p>
          <a:p>
            <a:pPr indent="457200" algn="just"/>
            <a:r>
              <a:rPr lang="pt-BR" sz="2800" dirty="0" smtClean="0">
                <a:latin typeface="+mn-lt"/>
              </a:rPr>
              <a:t>Porque </a:t>
            </a:r>
            <a:r>
              <a:rPr lang="pt-BR" sz="2800" dirty="0">
                <a:latin typeface="+mn-lt"/>
              </a:rPr>
              <a:t>as bolinhas pretas e as cinco linhas são apenas </a:t>
            </a:r>
            <a:r>
              <a:rPr lang="pt-BR" sz="2800" dirty="0" smtClean="0">
                <a:latin typeface="+mn-lt"/>
              </a:rPr>
              <a:t>ferramentas para </a:t>
            </a:r>
            <a:r>
              <a:rPr lang="pt-BR" sz="2800" dirty="0">
                <a:latin typeface="+mn-lt"/>
              </a:rPr>
              <a:t>a produção da beleza musical. A experiência da beleza tem de vir antes</a:t>
            </a:r>
            <a:r>
              <a:rPr lang="pt-BR" sz="2800" dirty="0" smtClean="0">
                <a:latin typeface="+mn-lt"/>
              </a:rPr>
              <a:t>".</a:t>
            </a:r>
          </a:p>
          <a:p>
            <a:r>
              <a:rPr lang="pt-BR" dirty="0" smtClean="0">
                <a:latin typeface="+mn-lt"/>
              </a:rPr>
              <a:t>Rubem Alves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066990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/>
              <a:t>EDUCAÇÃO, VIDA...</a:t>
            </a:r>
          </a:p>
          <a:p>
            <a:endParaRPr lang="pt-BR" sz="2800" dirty="0" smtClean="0"/>
          </a:p>
          <a:p>
            <a:r>
              <a:rPr lang="pt-BR" sz="2800" dirty="0" smtClean="0"/>
              <a:t>E a gestão?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http://blogs.atribuna.com.br/euestudocerto/wp-content/uploads/2016/06/d%C3%BAvid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25595"/>
            <a:ext cx="2855595" cy="40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6329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00" y="1188000"/>
            <a:ext cx="8352000" cy="5040000"/>
          </a:xfrm>
        </p:spPr>
        <p:txBody>
          <a:bodyPr/>
          <a:lstStyle/>
          <a:p>
            <a:pPr algn="ctr">
              <a:buNone/>
            </a:pPr>
            <a:r>
              <a:rPr lang="pt-BR" sz="3600" b="1" dirty="0" smtClean="0"/>
              <a:t>DINÂMICA</a:t>
            </a:r>
            <a:endParaRPr lang="pt-BR" b="1" dirty="0" smtClean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sz="2800" dirty="0"/>
          </a:p>
          <a:p>
            <a:pPr algn="ctr">
              <a:buNone/>
            </a:pPr>
            <a:r>
              <a:rPr lang="pt-BR" dirty="0" smtClean="0"/>
              <a:t>Educação, </a:t>
            </a:r>
            <a:r>
              <a:rPr lang="pt-BR" dirty="0" smtClean="0"/>
              <a:t>vida</a:t>
            </a:r>
            <a:r>
              <a:rPr lang="pt-BR" dirty="0" smtClean="0"/>
              <a:t>, </a:t>
            </a:r>
            <a:r>
              <a:rPr lang="pt-BR" dirty="0" smtClean="0"/>
              <a:t>gestão</a:t>
            </a:r>
            <a:r>
              <a:rPr lang="pt-BR" dirty="0" smtClean="0"/>
              <a:t>...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47312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687</Words>
  <Application>Microsoft Office PowerPoint</Application>
  <PresentationFormat>Apresentação na tela (4:3)</PresentationFormat>
  <Paragraphs>169</Paragraphs>
  <Slides>32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  O QUE É GESTÃO DEMOCRÁTICA NA EDUCAÇÃO?</vt:lpstr>
      <vt:lpstr>Apresentação do PowerPoint</vt:lpstr>
      <vt:lpstr>Apresentação do PowerPoint</vt:lpstr>
      <vt:lpstr>PENSAR A EDUCAÇÃO ENQUANTO PROCESSO SOCIAL </vt:lpstr>
      <vt:lpstr>NÃO É A PREPARAÇÃO PARA  A VIDA, É A PRÓPRIA VIDA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REPRESENTA O COLETIVO EM UMA GESTÃO? </vt:lpstr>
      <vt:lpstr>AÇÃO CONJUNTA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 NOS DOCUMENTOS?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Windows 7</cp:lastModifiedBy>
  <cp:revision>279</cp:revision>
  <cp:lastPrinted>2018-07-03T17:49:57Z</cp:lastPrinted>
  <dcterms:created xsi:type="dcterms:W3CDTF">2011-08-18T00:48:29Z</dcterms:created>
  <dcterms:modified xsi:type="dcterms:W3CDTF">2018-08-16T11:57:07Z</dcterms:modified>
</cp:coreProperties>
</file>