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9" r:id="rId4"/>
    <p:sldId id="263" r:id="rId5"/>
    <p:sldId id="259" r:id="rId6"/>
    <p:sldId id="267" r:id="rId7"/>
    <p:sldId id="265" r:id="rId8"/>
    <p:sldId id="260" r:id="rId9"/>
    <p:sldId id="264" r:id="rId10"/>
    <p:sldId id="274" r:id="rId11"/>
    <p:sldId id="275" r:id="rId12"/>
    <p:sldId id="273" r:id="rId13"/>
    <p:sldId id="266" r:id="rId14"/>
    <p:sldId id="262" r:id="rId15"/>
    <p:sldId id="276" r:id="rId16"/>
    <p:sldId id="25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89" autoAdjust="0"/>
  </p:normalViewPr>
  <p:slideViewPr>
    <p:cSldViewPr>
      <p:cViewPr>
        <p:scale>
          <a:sx n="110" d="100"/>
          <a:sy n="110" d="100"/>
        </p:scale>
        <p:origin x="-7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89663-38E3-4443-BB8C-BAA50D1B5B2D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CB6ED-4E4C-4297-953D-B77F8F485B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CB6ED-4E4C-4297-953D-B77F8F485BED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B3BB4-4C97-47B4-A1C0-E98C2F7A79C7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06650-E14D-4AA0-A912-564277F724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brasil.com.br/gestao-escol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AgfiBJyAM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Gestão Democrática na Escola</a:t>
            </a:r>
            <a:endParaRPr lang="pt-B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Fluxograma: Entrada manual 3"/>
          <p:cNvSpPr/>
          <p:nvPr/>
        </p:nvSpPr>
        <p:spPr>
          <a:xfrm>
            <a:off x="0" y="-24"/>
            <a:ext cx="9144000" cy="1071570"/>
          </a:xfrm>
          <a:prstGeom prst="flowChartManualInp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pt-B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282" y="5929330"/>
            <a:ext cx="13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Março 2017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57950" y="5572140"/>
            <a:ext cx="2531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i="1" dirty="0" err="1" smtClean="0">
                <a:solidFill>
                  <a:srgbClr val="C00000"/>
                </a:solidFill>
              </a:rPr>
              <a:t>Profa</a:t>
            </a:r>
            <a:r>
              <a:rPr lang="pt-BR" sz="2000" i="1" dirty="0" smtClean="0">
                <a:solidFill>
                  <a:srgbClr val="C00000"/>
                </a:solidFill>
              </a:rPr>
              <a:t>. Paula Querido </a:t>
            </a:r>
          </a:p>
          <a:p>
            <a:r>
              <a:rPr lang="pt-BR" sz="2000" i="1" dirty="0" err="1" smtClean="0">
                <a:solidFill>
                  <a:srgbClr val="C00000"/>
                </a:solidFill>
              </a:rPr>
              <a:t>Profa</a:t>
            </a:r>
            <a:r>
              <a:rPr lang="pt-BR" sz="2000" i="1" dirty="0" smtClean="0">
                <a:solidFill>
                  <a:srgbClr val="C00000"/>
                </a:solidFill>
              </a:rPr>
              <a:t>. Sandra </a:t>
            </a:r>
            <a:r>
              <a:rPr lang="pt-BR" sz="2000" i="1" dirty="0" err="1" smtClean="0">
                <a:solidFill>
                  <a:srgbClr val="C00000"/>
                </a:solidFill>
              </a:rPr>
              <a:t>Tedeschi</a:t>
            </a:r>
            <a:endParaRPr lang="pt-BR" sz="2000" i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46" y="2976576"/>
            <a:ext cx="60007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14480" y="3142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DEMOCRÁTICA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ESCOLA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785795"/>
            <a:ext cx="87154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DEMOCRACIA NA ESCOLA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tem significado se não estiver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vinculado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 uma percepção de democracia da sociedade.</a:t>
            </a:r>
          </a:p>
          <a:p>
            <a:pPr algn="just"/>
            <a:endParaRPr lang="pt-BR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i="1" dirty="0" smtClean="0">
                <a:latin typeface="Arial" pitchFamily="34" charset="0"/>
                <a:cs typeface="Arial" pitchFamily="34" charset="0"/>
              </a:rPr>
              <a:t>“Tudo o que a gente puder fazer no sentido de convocar os que vivem em torno da escola, e dentro da escola, no sentido de participarem, de tomarem um pouco o destino da escola na mão, também. Tudo o que a gente puder fazer nesse sentido é pouco ainda, considerando o trabalho imenso que se põe diante de nós que é o de assumir esse país democraticamente.”  (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Paulo Freire)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i="1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14480" y="3142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DEMOCRÁTICA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ESCOLA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5720" y="1000108"/>
            <a:ext cx="85725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Gestão (democrática)  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Priorizar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atividades e reuniões em busca de esforços coletivos ;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Compreender e aceitar o princípio de que a educação é um processo de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emancipação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humana -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PPP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elaborado por meio de uma ação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coletiva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estimulando a formação dos Conselho Escolar (CE). 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PARTICIPAÇÃO SOCIAL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através  do planejamento e da elaboração das ações educacionais tais como: </a:t>
            </a:r>
          </a:p>
          <a:p>
            <a:pPr lvl="2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escolha do uso de recursos e prioridade nas aquisições;</a:t>
            </a:r>
          </a:p>
          <a:p>
            <a:pPr lvl="2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execução das decisões colegiadas;</a:t>
            </a:r>
          </a:p>
          <a:p>
            <a:pPr lvl="2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período de avaliação da escola;</a:t>
            </a:r>
          </a:p>
          <a:p>
            <a:pPr lvl="2"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prática de ensino em sala de aula, processo de ensino e aprendizagem, aproveitamento nos estudos;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14480" y="3142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DEMOCRÁTICA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ESCOLA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7158" y="128586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CONTEÚDO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(não só disciplina), que VISLUMBREM UMA FORMAÇÃO CIDADÃ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058114" y="786420"/>
            <a:ext cx="716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19" name="Elipse 18"/>
          <p:cNvSpPr/>
          <p:nvPr/>
        </p:nvSpPr>
        <p:spPr>
          <a:xfrm>
            <a:off x="357158" y="2285992"/>
            <a:ext cx="3214710" cy="29289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0" name="Elipse 19"/>
          <p:cNvSpPr/>
          <p:nvPr/>
        </p:nvSpPr>
        <p:spPr>
          <a:xfrm>
            <a:off x="642910" y="2857496"/>
            <a:ext cx="2714644" cy="23574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Elipse 20"/>
          <p:cNvSpPr/>
          <p:nvPr/>
        </p:nvSpPr>
        <p:spPr>
          <a:xfrm>
            <a:off x="928662" y="3571876"/>
            <a:ext cx="2071702" cy="164307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Conhecimentos 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Habilidades 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057260" y="3202544"/>
            <a:ext cx="18035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 smtClean="0">
                <a:latin typeface="Arial" pitchFamily="34" charset="0"/>
                <a:cs typeface="Arial" pitchFamily="34" charset="0"/>
              </a:rPr>
              <a:t>Cultura e Atitudes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479048" y="2416726"/>
            <a:ext cx="949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Valores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143372" y="2285992"/>
            <a:ext cx="4714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Segundo Prof. José Francisco Soares, há três dimensões de categorias de aprendizagem, presente no contexto escolar . </a:t>
            </a:r>
          </a:p>
          <a:p>
            <a:pPr algn="just"/>
            <a:r>
              <a:rPr lang="pt-BR" dirty="0" smtClean="0"/>
              <a:t>Elas se fazem necessárias para que se cumpra o que está estabelecido no artigo 205 da constituição – DIREITO À EDUCAÇÃO. </a:t>
            </a:r>
          </a:p>
          <a:p>
            <a:endParaRPr lang="pt-BR" dirty="0" smtClean="0"/>
          </a:p>
          <a:p>
            <a:pPr algn="ctr"/>
            <a:r>
              <a:rPr lang="pt-BR" b="1" dirty="0" smtClean="0">
                <a:solidFill>
                  <a:srgbClr val="C00000"/>
                </a:solidFill>
              </a:rPr>
              <a:t>DIREITO À EDUCAÇÃO = DIREITO DE APRENDER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3143240" y="5000636"/>
            <a:ext cx="571504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“...o pleno desenvolvimento da pessoa, seu preparo para o exercício da cidadania e sua qualificação para o trabalho.”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214282" y="1142984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TOLERÂNCIA,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acatamento à maioria, gosto pela crítica;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Dialogicidade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714480" y="3142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DEMOCRÁTICA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ESCOLA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14282" y="2143116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Fontes de Inspiração para gestores e membros da comunidade escolar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/>
              <a:t> comunidade (todos envolvidos com o processo educacional, dentro e fora da escola;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/>
              <a:t>Estrutura estatal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28596" y="3772919"/>
            <a:ext cx="1797287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ESTADO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Posição generalista 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857488" y="3500438"/>
            <a:ext cx="235745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A ESCOLA</a:t>
            </a:r>
          </a:p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Deve interpretar(estar atenta para perceber o que a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comunidade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precisa) 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Seta para a direita 17"/>
          <p:cNvSpPr/>
          <p:nvPr/>
        </p:nvSpPr>
        <p:spPr>
          <a:xfrm>
            <a:off x="2357422" y="3929066"/>
            <a:ext cx="357190" cy="2143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direita 18"/>
          <p:cNvSpPr/>
          <p:nvPr/>
        </p:nvSpPr>
        <p:spPr>
          <a:xfrm>
            <a:off x="5357818" y="4000504"/>
            <a:ext cx="357190" cy="2143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000760" y="3429000"/>
            <a:ext cx="2814873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Como ouvir a comunidade? </a:t>
            </a:r>
          </a:p>
          <a:p>
            <a:pPr algn="ctr"/>
            <a:r>
              <a:rPr lang="pt-BR" dirty="0" smtClean="0"/>
              <a:t>Alunos e familiares? </a:t>
            </a:r>
          </a:p>
          <a:p>
            <a:pPr algn="ctr"/>
            <a:r>
              <a:rPr lang="pt-BR" dirty="0" smtClean="0"/>
              <a:t>Professores? </a:t>
            </a:r>
          </a:p>
          <a:p>
            <a:pPr algn="ctr"/>
            <a:r>
              <a:rPr lang="pt-BR" dirty="0" smtClean="0"/>
              <a:t>Equipe de apoio? 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428596" y="4929198"/>
            <a:ext cx="8429684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As escolas e os sistemas de ensino precisam criar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MECANISMOS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para garantir a participação da comunidade escolar no processo de organização e gestão dessas instâncias educativas.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28596" y="5143512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Sintetizando...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gestão democrática implica um processo de participação coletiva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051" name="AutoShape 3" descr="Resultado de imagem para the last kn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3" name="Picture 5" descr="Resultado de imagem para the last kn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196694"/>
            <a:ext cx="3714776" cy="20895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C0000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Retângulo 6"/>
          <p:cNvSpPr/>
          <p:nvPr/>
        </p:nvSpPr>
        <p:spPr>
          <a:xfrm>
            <a:off x="2286016" y="1142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https://www.youtube.com/watch?v=M6ZjMWLqJvM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 flipH="1">
            <a:off x="3214678" y="4350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Vídeo: </a:t>
            </a:r>
          </a:p>
          <a:p>
            <a:pPr algn="ctr"/>
            <a:r>
              <a:rPr lang="pt-B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last</a:t>
            </a:r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knit</a:t>
            </a:r>
            <a:endParaRPr lang="pt-BR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2051" name="AutoShape 3" descr="Resultado de imagem para the last kn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 flipH="1">
            <a:off x="1142976" y="1928802"/>
            <a:ext cx="685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Obrigada </a:t>
            </a:r>
          </a:p>
          <a:p>
            <a:pPr algn="ctr"/>
            <a:r>
              <a:rPr lang="pt-BR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Bom curso a todos! </a:t>
            </a:r>
            <a:endParaRPr lang="pt-BR" sz="5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428736"/>
            <a:ext cx="8429684" cy="7386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MENEZES, </a:t>
            </a:r>
            <a:r>
              <a:rPr kumimoji="0" lang="pt-BR" sz="1400" b="0" i="0" u="none" strike="noStrike" cap="none" normalizeH="0" baseline="0" dirty="0" err="1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Ebenezer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BR" sz="1400" b="0" i="0" u="none" strike="noStrike" cap="none" normalizeH="0" baseline="0" dirty="0" err="1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Takuno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de; SANTOS, Thais Helena dos. Verbete gestão escolar. </a:t>
            </a:r>
            <a:r>
              <a:rPr kumimoji="0" lang="pt-BR" sz="1400" b="0" i="1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Dicionário Interativo da Educação Brasileira -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pt-BR" sz="1400" b="0" i="1" u="none" strike="noStrike" cap="none" normalizeH="0" baseline="0" dirty="0" err="1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Educabrasil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São Paulo: </a:t>
            </a:r>
            <a:r>
              <a:rPr kumimoji="0" lang="pt-BR" sz="1400" b="0" i="0" u="none" strike="noStrike" cap="none" normalizeH="0" baseline="0" dirty="0" err="1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Midiamix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2001. Disponível em: &lt;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http://www.educabrasil.com.br/gestao-escolar/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&gt;. Acesso em: 07 de mar. 2017.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1264398"/>
            <a:ext cx="42862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conceito de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gestão escolar 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surge para superar um possível enfoque limitado do termo administração escolar. Foi constituído a partir dos movimentos de abertura política do país, que começaram a promover novos conceitos e valores, associados sobretudo à idéia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autonomia escolar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à participação da sociedade e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 comunidade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à criação de escolas comunitárias, cooperativas e associativas e ao fomento às associações de pais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71670" y="31424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QUE É GESTÃO ESCOLAR? 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572132" y="2143116"/>
            <a:ext cx="3000396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rgbClr val="C00000"/>
                </a:solidFill>
              </a:rPr>
              <a:t>Diante desse novo contexto social as </a:t>
            </a:r>
            <a:r>
              <a:rPr lang="pt-BR" dirty="0">
                <a:solidFill>
                  <a:srgbClr val="C00000"/>
                </a:solidFill>
              </a:rPr>
              <a:t>finalidades da escola ganham uma dimensão mais abrangente, complexa e dinâmica e, em </a:t>
            </a:r>
            <a:r>
              <a:rPr lang="pt-BR" dirty="0" smtClean="0">
                <a:solidFill>
                  <a:srgbClr val="C00000"/>
                </a:solidFill>
              </a:rPr>
              <a:t>consequência</a:t>
            </a:r>
            <a:r>
              <a:rPr lang="pt-BR" dirty="0">
                <a:solidFill>
                  <a:srgbClr val="C00000"/>
                </a:solidFill>
              </a:rPr>
              <a:t>, o trabalho daqueles que atuam nesse meio.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85720" y="1305342"/>
            <a:ext cx="85725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Gestão da escola pública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Trata-se de uma maneira de organizar o funcionamento da escola pública quanto aos aspectos políticos, administrativos, financeiros, tecnológicos, culturais, artísticos e pedagógicos, com a finalidade de dar transparência às suas ações e atos e possibilitar à comunidade escolar e local a aquisição de conhecimentos, saberes, idéias e sonhos,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num processo de aprender, inventar, criar, dialogar, construir, transformar e ensinar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(BRASIL. Ministério da Educação. Secretaria de Educação Básica. Programa Nacional de Fortalecimento dos Conselhos Escolares. Gestão da educação escolar. Brasília: UnB/ CEAD, 2004).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071670" y="31424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QUE É GESTÃO ESCOLAR? 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071670" y="31424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QUE É GESTÃO ESCOLAR? 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1428736"/>
            <a:ext cx="864399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Em caráter abrangente, a gestão escolar engloba, de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forma associada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o trabalho da direção escolar, da supervisão ou coordenação pedagógica, da orientação educacional e da secretaria da escola, considerados participantes da equipe 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gestora da escola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Segundo o princípio da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gestão democrática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a realização do processo de gestão inclui também a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participação ativa 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todos os professores e da comunidade escolar como um todo, de modo a contribuírem para a efetivação da 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gestão democrática 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que garante qualidade para todos os alunos.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85720" y="1000108"/>
            <a:ext cx="43577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Nessa perspectiva, a escola revela-se, portanto, a de se estabelecer como uma comunidade de ensino efetivo, onde persevere, </a:t>
            </a:r>
            <a:r>
              <a:rPr lang="pt-BR" b="1" dirty="0" smtClean="0"/>
              <a:t>coletivamente</a:t>
            </a:r>
            <a:r>
              <a:rPr lang="pt-BR" dirty="0" smtClean="0"/>
              <a:t>, não somente o ideal de ensinar de acordo com o saber produzido socialmente, mas o de aprender, em acordo com os princípios de contínua renovação do conhecimento, criando-se um ambiente de contínuo desenvolvimento para alunos, professores, funcionários e é claro, os gestores. </a:t>
            </a:r>
            <a:r>
              <a:rPr lang="pt-BR" b="1" dirty="0" smtClean="0"/>
              <a:t>O conhecimento da realidade</a:t>
            </a:r>
            <a:r>
              <a:rPr lang="pt-BR" dirty="0" smtClean="0"/>
              <a:t> ganha novas perspectivas: </a:t>
            </a:r>
            <a:r>
              <a:rPr lang="pt-BR" b="1" dirty="0" smtClean="0"/>
              <a:t>a organização do projeto político-pedagógico da escola e o seu currículo; o papel da escola e o desempenho de seus profissionais, que devem renovar-se e melhorar sua qualidade continuamente, </a:t>
            </a:r>
            <a:r>
              <a:rPr lang="pt-BR" b="1" dirty="0" smtClean="0">
                <a:solidFill>
                  <a:srgbClr val="C00000"/>
                </a:solidFill>
              </a:rPr>
              <a:t>tendo o aluno como centro de toda a sua atuação</a:t>
            </a:r>
            <a:r>
              <a:rPr lang="pt-BR" b="1" dirty="0" smtClean="0"/>
              <a:t>. </a:t>
            </a:r>
            <a:endParaRPr lang="pt-BR" b="1" dirty="0"/>
          </a:p>
        </p:txBody>
      </p:sp>
      <p:sp>
        <p:nvSpPr>
          <p:cNvPr id="21" name="Texto Explicativo 1 20"/>
          <p:cNvSpPr/>
          <p:nvPr/>
        </p:nvSpPr>
        <p:spPr>
          <a:xfrm>
            <a:off x="5715008" y="2357430"/>
            <a:ext cx="2786082" cy="357190"/>
          </a:xfrm>
          <a:prstGeom prst="borderCallout1">
            <a:avLst>
              <a:gd name="adj1" fmla="val 71384"/>
              <a:gd name="adj2" fmla="val -2506"/>
              <a:gd name="adj3" fmla="val 459414"/>
              <a:gd name="adj4" fmla="val -410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Diagnóstico da realidade 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5857884" y="3071810"/>
            <a:ext cx="91440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PPP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6215074" y="3714752"/>
            <a:ext cx="1928826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Identidade da escola </a:t>
            </a:r>
            <a:endParaRPr lang="pt-BR" dirty="0"/>
          </a:p>
        </p:txBody>
      </p:sp>
      <p:cxnSp>
        <p:nvCxnSpPr>
          <p:cNvPr id="30" name="Conector angulado 29"/>
          <p:cNvCxnSpPr/>
          <p:nvPr/>
        </p:nvCxnSpPr>
        <p:spPr>
          <a:xfrm>
            <a:off x="1428728" y="2143116"/>
            <a:ext cx="4071966" cy="428628"/>
          </a:xfrm>
          <a:prstGeom prst="bentConnector3">
            <a:avLst>
              <a:gd name="adj1" fmla="val 78332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7143768" y="3071810"/>
            <a:ext cx="1285884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Currículo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2071670" y="31424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QUE É GESTÃO ESCOLAR? 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071670" y="31424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QUE É GESTÃO ESCOLAR? 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5720" y="1500174"/>
            <a:ext cx="8643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Diante desses novos temas que se impõe em função das diversas realidades vividas na sociedade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contempôranea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Como estamos problematizando isso, dentro da escola?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Como estamos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dialogando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com os princípios democráticos que envolvem todos os sujeitos dentro da educação crítica? 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5984" y="114298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hlinkClick r:id="rId2"/>
              </a:rPr>
              <a:t>https://www.youtube.com/watch?v=AgfiBJyAMKs</a:t>
            </a:r>
            <a:endParaRPr lang="pt-BR" dirty="0" smtClean="0"/>
          </a:p>
          <a:p>
            <a:pPr algn="ctr"/>
            <a:r>
              <a:rPr lang="pt-BR" dirty="0" smtClean="0"/>
              <a:t>3minutos</a:t>
            </a:r>
          </a:p>
        </p:txBody>
      </p:sp>
      <p:sp>
        <p:nvSpPr>
          <p:cNvPr id="24578" name="AutoShape 2" descr="Vídeo para Escola Democrá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85720" y="2143116"/>
            <a:ext cx="8572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O quanto esse vídeo representa a realidade atual das nossas escolas?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Em que medida a escola, representada no vídeo, contrapõe-se ao conceito e os  princípios da Gestão Democrática?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Que comportamentos os alunos apresentam no contexto escolar representado no vídeo? 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 flipH="1">
            <a:off x="3143240" y="35716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Vídeo: </a:t>
            </a:r>
          </a:p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Escola Democrática   </a:t>
            </a:r>
            <a:endParaRPr lang="pt-BR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AutoShape 2" descr="Resultado de imagem para Escola democrática víd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44" name="Picture 4" descr="Resultado de imagem para Escola democrática víd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000504"/>
            <a:ext cx="3357586" cy="23206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C0000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00496" y="3273982"/>
            <a:ext cx="157126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Passividade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929190" y="4068553"/>
            <a:ext cx="132760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Disciplina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00694" y="2282603"/>
            <a:ext cx="290335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Ausência de </a:t>
            </a:r>
          </a:p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questionamento e crítica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57290" y="3997115"/>
            <a:ext cx="264320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Repetição e não criação de conteúdo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71472" y="2143116"/>
            <a:ext cx="342902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Não há noção de conjunto, unidade, participação e relacionamento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786578" y="3500438"/>
            <a:ext cx="107157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Espaço isolado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500042"/>
            <a:ext cx="735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leitura crítica em relação ao vídeo </a:t>
            </a:r>
          </a:p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nos revela um tipo de escola. </a:t>
            </a:r>
          </a:p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QUE ESCOLA É ESSA? </a:t>
            </a:r>
            <a:endParaRPr lang="pt-BR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286520"/>
            <a:ext cx="9144000" cy="571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Democrática na Escola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714480" y="3142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DEMOCRÁTICA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ESCOLA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5720" y="114298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É preciso discutir sobre os princípios básico sobre </a:t>
            </a:r>
            <a:r>
              <a:rPr lang="pt-B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DEMOCRATIZAÇÃO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da educação numa perspectiva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Emancipatória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PARTICIPAÇÃO (DE TODOS)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GESTÃO, PROFESSORES, PAIS , ALUNOS, MÃES, COMUNIDADE, FUNCIONÁRIOS DA SECRETÁRIA, MERENDEIRAS , PESSOAL DA LIMPEZA ETC. 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Contudo, a participação de todos não é um ato espontâneo, 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00100" y="3925677"/>
            <a:ext cx="278608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Apesar da Escola ser um espaço para todos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429256" y="3929066"/>
            <a:ext cx="271464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Apesar da Escola estar aberta para todos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000100" y="4857760"/>
            <a:ext cx="7215238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É necessário um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PROCESSO EDUCATIVO ININTERRUPTO DE APROPRIAÇÃO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1211</Words>
  <Application>Microsoft Office PowerPoint</Application>
  <PresentationFormat>Apresentação na tela (4:3)</PresentationFormat>
  <Paragraphs>120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Gestão Democrática na Escola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Democrática na Escola</dc:title>
  <dc:creator>Home</dc:creator>
  <cp:lastModifiedBy>.</cp:lastModifiedBy>
  <cp:revision>44</cp:revision>
  <dcterms:created xsi:type="dcterms:W3CDTF">2017-03-08T23:02:47Z</dcterms:created>
  <dcterms:modified xsi:type="dcterms:W3CDTF">2017-03-20T16:55:32Z</dcterms:modified>
</cp:coreProperties>
</file>