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7" r:id="rId5"/>
    <p:sldId id="350" r:id="rId6"/>
    <p:sldId id="346" r:id="rId7"/>
    <p:sldId id="343" r:id="rId8"/>
    <p:sldId id="347" r:id="rId9"/>
    <p:sldId id="314" r:id="rId10"/>
    <p:sldId id="318" r:id="rId11"/>
    <p:sldId id="348" r:id="rId12"/>
    <p:sldId id="349" r:id="rId13"/>
    <p:sldId id="321" r:id="rId14"/>
    <p:sldId id="336" r:id="rId15"/>
    <p:sldId id="339" r:id="rId16"/>
    <p:sldId id="340" r:id="rId17"/>
    <p:sldId id="341" r:id="rId18"/>
    <p:sldId id="337" r:id="rId19"/>
    <p:sldId id="322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31" r:id="rId28"/>
    <p:sldId id="345" r:id="rId29"/>
    <p:sldId id="315" r:id="rId30"/>
    <p:sldId id="302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404882A-5AD5-4BEE-A040-3877AF91091B}" type="datetimeFigureOut">
              <a:rPr lang="pt-BR"/>
              <a:pPr>
                <a:defRPr/>
              </a:pPr>
              <a:t>18/05/2015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F9875A8-A7E5-41D8-BBDF-F12107053A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DDD5198-6563-4EAA-B050-7BCD6CE7A788}" type="datetimeFigureOut">
              <a:rPr lang="pt-BR"/>
              <a:pPr>
                <a:defRPr/>
              </a:pPr>
              <a:t>18/05/2015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1E9661B-44FC-4BFE-B194-B9A08EF2133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2C32D61-454D-4A25-BEA6-AAACDF5A4E0C}" type="datetimeFigureOut">
              <a:rPr lang="pt-BR"/>
              <a:pPr>
                <a:defRPr/>
              </a:pPr>
              <a:t>18/05/2015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80B5361-D395-4229-AF2C-23A93497574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E12BE-86DD-46CD-9AD4-FFA51CD429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75015-9932-42B7-A8E8-8748C787AA4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E46F2-2DAA-4392-A68C-3B664E0B76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F0C2C-5361-4F3F-A2FF-3ABBBB74ED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FC9EE-DC62-4A02-9412-27B92908A6F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9DA3D-B9E3-4C02-84E8-821EB38DD3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B578E-F606-44CD-83E8-5625EA732F5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E07F5-3B72-4F12-86CF-E7B4558F77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8389DEF-4BFC-45A9-8162-217AB172A0A6}" type="datetimeFigureOut">
              <a:rPr lang="pt-BR"/>
              <a:pPr>
                <a:defRPr/>
              </a:pPr>
              <a:t>18/05/2015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3196C35-8C2E-4F1E-947E-BD0551B3E6F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513A8-BE05-4F83-BBDD-630EE38B27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40378-542E-4424-A2FD-CF3AD540352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88E0E-100F-4709-8D97-F4AF3700565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A2-529A-4516-BB55-E965980A496C}" type="datetimeFigureOut">
              <a:rPr lang="pt-BR" smtClean="0"/>
              <a:pPr/>
              <a:t>18/05/2015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B932-218B-400B-A44B-2F0DF75F44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A2-529A-4516-BB55-E965980A496C}" type="datetimeFigureOut">
              <a:rPr lang="pt-BR" smtClean="0"/>
              <a:pPr/>
              <a:t>18/05/2015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B932-218B-400B-A44B-2F0DF75F44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A2-529A-4516-BB55-E965980A496C}" type="datetimeFigureOut">
              <a:rPr lang="pt-BR" smtClean="0"/>
              <a:pPr/>
              <a:t>18/05/2015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B932-218B-400B-A44B-2F0DF75F44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A2-529A-4516-BB55-E965980A496C}" type="datetimeFigureOut">
              <a:rPr lang="pt-BR" smtClean="0"/>
              <a:pPr/>
              <a:t>18/05/2015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B932-218B-400B-A44B-2F0DF75F44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A2-529A-4516-BB55-E965980A496C}" type="datetimeFigureOut">
              <a:rPr lang="pt-BR" smtClean="0"/>
              <a:pPr/>
              <a:t>18/05/2015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B932-218B-400B-A44B-2F0DF75F44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A2-529A-4516-BB55-E965980A496C}" type="datetimeFigureOut">
              <a:rPr lang="pt-BR" smtClean="0"/>
              <a:pPr/>
              <a:t>18/05/2015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B932-218B-400B-A44B-2F0DF75F44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A2-529A-4516-BB55-E965980A496C}" type="datetimeFigureOut">
              <a:rPr lang="pt-BR" smtClean="0"/>
              <a:pPr/>
              <a:t>18/05/2015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B932-218B-400B-A44B-2F0DF75F44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FD1FC39-E74A-406D-AB08-5498A9C15D9A}" type="datetimeFigureOut">
              <a:rPr lang="pt-BR"/>
              <a:pPr>
                <a:defRPr/>
              </a:pPr>
              <a:t>18/05/2015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0095CB3-C12B-4627-ABE4-0D8757C02C7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A2-529A-4516-BB55-E965980A496C}" type="datetimeFigureOut">
              <a:rPr lang="pt-BR" smtClean="0"/>
              <a:pPr/>
              <a:t>18/05/2015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B932-218B-400B-A44B-2F0DF75F44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A2-529A-4516-BB55-E965980A496C}" type="datetimeFigureOut">
              <a:rPr lang="pt-BR" smtClean="0"/>
              <a:pPr/>
              <a:t>18/05/2015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B932-218B-400B-A44B-2F0DF75F44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A2-529A-4516-BB55-E965980A496C}" type="datetimeFigureOut">
              <a:rPr lang="pt-BR" smtClean="0"/>
              <a:pPr/>
              <a:t>18/05/2015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B932-218B-400B-A44B-2F0DF75F44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EAEA2-529A-4516-BB55-E965980A496C}" type="datetimeFigureOut">
              <a:rPr lang="pt-BR" smtClean="0"/>
              <a:pPr/>
              <a:t>18/05/2015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B932-218B-400B-A44B-2F0DF75F44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2BCF-8D2F-4B9A-B811-161D6E0EDCB6}" type="datetimeFigureOut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18/05/2015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4F5F-6792-4A38-BC1F-8E91FF15DA5E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9084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2BCF-8D2F-4B9A-B811-161D6E0EDCB6}" type="datetimeFigureOut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18/05/2015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4F5F-6792-4A38-BC1F-8E91FF15DA5E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0182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2BCF-8D2F-4B9A-B811-161D6E0EDCB6}" type="datetimeFigureOut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18/05/2015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4F5F-6792-4A38-BC1F-8E91FF15DA5E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52912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2BCF-8D2F-4B9A-B811-161D6E0EDCB6}" type="datetimeFigureOut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18/05/2015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4F5F-6792-4A38-BC1F-8E91FF15DA5E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28551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2BCF-8D2F-4B9A-B811-161D6E0EDCB6}" type="datetimeFigureOut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18/05/2015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4F5F-6792-4A38-BC1F-8E91FF15DA5E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040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2BCF-8D2F-4B9A-B811-161D6E0EDCB6}" type="datetimeFigureOut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18/05/2015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4F5F-6792-4A38-BC1F-8E91FF15DA5E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765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6DA0338-610C-4706-AEE4-B5BEF17FB0AD}" type="datetimeFigureOut">
              <a:rPr lang="pt-BR"/>
              <a:pPr>
                <a:defRPr/>
              </a:pPr>
              <a:t>18/05/2015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5CADBAF-3595-4A94-846D-E23E6F0FC1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2BCF-8D2F-4B9A-B811-161D6E0EDCB6}" type="datetimeFigureOut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18/05/2015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4F5F-6792-4A38-BC1F-8E91FF15DA5E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97989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2BCF-8D2F-4B9A-B811-161D6E0EDCB6}" type="datetimeFigureOut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18/05/2015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4F5F-6792-4A38-BC1F-8E91FF15DA5E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18497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2BCF-8D2F-4B9A-B811-161D6E0EDCB6}" type="datetimeFigureOut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18/05/2015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4F5F-6792-4A38-BC1F-8E91FF15DA5E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3196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2BCF-8D2F-4B9A-B811-161D6E0EDCB6}" type="datetimeFigureOut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18/05/2015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4F5F-6792-4A38-BC1F-8E91FF15DA5E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79502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C2BCF-8D2F-4B9A-B811-161D6E0EDCB6}" type="datetimeFigureOut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18/05/2015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4F5F-6792-4A38-BC1F-8E91FF15DA5E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836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25A2E7A-1362-4824-A178-A15E640F1CA7}" type="datetimeFigureOut">
              <a:rPr lang="pt-BR"/>
              <a:pPr>
                <a:defRPr/>
              </a:pPr>
              <a:t>18/05/2015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BE7DD7C-1C2A-4956-906C-D444DDAD90A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36F2399-B399-43BF-8FD4-77BF53FDCBAF}" type="datetimeFigureOut">
              <a:rPr lang="pt-BR"/>
              <a:pPr>
                <a:defRPr/>
              </a:pPr>
              <a:t>18/05/2015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2789874-28DD-4C78-93D2-851249B723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65B4DFE-F430-43D9-B493-81B4DFE1B63E}" type="datetimeFigureOut">
              <a:rPr lang="pt-BR"/>
              <a:pPr>
                <a:defRPr/>
              </a:pPr>
              <a:t>18/05/2015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6059650-BD67-45EC-938F-9639E9B140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429CBEB-52A0-4946-A59C-F7D5E8C16D9C}" type="datetimeFigureOut">
              <a:rPr lang="pt-BR"/>
              <a:pPr>
                <a:defRPr/>
              </a:pPr>
              <a:t>18/05/2015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337634B-8FE6-4333-9BEE-EA6FBFE1FC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DAE2FFE-1EE1-4DB0-B612-9C4AE009C7C7}" type="datetimeFigureOut">
              <a:rPr lang="pt-BR"/>
              <a:pPr>
                <a:defRPr/>
              </a:pPr>
              <a:t>18/05/2015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FA19014-DA2C-4427-98F3-5A9A42A691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3BE0AFC-134C-47CF-84CF-19AF4D177C80}" type="datetimeFigureOut">
              <a:rPr lang="pt-BR"/>
              <a:pPr>
                <a:defRPr/>
              </a:pPr>
              <a:t>18/05/2015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586A115-A316-48EB-93ED-F998C512802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654413-861D-4EE3-8310-1467E6B4F743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EAEA2-529A-4516-BB55-E965980A496C}" type="datetimeFigureOut">
              <a:rPr lang="pt-BR" smtClean="0"/>
              <a:pPr/>
              <a:t>18/05/2015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7B932-218B-400B-A44B-2F0DF75F44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C2BCF-8D2F-4B9A-B811-161D6E0EDCB6}" type="datetimeFigureOut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18/05/2015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44F5F-6792-4A38-BC1F-8E91FF15DA5E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44078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mplate_a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0" y="2000240"/>
            <a:ext cx="857256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/>
              <a:t/>
            </a:r>
            <a:br>
              <a:rPr lang="pt-PT" sz="3200" b="1" dirty="0" smtClean="0"/>
            </a:br>
            <a:r>
              <a:rPr lang="pt-PT" sz="9600" b="1" dirty="0" smtClean="0">
                <a:latin typeface="Arial" pitchFamily="34" charset="0"/>
                <a:cs typeface="Arial" pitchFamily="34" charset="0"/>
              </a:rPr>
              <a:t>INCLUSÃO: </a:t>
            </a:r>
            <a:r>
              <a:rPr lang="pt-PT" sz="3600" b="1" dirty="0" smtClean="0">
                <a:latin typeface="Arial" pitchFamily="34" charset="0"/>
                <a:cs typeface="Arial" pitchFamily="34" charset="0"/>
              </a:rPr>
              <a:t>PONTOS E CONTRAPONTOS</a:t>
            </a:r>
            <a:endParaRPr lang="pt-PT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mplate_a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221454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>
                    <a:lumMod val="50000"/>
                  </a:schemeClr>
                </a:solidFill>
              </a:rPr>
              <a:t>Inclusão: pontos e contrapontos</a:t>
            </a:r>
            <a:endParaRPr lang="pt-BR" sz="3200" b="1" dirty="0">
              <a:solidFill>
                <a:schemeClr val="tx2">
                  <a:lumMod val="50000"/>
                </a:schemeClr>
              </a:solidFill>
              <a:latin typeface="Arial CCAA" pitchFamily="34" charset="0"/>
              <a:cs typeface="Arial CCAA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85720" y="2857496"/>
            <a:ext cx="8572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dirty="0" smtClean="0">
                <a:latin typeface="Arial" pitchFamily="34" charset="0"/>
                <a:cs typeface="Arial" pitchFamily="34" charset="0"/>
              </a:rPr>
              <a:t>Cuidado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mplate_a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221454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>
                    <a:lumMod val="50000"/>
                  </a:schemeClr>
                </a:solidFill>
              </a:rPr>
              <a:t>Inclusão: pontos e contrapontos</a:t>
            </a:r>
            <a:endParaRPr lang="pt-BR" sz="3200" b="1" dirty="0">
              <a:solidFill>
                <a:schemeClr val="tx2">
                  <a:lumMod val="50000"/>
                </a:schemeClr>
              </a:solidFill>
              <a:latin typeface="Arial CCAA" pitchFamily="34" charset="0"/>
              <a:cs typeface="Arial CCAA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14282" y="1571612"/>
            <a:ext cx="85725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/>
              <a:t>D.A . É um termo geral que se refere a um grupo heterogêneo de transtornos que se manifestam por dificuldades significativas na aquisição e uso da escuta, fala, leitura, raciocínio ou habilidades matemáticas. Esses transtornos são intrínsecos ao individuo, supondo-se devido à disfunção do sistema nervoso central e podem ocorrer ao logo do ciclo vital. </a:t>
            </a:r>
            <a:r>
              <a:rPr lang="pt-BR" sz="3200" b="1" u="sng" dirty="0" smtClean="0"/>
              <a:t>Podem existir junto das </a:t>
            </a:r>
            <a:r>
              <a:rPr lang="pt-BR" sz="3200" b="1" u="sng" dirty="0" err="1" smtClean="0"/>
              <a:t>D.A.</a:t>
            </a:r>
            <a:r>
              <a:rPr lang="pt-BR" sz="3200" b="1" u="sng" dirty="0" smtClean="0"/>
              <a:t> problemas nas condutas de auto-regulamentação, percepção, social e interação social. </a:t>
            </a:r>
            <a:r>
              <a:rPr lang="pt-BR" sz="2000" b="1" dirty="0" smtClean="0"/>
              <a:t>Também podem acontecer por deficiência sensorial, retardamento mental, transtorno emocionais graves ou agentes externos como: diferenças culturais, instrução inapropriada ou insuficiente. </a:t>
            </a:r>
          </a:p>
          <a:p>
            <a:pPr algn="just"/>
            <a:endParaRPr lang="pt-BR" sz="2000" b="1" dirty="0" smtClean="0"/>
          </a:p>
          <a:p>
            <a:pPr algn="just"/>
            <a:endParaRPr lang="pt-BR" sz="2000" b="1" dirty="0" smtClean="0"/>
          </a:p>
          <a:p>
            <a:pPr algn="r"/>
            <a:r>
              <a:rPr lang="pt-BR" sz="2000" b="1" dirty="0" smtClean="0"/>
              <a:t>FONTE: NJCLD, 1998, p.1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827088" y="1844675"/>
            <a:ext cx="7832725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400" b="1" dirty="0">
              <a:solidFill>
                <a:srgbClr val="663300"/>
              </a:solidFill>
            </a:endParaRPr>
          </a:p>
          <a:p>
            <a:endParaRPr lang="pt-BR" sz="2400" b="1" dirty="0"/>
          </a:p>
          <a:p>
            <a:endParaRPr lang="pt-BR" sz="2400" b="1" dirty="0"/>
          </a:p>
          <a:p>
            <a:endParaRPr lang="pt-BR" sz="4400" b="1" dirty="0"/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0"/>
            <a:ext cx="9144000" cy="677108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pt-BR" sz="2000" b="1" dirty="0" smtClean="0"/>
              <a:t>Projeto SACI -</a:t>
            </a:r>
            <a:r>
              <a:rPr lang="pt-BR" sz="2000" dirty="0" smtClean="0"/>
              <a:t> </a:t>
            </a:r>
            <a:r>
              <a:rPr lang="pt-BR" sz="2000" b="1" dirty="0" smtClean="0"/>
              <a:t>Serviço de Atendimento as Crianças de </a:t>
            </a:r>
            <a:r>
              <a:rPr lang="pt-BR" sz="2000" b="1" dirty="0" err="1" smtClean="0"/>
              <a:t>Itaipulândia</a:t>
            </a:r>
            <a:r>
              <a:rPr lang="pt-BR" sz="2000" b="1" dirty="0" smtClean="0"/>
              <a:t>.</a:t>
            </a:r>
          </a:p>
          <a:p>
            <a:endParaRPr lang="pt-BR" sz="2000" b="1" dirty="0" smtClean="0"/>
          </a:p>
          <a:p>
            <a:endParaRPr lang="pt-BR" sz="2000" b="1" dirty="0" smtClean="0"/>
          </a:p>
          <a:p>
            <a:endParaRPr lang="pt-BR" sz="2000" dirty="0" smtClean="0"/>
          </a:p>
          <a:p>
            <a:r>
              <a:rPr lang="pt-BR" sz="2000" dirty="0" smtClean="0"/>
              <a:t>Um grupo de profissionais, das mais diversas áreas realiza acompanhamento psicossocial às crianças que apresentam dificuldades de aprendizagem, na fase educacional, com desajuste comportamental.</a:t>
            </a:r>
          </a:p>
          <a:p>
            <a:r>
              <a:rPr lang="pt-BR" sz="2000" dirty="0" smtClean="0"/>
              <a:t>O objetivo principal do SACI é promover o desenvolvimento emocional e afetivo, visando integração social e fortalecimento dos vínculos familiares e comunitários.</a:t>
            </a:r>
          </a:p>
          <a:p>
            <a:r>
              <a:rPr lang="pt-BR" sz="2000" dirty="0" smtClean="0"/>
              <a:t>A equipe profissional se desloca até o ambiente da criança, conforme o cronograma formulado em conjunto com os profissionais da educação. Isso facilita a aceitação da criança a participar do Projeto SACI sem maiores contrariedades.</a:t>
            </a:r>
          </a:p>
          <a:p>
            <a:r>
              <a:rPr lang="pt-BR" sz="2000" dirty="0" smtClean="0"/>
              <a:t>No projeto SACI há um personagem factício, representado por um bicho de pelúcia na imagem de um grande sapo verde, chamado </a:t>
            </a:r>
            <a:r>
              <a:rPr lang="pt-BR" sz="2000" dirty="0" err="1" smtClean="0"/>
              <a:t>Ferdinan</a:t>
            </a:r>
            <a:r>
              <a:rPr lang="pt-BR" sz="2000" dirty="0" smtClean="0"/>
              <a:t>, que permanece o tempo todo em contato com as crianças, enquanto executam as atividades. No colo ou em cima da carteira, o </a:t>
            </a:r>
            <a:r>
              <a:rPr lang="pt-BR" sz="2000" dirty="0" err="1" smtClean="0"/>
              <a:t>Ferdinan</a:t>
            </a:r>
            <a:r>
              <a:rPr lang="pt-BR" sz="2000" dirty="0" smtClean="0"/>
              <a:t> promove e  aprimora os laços de afetividade e comprometimento com o próximo</a:t>
            </a:r>
            <a:endParaRPr lang="pt-BR" sz="2000" b="1" dirty="0" smtClean="0">
              <a:solidFill>
                <a:schemeClr val="accent6"/>
              </a:solidFill>
            </a:endParaRPr>
          </a:p>
          <a:p>
            <a:pPr marL="342900" indent="-342900" algn="ctr"/>
            <a:endParaRPr lang="pt-BR" sz="1400" b="1" dirty="0" smtClean="0"/>
          </a:p>
          <a:p>
            <a:pPr marL="342900" indent="-342900" algn="just"/>
            <a:endParaRPr lang="pt-BR" sz="2000" b="1" dirty="0" smtClean="0"/>
          </a:p>
          <a:p>
            <a:pPr marL="342900" indent="-342900" algn="just"/>
            <a:r>
              <a:rPr lang="pt-BR" sz="2000" b="1" dirty="0" smtClean="0"/>
              <a:t>	</a:t>
            </a:r>
            <a:endParaRPr lang="pt-BR" sz="2000" b="1" dirty="0"/>
          </a:p>
        </p:txBody>
      </p:sp>
      <p:sp>
        <p:nvSpPr>
          <p:cNvPr id="4" name="Retângulo 3"/>
          <p:cNvSpPr/>
          <p:nvPr/>
        </p:nvSpPr>
        <p:spPr>
          <a:xfrm>
            <a:off x="857224" y="2428868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827088" y="1844675"/>
            <a:ext cx="7832725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400" b="1" dirty="0">
              <a:solidFill>
                <a:srgbClr val="663300"/>
              </a:solidFill>
            </a:endParaRPr>
          </a:p>
          <a:p>
            <a:endParaRPr lang="pt-BR" sz="2400" b="1" dirty="0"/>
          </a:p>
          <a:p>
            <a:endParaRPr lang="pt-BR" sz="2400" b="1" dirty="0"/>
          </a:p>
          <a:p>
            <a:endParaRPr lang="pt-BR" sz="4400" b="1" dirty="0"/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1785926"/>
            <a:ext cx="889248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pt-BR" sz="2000" b="1" dirty="0" smtClean="0">
                <a:solidFill>
                  <a:schemeClr val="accent6"/>
                </a:solidFill>
              </a:rPr>
              <a:t>		COMO PRATICAMOS A MBE?</a:t>
            </a:r>
          </a:p>
          <a:p>
            <a:pPr marL="342900" indent="-342900" algn="ctr"/>
            <a:endParaRPr lang="pt-BR" sz="1400" b="1" dirty="0" smtClean="0"/>
          </a:p>
          <a:p>
            <a:pPr marL="342900" indent="-342900" algn="just"/>
            <a:endParaRPr lang="pt-BR" sz="2000" b="1" dirty="0" smtClean="0"/>
          </a:p>
          <a:p>
            <a:pPr marL="342900" indent="-342900" algn="just"/>
            <a:r>
              <a:rPr lang="pt-BR" sz="2000" b="1" dirty="0" smtClean="0"/>
              <a:t>	</a:t>
            </a:r>
            <a:endParaRPr lang="pt-BR" sz="2000" b="1" dirty="0"/>
          </a:p>
        </p:txBody>
      </p:sp>
      <p:pic>
        <p:nvPicPr>
          <p:cNvPr id="5" name="Imagem 4" descr="Projeto-Saci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827088" y="1844675"/>
            <a:ext cx="7832725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400" b="1" dirty="0">
              <a:solidFill>
                <a:srgbClr val="663300"/>
              </a:solidFill>
            </a:endParaRPr>
          </a:p>
          <a:p>
            <a:endParaRPr lang="pt-BR" sz="2400" b="1" dirty="0"/>
          </a:p>
          <a:p>
            <a:endParaRPr lang="pt-BR" sz="2400" b="1" dirty="0"/>
          </a:p>
          <a:p>
            <a:endParaRPr lang="pt-BR" sz="4400" b="1" dirty="0"/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  <a:p>
            <a:endParaRPr lang="pt-BR" sz="2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1785926"/>
            <a:ext cx="889248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pt-BR" sz="2000" b="1" dirty="0" smtClean="0">
                <a:solidFill>
                  <a:schemeClr val="accent6"/>
                </a:solidFill>
              </a:rPr>
              <a:t>		COMO PRATICAMOS A MBE?</a:t>
            </a:r>
          </a:p>
          <a:p>
            <a:pPr marL="342900" indent="-342900" algn="ctr"/>
            <a:endParaRPr lang="pt-BR" sz="1400" b="1" dirty="0" smtClean="0"/>
          </a:p>
          <a:p>
            <a:pPr marL="342900" indent="-342900" algn="just"/>
            <a:endParaRPr lang="pt-BR" sz="2000" b="1" dirty="0" smtClean="0"/>
          </a:p>
          <a:p>
            <a:pPr marL="342900" indent="-342900" algn="just"/>
            <a:r>
              <a:rPr lang="pt-BR" sz="2000" b="1" dirty="0" smtClean="0"/>
              <a:t>	</a:t>
            </a:r>
            <a:endParaRPr lang="pt-BR" sz="2000" b="1" dirty="0"/>
          </a:p>
        </p:txBody>
      </p:sp>
      <p:pic>
        <p:nvPicPr>
          <p:cNvPr id="5" name="Imagem 4" descr="Projeto-Saci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mplate_a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221454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>
                    <a:lumMod val="50000"/>
                  </a:schemeClr>
                </a:solidFill>
              </a:rPr>
              <a:t>Inclusão: pontos e contrapontos</a:t>
            </a:r>
            <a:endParaRPr lang="pt-BR" sz="3200" b="1" dirty="0">
              <a:solidFill>
                <a:schemeClr val="tx2">
                  <a:lumMod val="50000"/>
                </a:schemeClr>
              </a:solidFill>
              <a:latin typeface="Arial CCAA" pitchFamily="34" charset="0"/>
              <a:cs typeface="Arial CCAA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14282" y="1571612"/>
            <a:ext cx="857256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 FALTA DE CUIDADO PODE ESTAR LIGADA ÀS: </a:t>
            </a:r>
          </a:p>
          <a:p>
            <a:pPr marL="342900" indent="-342900">
              <a:buFont typeface="Arial" pitchFamily="34" charset="0"/>
              <a:buAutoNum type="arabicPeriod"/>
            </a:pPr>
            <a:endParaRPr lang="pt-BR" sz="32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AutoNum type="arabicPeriod"/>
            </a:pPr>
            <a:endParaRPr lang="pt-BR" sz="32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AutoNum type="arabicPeriod"/>
            </a:pP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diferenças culturais;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instruções inapropriadas; 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instruções insuficientes.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mplate_a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221454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>
                    <a:lumMod val="50000"/>
                  </a:schemeClr>
                </a:solidFill>
              </a:rPr>
              <a:t>Inclusão: pontos e contrapontos</a:t>
            </a:r>
            <a:endParaRPr lang="pt-BR" sz="3200" b="1" dirty="0">
              <a:solidFill>
                <a:schemeClr val="tx2">
                  <a:lumMod val="50000"/>
                </a:schemeClr>
              </a:solidFill>
              <a:latin typeface="Arial CCAA" pitchFamily="34" charset="0"/>
              <a:cs typeface="Arial CCAA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57158" y="2714620"/>
            <a:ext cx="8572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>
                <a:latin typeface="Arial" pitchFamily="34" charset="0"/>
                <a:cs typeface="Arial" pitchFamily="34" charset="0"/>
              </a:rPr>
              <a:t>Amparo</a:t>
            </a:r>
          </a:p>
          <a:p>
            <a:pPr algn="ctr"/>
            <a:r>
              <a:rPr lang="pt-BR" sz="6000" dirty="0" smtClean="0">
                <a:latin typeface="Arial" pitchFamily="34" charset="0"/>
                <a:cs typeface="Arial" pitchFamily="34" charset="0"/>
              </a:rPr>
              <a:t>Afeto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10533648_1474539132786605_133925645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4356"/>
            <a:ext cx="4429156" cy="590554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500694" y="857232"/>
            <a:ext cx="314327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TIAGO GOMES</a:t>
            </a:r>
          </a:p>
          <a:p>
            <a:endParaRPr lang="pt-BR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Chega e já vai pro colchonete</a:t>
            </a:r>
          </a:p>
          <a:p>
            <a:pPr>
              <a:buFont typeface="Arial" pitchFamily="34" charset="0"/>
              <a:buChar char="•"/>
            </a:pPr>
            <a:r>
              <a:rPr lang="pt-B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Só toma café com a professora</a:t>
            </a:r>
          </a:p>
          <a:p>
            <a:pPr>
              <a:buFont typeface="Arial" pitchFamily="34" charset="0"/>
              <a:buChar char="•"/>
            </a:pPr>
            <a:r>
              <a:rPr lang="pt-B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Não fala</a:t>
            </a:r>
          </a:p>
          <a:p>
            <a:pPr>
              <a:buFont typeface="Arial" pitchFamily="34" charset="0"/>
              <a:buChar char="•"/>
            </a:pPr>
            <a:r>
              <a:rPr lang="pt-B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Não escreve</a:t>
            </a:r>
          </a:p>
          <a:p>
            <a:pPr>
              <a:buFont typeface="Arial" pitchFamily="34" charset="0"/>
              <a:buChar char="•"/>
            </a:pPr>
            <a:r>
              <a:rPr lang="pt-B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Não desenha</a:t>
            </a:r>
          </a:p>
          <a:p>
            <a:pPr>
              <a:buFont typeface="Arial" pitchFamily="34" charset="0"/>
              <a:buChar char="•"/>
            </a:pPr>
            <a:r>
              <a:rPr lang="pt-B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Pouca ou nenhuma interação social</a:t>
            </a:r>
          </a:p>
          <a:p>
            <a:pPr>
              <a:buFont typeface="Arial" pitchFamily="34" charset="0"/>
              <a:buChar char="•"/>
            </a:pPr>
            <a:r>
              <a:rPr lang="pt-B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Só pinta ou desenha com giz de </a:t>
            </a:r>
            <a:r>
              <a:rPr lang="pt-BR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cêra</a:t>
            </a:r>
            <a:endParaRPr lang="pt-BR" sz="2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Rasga e destrói o que faz</a:t>
            </a:r>
            <a:endParaRPr lang="pt-BR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57158" y="1928802"/>
            <a:ext cx="821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TIAGO GOMES</a:t>
            </a:r>
          </a:p>
          <a:p>
            <a:endParaRPr lang="pt-BR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CID F71 retardo mental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G40.8 epilepsia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CID-10 </a:t>
            </a:r>
            <a:r>
              <a:rPr lang="pt-BR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pt-BR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TRANSTORNOS INVASIVOS DO DESENVOLVIMENTO 	</a:t>
            </a:r>
          </a:p>
          <a:p>
            <a:r>
              <a:rPr lang="pt-BR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F84.0 – Autismo Infantil 	</a:t>
            </a:r>
            <a:endParaRPr lang="pt-BR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343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928662" y="5000636"/>
            <a:ext cx="171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Desenho da figura humana do Tiago </a:t>
            </a: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7" descr="7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0"/>
            <a:ext cx="471487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mplate_a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221454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>
                    <a:lumMod val="50000"/>
                  </a:schemeClr>
                </a:solidFill>
              </a:rPr>
              <a:t>Inclusão: pontos e contrapontos</a:t>
            </a:r>
            <a:endParaRPr lang="pt-BR" sz="3200" b="1" dirty="0">
              <a:solidFill>
                <a:schemeClr val="tx2">
                  <a:lumMod val="50000"/>
                </a:schemeClr>
              </a:solidFill>
              <a:latin typeface="Arial CCAA" pitchFamily="34" charset="0"/>
              <a:cs typeface="Arial CCAA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57158" y="2214554"/>
            <a:ext cx="8572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0000"/>
                </a:solidFill>
              </a:rPr>
              <a:t>Acompanhar a aprendizagem de alunos em inclusão tem relação direta com os  eventos na vida do profissional de EDUCAÇÃO, suas interseções e interações com o mundo interno (biológico e psíquico);  e com o mundo externo (sociocultural e físico).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10529559_1474544859452699_194433532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5820" y="-53365"/>
            <a:ext cx="9199820" cy="6911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10418171_1461161500791035_489623013750345661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6992"/>
            <a:ext cx="3929058" cy="6984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00034" y="1857364"/>
            <a:ext cx="784060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PRÓXIMOS PASSOS:</a:t>
            </a:r>
          </a:p>
          <a:p>
            <a:pPr>
              <a:buFont typeface="Arial" pitchFamily="34" charset="0"/>
              <a:buChar char="•"/>
            </a:pPr>
            <a:endParaRPr lang="pt-BR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Implantar uma rotina</a:t>
            </a:r>
          </a:p>
          <a:p>
            <a:pPr>
              <a:buFont typeface="Arial" pitchFamily="34" charset="0"/>
              <a:buChar char="•"/>
            </a:pPr>
            <a:r>
              <a:rPr lang="pt-BR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Usar os mesmos sinalizadores que a família</a:t>
            </a:r>
          </a:p>
          <a:p>
            <a:pPr>
              <a:buFont typeface="Arial" pitchFamily="34" charset="0"/>
              <a:buChar char="•"/>
            </a:pPr>
            <a:r>
              <a:rPr lang="pt-BR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Desenvolver a linguagem</a:t>
            </a:r>
          </a:p>
          <a:p>
            <a:pPr>
              <a:buFont typeface="Arial" pitchFamily="34" charset="0"/>
              <a:buChar char="•"/>
            </a:pPr>
            <a:r>
              <a:rPr lang="pt-BR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Ampliar as relações sociais dele</a:t>
            </a:r>
            <a:endParaRPr lang="pt-BR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mplate_a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221454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>
                    <a:lumMod val="50000"/>
                  </a:schemeClr>
                </a:solidFill>
              </a:rPr>
              <a:t>Inclusão: pontos e contrapontos</a:t>
            </a:r>
            <a:endParaRPr lang="pt-BR" sz="3200" b="1" dirty="0">
              <a:solidFill>
                <a:schemeClr val="tx2">
                  <a:lumMod val="50000"/>
                </a:schemeClr>
              </a:solidFill>
              <a:latin typeface="Arial CCAA" pitchFamily="34" charset="0"/>
              <a:cs typeface="Arial CCAA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85720" y="2714620"/>
            <a:ext cx="8572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dirty="0" smtClean="0">
                <a:latin typeface="Arial" pitchFamily="34" charset="0"/>
                <a:cs typeface="Arial" pitchFamily="34" charset="0"/>
              </a:rPr>
              <a:t>Espiritualidade</a:t>
            </a:r>
            <a:endParaRPr lang="pt-BR" sz="6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mplate_a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221454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>
                    <a:lumMod val="50000"/>
                  </a:schemeClr>
                </a:solidFill>
              </a:rPr>
              <a:t>Inclusão: pontos e contrapontos</a:t>
            </a:r>
            <a:endParaRPr lang="pt-BR" sz="3200" b="1" dirty="0">
              <a:solidFill>
                <a:schemeClr val="tx2">
                  <a:lumMod val="50000"/>
                </a:schemeClr>
              </a:solidFill>
              <a:latin typeface="Arial CCAA" pitchFamily="34" charset="0"/>
              <a:cs typeface="Arial CCAA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0" y="2000240"/>
            <a:ext cx="857256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latin typeface="Arial" pitchFamily="34" charset="0"/>
                <a:cs typeface="Arial" pitchFamily="34" charset="0"/>
              </a:rPr>
              <a:t>Os princípios espirituais</a:t>
            </a:r>
          </a:p>
          <a:p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 cuidado fundamental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(onde surge a inteligência)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 respeito 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( ilimitado)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 responsabilidade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Solidariedade universal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mplate_a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221454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>
                    <a:lumMod val="50000"/>
                  </a:schemeClr>
                </a:solidFill>
              </a:rPr>
              <a:t>De agora em diante...</a:t>
            </a:r>
            <a:endParaRPr lang="pt-BR" sz="3200" b="1" dirty="0">
              <a:solidFill>
                <a:schemeClr val="tx2">
                  <a:lumMod val="50000"/>
                </a:schemeClr>
              </a:solidFill>
              <a:latin typeface="Arial CCAA" pitchFamily="34" charset="0"/>
              <a:cs typeface="Arial CCAA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71440" y="2000240"/>
            <a:ext cx="8572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pt-BR" sz="2800" b="1" dirty="0" smtClean="0">
                <a:solidFill>
                  <a:srgbClr val="000000"/>
                </a:solidFill>
              </a:rPr>
              <a:t>Transformar a   informação em  diagnóstico, prognóstico, tratamento;</a:t>
            </a:r>
          </a:p>
          <a:p>
            <a:pPr marL="342900" indent="-342900">
              <a:buFontTx/>
              <a:buAutoNum type="arabicPeriod"/>
            </a:pPr>
            <a:endParaRPr lang="pt-BR" sz="2800" b="1" dirty="0" smtClean="0">
              <a:solidFill>
                <a:srgbClr val="0000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pt-BR" sz="2800" b="1" dirty="0" smtClean="0">
                <a:solidFill>
                  <a:srgbClr val="000000"/>
                </a:solidFill>
              </a:rPr>
              <a:t> Identificar a  melhor evidência para agir ;</a:t>
            </a:r>
          </a:p>
          <a:p>
            <a:pPr marL="342900" indent="-342900">
              <a:buFontTx/>
              <a:buAutoNum type="arabicPeriod"/>
            </a:pPr>
            <a:endParaRPr lang="pt-BR" sz="2800" b="1" dirty="0" smtClean="0">
              <a:solidFill>
                <a:srgbClr val="0000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pt-BR" sz="2800" b="1" dirty="0" smtClean="0">
                <a:solidFill>
                  <a:srgbClr val="000000"/>
                </a:solidFill>
              </a:rPr>
              <a:t> Acessar as principais bases de dados da área;</a:t>
            </a:r>
          </a:p>
          <a:p>
            <a:pPr marL="342900" indent="-342900">
              <a:buFontTx/>
              <a:buAutoNum type="arabicPeriod"/>
            </a:pPr>
            <a:endParaRPr lang="pt-BR" sz="2800" b="1" dirty="0" smtClean="0">
              <a:solidFill>
                <a:srgbClr val="0000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pt-BR" sz="2800" b="1" dirty="0" smtClean="0">
                <a:solidFill>
                  <a:srgbClr val="000000"/>
                </a:solidFill>
              </a:rPr>
              <a:t> analisar o tamanho do impacto em relação à aplicabilidade.</a:t>
            </a:r>
            <a:endParaRPr lang="pt-BR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m 3" descr="4 - VIB00150 (6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9463" y="0"/>
            <a:ext cx="4554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CaixaDeTexto 7"/>
          <p:cNvSpPr txBox="1">
            <a:spLocks noChangeArrowheads="1"/>
          </p:cNvSpPr>
          <p:nvPr/>
        </p:nvSpPr>
        <p:spPr bwMode="auto">
          <a:xfrm>
            <a:off x="571472" y="1071546"/>
            <a:ext cx="3406958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4400" dirty="0" smtClean="0">
              <a:solidFill>
                <a:schemeClr val="bg1">
                  <a:lumMod val="95000"/>
                </a:schemeClr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4400" dirty="0">
              <a:solidFill>
                <a:schemeClr val="bg1">
                  <a:lumMod val="95000"/>
                </a:schemeClr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4400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rPr>
              <a:t>MUITO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4400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rPr>
              <a:t>OBRIGADO</a:t>
            </a:r>
            <a:r>
              <a:rPr lang="pt-BR" sz="4400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4400" dirty="0" smtClean="0">
              <a:solidFill>
                <a:schemeClr val="bg1">
                  <a:lumMod val="95000"/>
                </a:schemeClr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rPr>
              <a:t>www.geraldoalmeida.com.br</a:t>
            </a:r>
            <a:endParaRPr lang="pt-BR" sz="2000" dirty="0" smtClean="0">
              <a:solidFill>
                <a:schemeClr val="bg1">
                  <a:lumMod val="95000"/>
                </a:schemeClr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4400" dirty="0">
              <a:solidFill>
                <a:schemeClr val="bg1">
                  <a:lumMod val="95000"/>
                </a:schemeClr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4400" dirty="0" smtClean="0">
              <a:solidFill>
                <a:schemeClr val="bg1">
                  <a:lumMod val="95000"/>
                </a:schemeClr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4400" dirty="0">
              <a:solidFill>
                <a:schemeClr val="bg1">
                  <a:lumMod val="95000"/>
                </a:schemeClr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4400" dirty="0">
              <a:solidFill>
                <a:schemeClr val="bg1">
                  <a:lumMod val="9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25605" name="Imagem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5516563"/>
            <a:ext cx="1944687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0" y="1643050"/>
          <a:ext cx="8820150" cy="3474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913"/>
                <a:gridCol w="454796"/>
                <a:gridCol w="4570441"/>
              </a:tblGrid>
              <a:tr h="428276">
                <a:tc gridSpan="3"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LINHAS QUE ORIENTAM O SENTIDO DADO À PROFISSÃO</a:t>
                      </a:r>
                      <a:endParaRPr lang="pt-BR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/>
                    </a:p>
                  </a:txBody>
                  <a:tcPr/>
                </a:tc>
              </a:tr>
              <a:tr h="435151"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5151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Burocracia e Aceitação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da Hierarquia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rowSpan="6">
                  <a:txBody>
                    <a:bodyPr/>
                    <a:lstStyle/>
                    <a:p>
                      <a:pPr algn="l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Inovação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5151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Isolamento na ação pedagógica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Partilha de experiências</a:t>
                      </a:r>
                    </a:p>
                  </a:txBody>
                  <a:tcPr marL="9525" marR="9525" marT="9525" marB="0" anchor="ctr"/>
                </a:tc>
              </a:tr>
              <a:tr h="435151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Fechamento à mudança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Diversidade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5151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Ceticismo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Aceitação do desafio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5151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Ressentimento em relação aos outros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Sensibilidade ao outro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5151"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Amargura em relação à profissão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Abertura ao desenvolvimento profissional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6572264" y="6357958"/>
            <a:ext cx="2389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/>
              <a:t>Fonte: ERIKSON 1985, p. 72-73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0" y="1285860"/>
          <a:ext cx="8893175" cy="4587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294"/>
                <a:gridCol w="1564830"/>
                <a:gridCol w="5105051"/>
              </a:tblGrid>
              <a:tr h="566225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FASE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ANOS NA CARREIRA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CARACTERÍSTICAS</a:t>
                      </a:r>
                      <a:endParaRPr lang="pt-BR" sz="1400" dirty="0"/>
                    </a:p>
                  </a:txBody>
                  <a:tcPr anchor="ctr"/>
                </a:tc>
              </a:tr>
              <a:tr h="461941">
                <a:tc>
                  <a:txBody>
                    <a:bodyPr/>
                    <a:lstStyle/>
                    <a:p>
                      <a:pPr marL="285750" indent="-285750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Entrada</a:t>
                      </a:r>
                      <a:r>
                        <a:rPr lang="pt-BR" sz="1400" baseline="0" dirty="0" smtClean="0">
                          <a:latin typeface="+mn-lt"/>
                        </a:rPr>
                        <a:t> na carreira</a:t>
                      </a:r>
                      <a:endParaRPr lang="pt-BR" sz="1400" dirty="0" smtClean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85750" indent="-285750" algn="ctr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1 –</a:t>
                      </a:r>
                      <a:r>
                        <a:rPr lang="pt-BR" sz="1400" baseline="0" dirty="0" smtClean="0">
                          <a:latin typeface="+mn-lt"/>
                        </a:rPr>
                        <a:t> 3</a:t>
                      </a:r>
                      <a:endParaRPr lang="pt-BR" sz="1400" dirty="0" smtClean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85750" indent="-285750" fontAlgn="auto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Contato inicial com a sala de aula: sobrevivência e descoberta</a:t>
                      </a:r>
                    </a:p>
                  </a:txBody>
                  <a:tcPr marL="9525" marR="9525" marT="9525" marB="0" anchor="ctr"/>
                </a:tc>
              </a:tr>
              <a:tr h="47671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Estabilização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4 – 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Pertencer</a:t>
                      </a:r>
                      <a:r>
                        <a:rPr lang="pt-BR" sz="1400" baseline="0" dirty="0" smtClean="0">
                          <a:latin typeface="+mn-lt"/>
                        </a:rPr>
                        <a:t> a um grupo docente;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aseline="0" dirty="0" smtClean="0">
                          <a:latin typeface="+mn-lt"/>
                        </a:rPr>
                        <a:t>sentimento de competência pedagógica crescente</a:t>
                      </a:r>
                      <a:endParaRPr lang="pt-BR" sz="1400" dirty="0" smtClean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70986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Diversificação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7 – 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Início</a:t>
                      </a:r>
                      <a:r>
                        <a:rPr lang="pt-BR" sz="1400" baseline="0" dirty="0" smtClean="0">
                          <a:latin typeface="+mn-lt"/>
                        </a:rPr>
                        <a:t> de novas experiências pedagógicas;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aseline="0" dirty="0" smtClean="0">
                          <a:latin typeface="+mn-lt"/>
                        </a:rPr>
                        <a:t>Motivação e dinamismo;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aseline="0" dirty="0" smtClean="0">
                          <a:latin typeface="+mn-lt"/>
                        </a:rPr>
                        <a:t>Ascensão pessoal</a:t>
                      </a:r>
                      <a:endParaRPr lang="pt-BR" sz="1400" dirty="0" smtClean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7671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Questionamento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7 - 25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Balanço da vida profissional percorrida em face aos ideais do início da carreira</a:t>
                      </a:r>
                    </a:p>
                  </a:txBody>
                  <a:tcPr marL="9525" marR="9525" marT="9525" marB="0" anchor="ctr"/>
                </a:tc>
              </a:tr>
              <a:tr h="70986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Serenidade</a:t>
                      </a:r>
                      <a:r>
                        <a:rPr lang="pt-BR" sz="1400" baseline="0" dirty="0" smtClean="0">
                          <a:latin typeface="+mn-lt"/>
                        </a:rPr>
                        <a:t> – Distanciamento Afetivo</a:t>
                      </a:r>
                      <a:endParaRPr lang="pt-BR" sz="1400" dirty="0" smtClean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25 – 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Serenidade – menor vulnerabilidade pelo julgamento dos outros, equilíbrio entre o eu real</a:t>
                      </a:r>
                      <a:r>
                        <a:rPr lang="pt-BR" sz="1400" baseline="0" dirty="0" smtClean="0">
                          <a:latin typeface="+mn-lt"/>
                        </a:rPr>
                        <a:t> e ideal</a:t>
                      </a:r>
                      <a:endParaRPr lang="pt-BR" sz="1400" dirty="0" smtClean="0">
                        <a:latin typeface="+mn-lt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Distanciamento</a:t>
                      </a:r>
                      <a:r>
                        <a:rPr lang="pt-BR" sz="1400" baseline="0" dirty="0" smtClean="0">
                          <a:latin typeface="+mn-lt"/>
                        </a:rPr>
                        <a:t> afetivo – diferenças de geração</a:t>
                      </a:r>
                      <a:endParaRPr lang="pt-BR" sz="1400" dirty="0" smtClean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7671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Conservadorismo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25 – 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Resistência à inovação;</a:t>
                      </a:r>
                      <a:r>
                        <a:rPr lang="pt-BR" sz="1400" baseline="0" dirty="0" smtClean="0">
                          <a:latin typeface="+mn-lt"/>
                        </a:rPr>
                        <a:t> dificuldade em efetuar mudanças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aseline="0" dirty="0" smtClean="0">
                          <a:latin typeface="+mn-lt"/>
                        </a:rPr>
                        <a:t>Lamentação, nostalgia do passado</a:t>
                      </a:r>
                      <a:endParaRPr lang="pt-BR" sz="1400" dirty="0" smtClean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70986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Desinvestimento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35 - 40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Preparação para o encerramento da carreira;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Pode ser sereno ou amargo, dependendo</a:t>
                      </a:r>
                      <a:r>
                        <a:rPr lang="pt-BR" sz="1400" baseline="0" dirty="0" smtClean="0">
                          <a:latin typeface="+mn-lt"/>
                        </a:rPr>
                        <a:t> da trajetória do professor</a:t>
                      </a:r>
                      <a:endParaRPr lang="pt-BR" sz="1400" dirty="0" smtClean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6572264" y="6357958"/>
            <a:ext cx="2389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/>
              <a:t>Fonte: ERIKSON 1985, p. 72-73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1463564" y="6286520"/>
            <a:ext cx="7680436" cy="34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1200" dirty="0" smtClean="0"/>
              <a:t>FONTE:</a:t>
            </a:r>
            <a:r>
              <a:rPr lang="pt-BR" sz="1200" b="1" dirty="0" smtClean="0"/>
              <a:t>Professor Universitário no contexto de suas trajetórias como pessoa e profissional.</a:t>
            </a:r>
            <a:r>
              <a:rPr lang="pt-BR" sz="1200" dirty="0" smtClean="0"/>
              <a:t>Silvia Maria de Aguiar Isaias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28596" y="210026"/>
            <a:ext cx="835824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Eu profissional individual</a:t>
            </a:r>
          </a:p>
          <a:p>
            <a:pPr>
              <a:lnSpc>
                <a:spcPct val="150000"/>
              </a:lnSpc>
            </a:pPr>
            <a:r>
              <a:rPr lang="pt-B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Eu real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– possibilidade de o professor dar-se conta de suas reais possibilidades e perceber-se de forma autêntica;</a:t>
            </a:r>
          </a:p>
          <a:p>
            <a:pPr>
              <a:lnSpc>
                <a:spcPct val="150000"/>
              </a:lnSpc>
            </a:pPr>
            <a:r>
              <a:rPr lang="pt-B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Eu ideal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– o que o professor gostaria de ser, mas sabe que não é, segundo seus próprios valores, ideais e aspirações, compartilhados com o grupo;</a:t>
            </a:r>
          </a:p>
          <a:p>
            <a:pPr>
              <a:lnSpc>
                <a:spcPct val="150000"/>
              </a:lnSpc>
            </a:pPr>
            <a:r>
              <a:rPr lang="pt-B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Eu idealizado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– advém da ilusão de ser perfeito. Quando reforçado ou ameaçado pelas exigências sociais e profissionais pode debilitar o eu real.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mplate_a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221454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>
                    <a:lumMod val="50000"/>
                  </a:schemeClr>
                </a:solidFill>
              </a:rPr>
              <a:t>Inclusão: pontos e contrapontos</a:t>
            </a:r>
            <a:endParaRPr lang="pt-BR" sz="3200" b="1" dirty="0">
              <a:solidFill>
                <a:schemeClr val="tx2">
                  <a:lumMod val="50000"/>
                </a:schemeClr>
              </a:solidFill>
              <a:latin typeface="Arial CCAA" pitchFamily="34" charset="0"/>
              <a:cs typeface="Arial CCAA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0" y="2214554"/>
            <a:ext cx="8572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Exemplo</a:t>
            </a:r>
          </a:p>
          <a:p>
            <a:pPr>
              <a:buFont typeface="Arial" pitchFamily="34" charset="0"/>
              <a:buChar char="•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Cuidado</a:t>
            </a:r>
          </a:p>
          <a:p>
            <a:pPr>
              <a:buFont typeface="Arial" pitchFamily="34" charset="0"/>
              <a:buChar char="•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Amparo</a:t>
            </a:r>
          </a:p>
          <a:p>
            <a:pPr>
              <a:buFont typeface="Arial" pitchFamily="34" charset="0"/>
              <a:buChar char="•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Afeto</a:t>
            </a:r>
          </a:p>
          <a:p>
            <a:pPr>
              <a:buFont typeface="Arial" pitchFamily="34" charset="0"/>
              <a:buChar char="•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Espiritualidade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emplate_a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221454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>
                    <a:lumMod val="50000"/>
                  </a:schemeClr>
                </a:solidFill>
              </a:rPr>
              <a:t>Inclusão: pontos e contrapontos</a:t>
            </a:r>
            <a:endParaRPr lang="pt-BR" sz="3200" b="1" dirty="0">
              <a:solidFill>
                <a:schemeClr val="tx2">
                  <a:lumMod val="50000"/>
                </a:schemeClr>
              </a:solidFill>
              <a:latin typeface="Arial CCAA" pitchFamily="34" charset="0"/>
              <a:cs typeface="Arial CCAA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14282" y="2857496"/>
            <a:ext cx="8572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>
                <a:latin typeface="Arial" pitchFamily="34" charset="0"/>
                <a:cs typeface="Arial" pitchFamily="34" charset="0"/>
              </a:rPr>
              <a:t>Exemplo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34938"/>
            <a:ext cx="8964612" cy="672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ma do Office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669</Words>
  <Application>Microsoft Office PowerPoint</Application>
  <PresentationFormat>Apresentação na tela (4:3)</PresentationFormat>
  <Paragraphs>165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27</vt:i4>
      </vt:variant>
    </vt:vector>
  </HeadingPairs>
  <TitlesOfParts>
    <vt:vector size="31" baseType="lpstr">
      <vt:lpstr>1_Tema do Office</vt:lpstr>
      <vt:lpstr>7_Design padrão</vt:lpstr>
      <vt:lpstr>Tema do Office</vt:lpstr>
      <vt:lpstr>2_Tema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Geraldo</dc:creator>
  <cp:lastModifiedBy>Geraldo</cp:lastModifiedBy>
  <cp:revision>31</cp:revision>
  <dcterms:created xsi:type="dcterms:W3CDTF">2015-03-25T20:52:37Z</dcterms:created>
  <dcterms:modified xsi:type="dcterms:W3CDTF">2015-05-18T21:34:50Z</dcterms:modified>
</cp:coreProperties>
</file>