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6"/>
  </p:notesMasterIdLst>
  <p:sldIdLst>
    <p:sldId id="260" r:id="rId3"/>
    <p:sldId id="343" r:id="rId4"/>
    <p:sldId id="309" r:id="rId5"/>
    <p:sldId id="310" r:id="rId6"/>
    <p:sldId id="265" r:id="rId7"/>
    <p:sldId id="266" r:id="rId8"/>
    <p:sldId id="263" r:id="rId9"/>
    <p:sldId id="267" r:id="rId10"/>
    <p:sldId id="330" r:id="rId11"/>
    <p:sldId id="311" r:id="rId12"/>
    <p:sldId id="312" r:id="rId13"/>
    <p:sldId id="271" r:id="rId14"/>
    <p:sldId id="272" r:id="rId15"/>
    <p:sldId id="273" r:id="rId16"/>
    <p:sldId id="278" r:id="rId17"/>
    <p:sldId id="274" r:id="rId18"/>
    <p:sldId id="279" r:id="rId19"/>
    <p:sldId id="305" r:id="rId20"/>
    <p:sldId id="306" r:id="rId21"/>
    <p:sldId id="307" r:id="rId22"/>
    <p:sldId id="314" r:id="rId23"/>
    <p:sldId id="315" r:id="rId24"/>
    <p:sldId id="325" r:id="rId25"/>
    <p:sldId id="334" r:id="rId26"/>
    <p:sldId id="326" r:id="rId27"/>
    <p:sldId id="318" r:id="rId28"/>
    <p:sldId id="335" r:id="rId29"/>
    <p:sldId id="338" r:id="rId30"/>
    <p:sldId id="327" r:id="rId31"/>
    <p:sldId id="342" r:id="rId32"/>
    <p:sldId id="339" r:id="rId33"/>
    <p:sldId id="341" r:id="rId34"/>
    <p:sldId id="32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703BC-A59E-4DB0-8CBD-0D9CBFB0189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CC012964-5658-4871-B07A-63AF87BC4BFC}">
      <dgm:prSet phldrT="[Texto]" custT="1"/>
      <dgm:spPr/>
      <dgm:t>
        <a:bodyPr/>
        <a:lstStyle/>
        <a:p>
          <a:r>
            <a:rPr lang="pt-BR" sz="2800" b="1" dirty="0" smtClean="0">
              <a:solidFill>
                <a:schemeClr val="accent1">
                  <a:lumMod val="50000"/>
                </a:schemeClr>
              </a:solidFill>
            </a:rPr>
            <a:t>Conceito</a:t>
          </a:r>
          <a:endParaRPr lang="pt-BR" sz="2800" b="1" dirty="0">
            <a:solidFill>
              <a:schemeClr val="accent1">
                <a:lumMod val="50000"/>
              </a:schemeClr>
            </a:solidFill>
          </a:endParaRPr>
        </a:p>
      </dgm:t>
    </dgm:pt>
    <dgm:pt modelId="{BACFFFFD-6DA3-477F-96F9-F45491873ADB}" type="parTrans" cxnId="{65DBE369-7C10-4486-8F45-714AFD93FFB2}">
      <dgm:prSet/>
      <dgm:spPr/>
      <dgm:t>
        <a:bodyPr/>
        <a:lstStyle/>
        <a:p>
          <a:endParaRPr lang="pt-BR"/>
        </a:p>
      </dgm:t>
    </dgm:pt>
    <dgm:pt modelId="{492D5A15-0138-4C64-BA66-E8C65C4F4C32}" type="sibTrans" cxnId="{65DBE369-7C10-4486-8F45-714AFD93FFB2}">
      <dgm:prSet/>
      <dgm:spPr/>
      <dgm:t>
        <a:bodyPr/>
        <a:lstStyle/>
        <a:p>
          <a:endParaRPr lang="pt-BR"/>
        </a:p>
      </dgm:t>
    </dgm:pt>
    <dgm:pt modelId="{57BB87B1-BFC8-4F17-B886-AF1D8803A323}">
      <dgm:prSet phldrT="[Texto]" custT="1"/>
      <dgm:spPr/>
      <dgm:t>
        <a:bodyPr/>
        <a:lstStyle/>
        <a:p>
          <a:r>
            <a:rPr lang="pt-BR" sz="3200" b="1" dirty="0" smtClean="0">
              <a:solidFill>
                <a:schemeClr val="accent1">
                  <a:lumMod val="50000"/>
                </a:schemeClr>
              </a:solidFill>
            </a:rPr>
            <a:t>Pré-conceito</a:t>
          </a:r>
          <a:endParaRPr lang="pt-BR" sz="3200" b="1" dirty="0">
            <a:solidFill>
              <a:schemeClr val="accent1">
                <a:lumMod val="50000"/>
              </a:schemeClr>
            </a:solidFill>
          </a:endParaRPr>
        </a:p>
      </dgm:t>
    </dgm:pt>
    <dgm:pt modelId="{2003592B-184A-4462-9469-DB7C48A8235C}" type="parTrans" cxnId="{461922B3-4DF8-41C0-AD03-AC5FC11A9A1E}">
      <dgm:prSet/>
      <dgm:spPr/>
      <dgm:t>
        <a:bodyPr/>
        <a:lstStyle/>
        <a:p>
          <a:endParaRPr lang="pt-BR"/>
        </a:p>
      </dgm:t>
    </dgm:pt>
    <dgm:pt modelId="{EBC48155-4762-4C29-B430-654F7399B765}" type="sibTrans" cxnId="{461922B3-4DF8-41C0-AD03-AC5FC11A9A1E}">
      <dgm:prSet/>
      <dgm:spPr/>
      <dgm:t>
        <a:bodyPr/>
        <a:lstStyle/>
        <a:p>
          <a:endParaRPr lang="pt-BR"/>
        </a:p>
      </dgm:t>
    </dgm:pt>
    <dgm:pt modelId="{9FFF22E3-FEF1-4958-B080-1F6A34297AD3}">
      <dgm:prSet phldrT="[Texto]" custT="1"/>
      <dgm:spPr/>
      <dgm:t>
        <a:bodyPr/>
        <a:lstStyle/>
        <a:p>
          <a:r>
            <a:rPr lang="pt-BR" sz="3200" b="1" dirty="0" smtClean="0">
              <a:solidFill>
                <a:schemeClr val="accent1">
                  <a:lumMod val="50000"/>
                </a:schemeClr>
              </a:solidFill>
            </a:rPr>
            <a:t>Preconceito</a:t>
          </a:r>
          <a:endParaRPr lang="pt-BR" sz="3200" b="1" dirty="0">
            <a:solidFill>
              <a:schemeClr val="accent1">
                <a:lumMod val="50000"/>
              </a:schemeClr>
            </a:solidFill>
          </a:endParaRPr>
        </a:p>
      </dgm:t>
    </dgm:pt>
    <dgm:pt modelId="{1741B65D-9EBC-4480-8772-19D1460A6089}" type="parTrans" cxnId="{FEE0967F-44FE-42EA-89DB-CD1867560436}">
      <dgm:prSet/>
      <dgm:spPr/>
      <dgm:t>
        <a:bodyPr/>
        <a:lstStyle/>
        <a:p>
          <a:endParaRPr lang="pt-BR"/>
        </a:p>
      </dgm:t>
    </dgm:pt>
    <dgm:pt modelId="{11A7D3B2-378C-4F11-BA64-2DED189D1A6E}" type="sibTrans" cxnId="{FEE0967F-44FE-42EA-89DB-CD1867560436}">
      <dgm:prSet/>
      <dgm:spPr/>
      <dgm:t>
        <a:bodyPr/>
        <a:lstStyle/>
        <a:p>
          <a:endParaRPr lang="pt-BR"/>
        </a:p>
      </dgm:t>
    </dgm:pt>
    <dgm:pt modelId="{BBEE7093-41B7-448C-8D06-42F6CE5EA070}" type="pres">
      <dgm:prSet presAssocID="{D1E703BC-A59E-4DB0-8CBD-0D9CBFB0189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9227825-8129-4A9D-9B25-3DCE2C6033F4}" type="pres">
      <dgm:prSet presAssocID="{CC012964-5658-4871-B07A-63AF87BC4BFC}" presName="Accent1" presStyleCnt="0"/>
      <dgm:spPr/>
    </dgm:pt>
    <dgm:pt modelId="{80329179-1532-424D-9DEC-3418D809EC2F}" type="pres">
      <dgm:prSet presAssocID="{CC012964-5658-4871-B07A-63AF87BC4BFC}" presName="Accent" presStyleLbl="node1" presStyleIdx="0" presStyleCnt="3" custScaleX="139911"/>
      <dgm:spPr/>
    </dgm:pt>
    <dgm:pt modelId="{F59408AE-E327-493A-9364-46B06DD63122}" type="pres">
      <dgm:prSet presAssocID="{CC012964-5658-4871-B07A-63AF87BC4BFC}" presName="Parent1" presStyleLbl="revTx" presStyleIdx="0" presStyleCnt="3" custScaleX="2574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946BBF-CBA4-42A2-ABAB-E8DAF4D9082C}" type="pres">
      <dgm:prSet presAssocID="{57BB87B1-BFC8-4F17-B886-AF1D8803A323}" presName="Accent2" presStyleCnt="0"/>
      <dgm:spPr/>
    </dgm:pt>
    <dgm:pt modelId="{F09593B8-7856-4EB6-B40F-53E2AD75F8EC}" type="pres">
      <dgm:prSet presAssocID="{57BB87B1-BFC8-4F17-B886-AF1D8803A323}" presName="Accent" presStyleLbl="node1" presStyleIdx="1" presStyleCnt="3" custScaleX="187560"/>
      <dgm:spPr/>
    </dgm:pt>
    <dgm:pt modelId="{D696846E-5A24-480B-BF61-DDDE48813C5B}" type="pres">
      <dgm:prSet presAssocID="{57BB87B1-BFC8-4F17-B886-AF1D8803A323}" presName="Parent2" presStyleLbl="revTx" presStyleIdx="1" presStyleCnt="3" custScaleX="270253" custLinFactNeighborX="59694" custLinFactNeighborY="3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6BB2A0-35A4-4D96-872B-9A508FB3E6A4}" type="pres">
      <dgm:prSet presAssocID="{9FFF22E3-FEF1-4958-B080-1F6A34297AD3}" presName="Accent3" presStyleCnt="0"/>
      <dgm:spPr/>
    </dgm:pt>
    <dgm:pt modelId="{09308DA6-4AE4-44E0-9F9F-40C3D45EEF90}" type="pres">
      <dgm:prSet presAssocID="{9FFF22E3-FEF1-4958-B080-1F6A34297AD3}" presName="Accent" presStyleLbl="node1" presStyleIdx="2" presStyleCnt="3" custScaleX="200214"/>
      <dgm:spPr/>
    </dgm:pt>
    <dgm:pt modelId="{77B00777-73AD-4EF0-8ABE-6C500DCE0311}" type="pres">
      <dgm:prSet presAssocID="{9FFF22E3-FEF1-4958-B080-1F6A34297AD3}" presName="Parent3" presStyleLbl="revTx" presStyleIdx="2" presStyleCnt="3" custScaleX="2754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134AE9-E5ED-426A-9E8E-F55FCEBD4349}" type="presOf" srcId="{CC012964-5658-4871-B07A-63AF87BC4BFC}" destId="{F59408AE-E327-493A-9364-46B06DD63122}" srcOrd="0" destOrd="0" presId="urn:microsoft.com/office/officeart/2009/layout/CircleArrowProcess"/>
    <dgm:cxn modelId="{461922B3-4DF8-41C0-AD03-AC5FC11A9A1E}" srcId="{D1E703BC-A59E-4DB0-8CBD-0D9CBFB0189E}" destId="{57BB87B1-BFC8-4F17-B886-AF1D8803A323}" srcOrd="1" destOrd="0" parTransId="{2003592B-184A-4462-9469-DB7C48A8235C}" sibTransId="{EBC48155-4762-4C29-B430-654F7399B765}"/>
    <dgm:cxn modelId="{AF5EB0C4-A6E1-4181-997D-5D9D382905E8}" type="presOf" srcId="{D1E703BC-A59E-4DB0-8CBD-0D9CBFB0189E}" destId="{BBEE7093-41B7-448C-8D06-42F6CE5EA070}" srcOrd="0" destOrd="0" presId="urn:microsoft.com/office/officeart/2009/layout/CircleArrowProcess"/>
    <dgm:cxn modelId="{E0BE43DC-E569-46A3-B27E-897FE051730A}" type="presOf" srcId="{9FFF22E3-FEF1-4958-B080-1F6A34297AD3}" destId="{77B00777-73AD-4EF0-8ABE-6C500DCE0311}" srcOrd="0" destOrd="0" presId="urn:microsoft.com/office/officeart/2009/layout/CircleArrowProcess"/>
    <dgm:cxn modelId="{BC2DC1CF-40D9-4904-A6CA-8C068974FE5D}" type="presOf" srcId="{57BB87B1-BFC8-4F17-B886-AF1D8803A323}" destId="{D696846E-5A24-480B-BF61-DDDE48813C5B}" srcOrd="0" destOrd="0" presId="urn:microsoft.com/office/officeart/2009/layout/CircleArrowProcess"/>
    <dgm:cxn modelId="{FEE0967F-44FE-42EA-89DB-CD1867560436}" srcId="{D1E703BC-A59E-4DB0-8CBD-0D9CBFB0189E}" destId="{9FFF22E3-FEF1-4958-B080-1F6A34297AD3}" srcOrd="2" destOrd="0" parTransId="{1741B65D-9EBC-4480-8772-19D1460A6089}" sibTransId="{11A7D3B2-378C-4F11-BA64-2DED189D1A6E}"/>
    <dgm:cxn modelId="{65DBE369-7C10-4486-8F45-714AFD93FFB2}" srcId="{D1E703BC-A59E-4DB0-8CBD-0D9CBFB0189E}" destId="{CC012964-5658-4871-B07A-63AF87BC4BFC}" srcOrd="0" destOrd="0" parTransId="{BACFFFFD-6DA3-477F-96F9-F45491873ADB}" sibTransId="{492D5A15-0138-4C64-BA66-E8C65C4F4C32}"/>
    <dgm:cxn modelId="{4EF37222-EF30-489D-9DF3-B88CDC25AFCD}" type="presParOf" srcId="{BBEE7093-41B7-448C-8D06-42F6CE5EA070}" destId="{09227825-8129-4A9D-9B25-3DCE2C6033F4}" srcOrd="0" destOrd="0" presId="urn:microsoft.com/office/officeart/2009/layout/CircleArrowProcess"/>
    <dgm:cxn modelId="{1FEACB04-140F-419E-84C1-F00A6C765B28}" type="presParOf" srcId="{09227825-8129-4A9D-9B25-3DCE2C6033F4}" destId="{80329179-1532-424D-9DEC-3418D809EC2F}" srcOrd="0" destOrd="0" presId="urn:microsoft.com/office/officeart/2009/layout/CircleArrowProcess"/>
    <dgm:cxn modelId="{04EC8837-934D-4BAD-BFCF-DD87FC5D8590}" type="presParOf" srcId="{BBEE7093-41B7-448C-8D06-42F6CE5EA070}" destId="{F59408AE-E327-493A-9364-46B06DD63122}" srcOrd="1" destOrd="0" presId="urn:microsoft.com/office/officeart/2009/layout/CircleArrowProcess"/>
    <dgm:cxn modelId="{CD754102-C41A-4430-BDBF-115EC7656B94}" type="presParOf" srcId="{BBEE7093-41B7-448C-8D06-42F6CE5EA070}" destId="{29946BBF-CBA4-42A2-ABAB-E8DAF4D9082C}" srcOrd="2" destOrd="0" presId="urn:microsoft.com/office/officeart/2009/layout/CircleArrowProcess"/>
    <dgm:cxn modelId="{9C732CC3-7969-4339-936C-347950FD7BDC}" type="presParOf" srcId="{29946BBF-CBA4-42A2-ABAB-E8DAF4D9082C}" destId="{F09593B8-7856-4EB6-B40F-53E2AD75F8EC}" srcOrd="0" destOrd="0" presId="urn:microsoft.com/office/officeart/2009/layout/CircleArrowProcess"/>
    <dgm:cxn modelId="{B0CF4927-C381-4D3F-9C58-0DE5D8791B40}" type="presParOf" srcId="{BBEE7093-41B7-448C-8D06-42F6CE5EA070}" destId="{D696846E-5A24-480B-BF61-DDDE48813C5B}" srcOrd="3" destOrd="0" presId="urn:microsoft.com/office/officeart/2009/layout/CircleArrowProcess"/>
    <dgm:cxn modelId="{183EB5C4-F64E-4924-9C99-F62E8B0CF2C4}" type="presParOf" srcId="{BBEE7093-41B7-448C-8D06-42F6CE5EA070}" destId="{DD6BB2A0-35A4-4D96-872B-9A508FB3E6A4}" srcOrd="4" destOrd="0" presId="urn:microsoft.com/office/officeart/2009/layout/CircleArrowProcess"/>
    <dgm:cxn modelId="{B0584486-C6D0-425C-BF40-064AD06B6AF6}" type="presParOf" srcId="{DD6BB2A0-35A4-4D96-872B-9A508FB3E6A4}" destId="{09308DA6-4AE4-44E0-9F9F-40C3D45EEF90}" srcOrd="0" destOrd="0" presId="urn:microsoft.com/office/officeart/2009/layout/CircleArrowProcess"/>
    <dgm:cxn modelId="{97C2147A-0A52-4416-AA78-C02BA8C4FCB7}" type="presParOf" srcId="{BBEE7093-41B7-448C-8D06-42F6CE5EA070}" destId="{77B00777-73AD-4EF0-8ABE-6C500DCE031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29179-1532-424D-9DEC-3418D809EC2F}">
      <dsp:nvSpPr>
        <dsp:cNvPr id="0" name=""/>
        <dsp:cNvSpPr/>
      </dsp:nvSpPr>
      <dsp:spPr>
        <a:xfrm>
          <a:off x="2324329" y="0"/>
          <a:ext cx="3061812" cy="21887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408AE-E327-493A-9364-46B06DD63122}">
      <dsp:nvSpPr>
        <dsp:cNvPr id="0" name=""/>
        <dsp:cNvSpPr/>
      </dsp:nvSpPr>
      <dsp:spPr>
        <a:xfrm>
          <a:off x="2287309" y="790199"/>
          <a:ext cx="3130920" cy="607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accent1">
                  <a:lumMod val="50000"/>
                </a:schemeClr>
              </a:solidFill>
            </a:rPr>
            <a:t>Conceito</a:t>
          </a:r>
          <a:endParaRPr lang="pt-BR" sz="2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87309" y="790199"/>
        <a:ext cx="3130920" cy="607880"/>
      </dsp:txXfrm>
    </dsp:sp>
    <dsp:sp modelId="{F09593B8-7856-4EB6-B40F-53E2AD75F8EC}">
      <dsp:nvSpPr>
        <dsp:cNvPr id="0" name=""/>
        <dsp:cNvSpPr/>
      </dsp:nvSpPr>
      <dsp:spPr>
        <a:xfrm>
          <a:off x="1195133" y="1257589"/>
          <a:ext cx="4104563" cy="21887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6846E-5A24-480B-BF61-DDDE48813C5B}">
      <dsp:nvSpPr>
        <dsp:cNvPr id="0" name=""/>
        <dsp:cNvSpPr/>
      </dsp:nvSpPr>
      <dsp:spPr>
        <a:xfrm>
          <a:off x="2330117" y="2057403"/>
          <a:ext cx="3286416" cy="607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accent1">
                  <a:lumMod val="50000"/>
                </a:schemeClr>
              </a:solidFill>
            </a:rPr>
            <a:t>Pré-conceito</a:t>
          </a:r>
          <a:endParaRPr lang="pt-BR" sz="3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30117" y="2057403"/>
        <a:ext cx="3286416" cy="607880"/>
      </dsp:txXfrm>
    </dsp:sp>
    <dsp:sp modelId="{09308DA6-4AE4-44E0-9F9F-40C3D45EEF90}">
      <dsp:nvSpPr>
        <dsp:cNvPr id="0" name=""/>
        <dsp:cNvSpPr/>
      </dsp:nvSpPr>
      <dsp:spPr>
        <a:xfrm>
          <a:off x="1974693" y="2665671"/>
          <a:ext cx="3764373" cy="18809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00777-73AD-4EF0-8ABE-6C500DCE0311}">
      <dsp:nvSpPr>
        <dsp:cNvPr id="0" name=""/>
        <dsp:cNvSpPr/>
      </dsp:nvSpPr>
      <dsp:spPr>
        <a:xfrm>
          <a:off x="2180772" y="3321745"/>
          <a:ext cx="3349748" cy="607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accent1">
                  <a:lumMod val="50000"/>
                </a:schemeClr>
              </a:solidFill>
            </a:rPr>
            <a:t>Preconceito</a:t>
          </a:r>
          <a:endParaRPr lang="pt-BR" sz="3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80772" y="3321745"/>
        <a:ext cx="3349748" cy="60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DC1E4DE8-F845-401C-8789-415077669F44}" type="datetimeFigureOut">
              <a:t>19/05/2015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892B9804-EADB-48C1-93EA-50051FE0DB39}" type="slidenum"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53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latinLnBrk="0">
              <a:defRPr lang="pt-BR" sz="4800" b="1" cap="all" baseline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pPr/>
              <a:t>19/05/2015</a:t>
            </a:fld>
            <a:endParaRPr lang="pt-BR" dirty="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pPr/>
              <a:t>‹nº›</a:t>
            </a:fld>
            <a:endParaRPr lang="pt-BR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 latinLnBrk="0">
              <a:buNone/>
              <a:defRPr lang="pt-BR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pPr/>
              <a:t>19/05/2015</a:t>
            </a:fld>
            <a:endParaRPr lang="pt-BR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pPr/>
              <a:t>19/05/2015</a:t>
            </a:fld>
            <a:endParaRPr lang="pt-BR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"/>
          <p:cNvSpPr>
            <a:spLocks noGrp="1"/>
          </p:cNvSpPr>
          <p:nvPr>
            <p:ph type="body" sz="quarter" idx="11"/>
          </p:nvPr>
        </p:nvSpPr>
        <p:spPr>
          <a:xfrm>
            <a:off x="304800" y="1905000"/>
            <a:ext cx="8534400" cy="885825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marL="0" indent="0" algn="ctr" latinLnBrk="0">
              <a:spcBef>
                <a:spcPts val="0"/>
              </a:spcBef>
              <a:buFontTx/>
              <a:buNone/>
              <a:defRPr lang="pt-BR" sz="4800" cap="all" spc="100" baseline="0">
                <a:solidFill>
                  <a:schemeClr val="tx1"/>
                </a:solidFill>
                <a:effectLst/>
                <a:latin typeface="+mn-lt"/>
              </a:defRPr>
            </a:lvl1pPr>
            <a:lvl2pPr indent="0">
              <a:spcBef>
                <a:spcPts val="0"/>
              </a:spcBef>
              <a:buFontTx/>
              <a:buNone/>
              <a:defRPr lang="pt-BR"/>
            </a:lvl2pPr>
            <a:lvl3pPr indent="0">
              <a:spcBef>
                <a:spcPts val="0"/>
              </a:spcBef>
              <a:buFontTx/>
              <a:buNone/>
              <a:defRPr lang="pt-BR"/>
            </a:lvl3pPr>
            <a:lvl4pPr indent="0">
              <a:spcBef>
                <a:spcPts val="0"/>
              </a:spcBef>
              <a:buFontTx/>
              <a:buNone/>
              <a:defRPr lang="pt-BR"/>
            </a:lvl4pPr>
            <a:lvl5pPr indent="0">
              <a:spcBef>
                <a:spcPts val="0"/>
              </a:spcBef>
              <a:buFontTx/>
              <a:buNone/>
              <a:defRPr lang="pt-BR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Shape 13"/>
          <p:cNvSpPr>
            <a:spLocks noGrp="1"/>
          </p:cNvSpPr>
          <p:nvPr>
            <p:ph type="body" sz="quarter" idx="13"/>
          </p:nvPr>
        </p:nvSpPr>
        <p:spPr>
          <a:xfrm>
            <a:off x="1097280" y="4876800"/>
            <a:ext cx="6949440" cy="45720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marL="0" indent="0" algn="ctr" latinLnBrk="0">
              <a:spcBef>
                <a:spcPts val="0"/>
              </a:spcBef>
              <a:buFontTx/>
              <a:buNone/>
              <a:defRPr lang="pt-BR" sz="2000" cap="none" spc="1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Shape 14"/>
          <p:cNvSpPr>
            <a:spLocks noGrp="1"/>
          </p:cNvSpPr>
          <p:nvPr>
            <p:ph type="body" sz="quarter" idx="15"/>
          </p:nvPr>
        </p:nvSpPr>
        <p:spPr>
          <a:xfrm>
            <a:off x="1097280" y="5953125"/>
            <a:ext cx="6949440" cy="485775"/>
          </a:xfrm>
          <a:prstGeom prst="rect">
            <a:avLst/>
          </a:prstGeom>
        </p:spPr>
        <p:txBody>
          <a:bodyPr wrap="none" anchor="b" anchorCtr="0"/>
          <a:lstStyle>
            <a:lvl1pPr marL="0" indent="0" algn="ctr" latinLnBrk="0">
              <a:spcBef>
                <a:spcPts val="0"/>
              </a:spcBef>
              <a:buFontTx/>
              <a:buNone/>
              <a:defRPr lang="pt-BR" sz="2100" spc="1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Shape 15"/>
          <p:cNvSpPr>
            <a:spLocks noGrp="1"/>
          </p:cNvSpPr>
          <p:nvPr>
            <p:ph type="body" sz="quarter" idx="16"/>
          </p:nvPr>
        </p:nvSpPr>
        <p:spPr>
          <a:xfrm>
            <a:off x="1097280" y="180975"/>
            <a:ext cx="6949440" cy="533400"/>
          </a:xfrm>
          <a:prstGeom prst="rect">
            <a:avLst/>
          </a:prstGeom>
        </p:spPr>
        <p:txBody>
          <a:bodyPr wrap="none" anchor="b" anchorCtr="0">
            <a:normAutofit/>
          </a:bodyPr>
          <a:lstStyle>
            <a:lvl1pPr marL="0" indent="0" algn="ctr" latinLnBrk="0">
              <a:spcBef>
                <a:spcPts val="0"/>
              </a:spcBef>
              <a:buFontTx/>
              <a:buNone/>
              <a:defRPr lang="pt-BR" sz="2100" cap="none" spc="1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Shape 17"/>
          <p:cNvSpPr>
            <a:spLocks noGrp="1"/>
          </p:cNvSpPr>
          <p:nvPr>
            <p:ph type="body" sz="quarter" idx="17"/>
          </p:nvPr>
        </p:nvSpPr>
        <p:spPr>
          <a:xfrm>
            <a:off x="342901" y="3505201"/>
            <a:ext cx="8448675" cy="1371599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marL="0" indent="0" algn="ctr" latinLnBrk="0">
              <a:spcBef>
                <a:spcPts val="0"/>
              </a:spcBef>
              <a:buFontTx/>
              <a:buNone/>
              <a:defRPr lang="pt-BR" sz="4800" b="0" kern="1200" cap="none" baseline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defRPr>
            </a:lvl1pPr>
            <a:lvl2pPr indent="0">
              <a:spcBef>
                <a:spcPts val="0"/>
              </a:spcBef>
              <a:buFontTx/>
              <a:buNone/>
              <a:defRPr lang="pt-BR"/>
            </a:lvl2pPr>
            <a:lvl3pPr indent="0">
              <a:spcBef>
                <a:spcPts val="0"/>
              </a:spcBef>
              <a:buFontTx/>
              <a:buNone/>
              <a:defRPr lang="pt-BR"/>
            </a:lvl3pPr>
            <a:lvl4pPr indent="0">
              <a:spcBef>
                <a:spcPts val="0"/>
              </a:spcBef>
              <a:buFontTx/>
              <a:buNone/>
              <a:defRPr lang="pt-BR"/>
            </a:lvl4pPr>
            <a:lvl5pPr indent="0">
              <a:spcBef>
                <a:spcPts val="0"/>
              </a:spcBef>
              <a:buFontTx/>
              <a:buNone/>
              <a:defRPr lang="pt-BR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523874"/>
          </a:xfrm>
          <a:prstGeom prst="rect">
            <a:avLst/>
          </a:prstGeom>
        </p:spPr>
        <p:txBody>
          <a:bodyPr vert="horz" tIns="0" bIns="0" rtlCol="0" anchor="ctr" anchorCtr="0">
            <a:normAutofit/>
          </a:bodyPr>
          <a:lstStyle>
            <a:lvl1pPr algn="ctr" latinLnBrk="0">
              <a:defRPr lang="pt-BR"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981200" y="6046787"/>
            <a:ext cx="502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pPr/>
              <a:t>19/05/2015</a:t>
            </a:fld>
            <a:endParaRPr lang="pt-BR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e Seçã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905000" y="10668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>
            <a:lvl1pPr algn="l" rtl="0" latinLnBrk="0">
              <a:spcBef>
                <a:spcPct val="0"/>
              </a:spcBef>
              <a:buNone/>
              <a:defRPr lang="pt-BR" sz="4800" b="1" cap="none" baseline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905000" y="2964986"/>
            <a:ext cx="7086600" cy="1509712"/>
          </a:xfrm>
        </p:spPr>
        <p:txBody>
          <a:bodyPr anchor="t"/>
          <a:lstStyle>
            <a:lvl1pPr marL="73152" indent="0" algn="l" latinLnBrk="0">
              <a:buNone/>
              <a:defRPr lang="pt-BR" sz="2000">
                <a:solidFill>
                  <a:schemeClr val="tx1"/>
                </a:solidFill>
              </a:defRPr>
            </a:lvl1pPr>
            <a:lvl2pPr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pPr/>
              <a:t>19/05/2015</a:t>
            </a:fld>
            <a:endParaRPr lang="pt-BR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pt-BR" sz="26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pt-BR" sz="26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pPr/>
              <a:t>19/05/2015</a:t>
            </a:fld>
            <a:endParaRPr lang="pt-BR" dirty="0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latinLnBrk="0">
              <a:defRPr lang="pt-BR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 latinLnBrk="0">
              <a:buNone/>
              <a:defRPr lang="pt-BR" sz="2400" b="0" cap="all" baseline="0">
                <a:solidFill>
                  <a:schemeClr val="tx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 latinLnBrk="0">
              <a:buNone/>
              <a:defRPr lang="pt-BR" sz="2400" b="0" cap="all" baseline="0">
                <a:solidFill>
                  <a:schemeClr val="tx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 latinLnBrk="0"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 latinLnBrk="0"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pPr/>
              <a:t>19/05/2015</a:t>
            </a:fld>
            <a:endParaRPr lang="pt-BR" dirty="0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pPr/>
              <a:t>19/05/2015</a:t>
            </a:fld>
            <a:endParaRPr lang="pt-BR" dirty="0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pPr/>
              <a:t>19/05/2015</a:t>
            </a:fld>
            <a:endParaRPr lang="pt-BR" dirty="0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 latinLnBrk="0">
              <a:buNone/>
              <a:defRPr lang="pt-BR"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 latinLnBrk="0">
              <a:buNone/>
              <a:defRPr lang="pt-BR" sz="1400"/>
            </a:lvl1pPr>
            <a:lvl2pPr>
              <a:buNone/>
              <a:defRPr lang="pt-BR" sz="1200"/>
            </a:lvl2pPr>
            <a:lvl3pPr>
              <a:buNone/>
              <a:defRPr lang="pt-BR" sz="1000"/>
            </a:lvl3pPr>
            <a:lvl4pPr>
              <a:buNone/>
              <a:defRPr lang="pt-BR" sz="900"/>
            </a:lvl4pPr>
            <a:lvl5pPr>
              <a:buNone/>
              <a:defRPr lang="pt-BR"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pt-BR" sz="2600"/>
            </a:lvl1pPr>
            <a:lvl2pPr>
              <a:defRPr lang="pt-BR" sz="2400"/>
            </a:lvl2pPr>
            <a:lvl3pPr>
              <a:defRPr lang="pt-BR" sz="2200"/>
            </a:lvl3pPr>
            <a:lvl4pPr>
              <a:defRPr lang="pt-BR" sz="2000"/>
            </a:lvl4pPr>
            <a:lvl5pPr>
              <a:defRPr lang="pt-BR"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pPr/>
              <a:t>19/05/2015</a:t>
            </a:fld>
            <a:endParaRPr lang="pt-BR" dirty="0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 latinLnBrk="0">
              <a:buNone/>
              <a:defRPr lang="pt-BR"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 latinLnBrk="0">
              <a:buNone/>
              <a:defRPr lang="pt-BR" sz="3200"/>
            </a:lvl1pPr>
          </a:lstStyle>
          <a:p>
            <a:pPr marL="0" algn="l"/>
            <a:r>
              <a:rPr lang="pt-B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lang="pt-BR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 latinLnBrk="0">
              <a:buNone/>
              <a:defRPr lang="pt-BR" sz="1400"/>
            </a:lvl1pPr>
            <a:lvl2pPr>
              <a:defRPr lang="pt-BR" sz="1200"/>
            </a:lvl2pPr>
            <a:lvl3pPr>
              <a:defRPr lang="pt-BR" sz="1000"/>
            </a:lvl3pPr>
            <a:lvl4pPr>
              <a:defRPr lang="pt-BR" sz="900"/>
            </a:lvl4pPr>
            <a:lvl5pPr>
              <a:defRPr lang="pt-BR"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pPr/>
              <a:t>19/05/2015</a:t>
            </a:fld>
            <a:endParaRPr lang="pt-BR" dirty="0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/>
          <p:nvPr/>
        </p:nvGrpSpPr>
        <p:grpSpPr>
          <a:xfrm>
            <a:off x="0" y="1"/>
            <a:ext cx="9144000" cy="6858001"/>
            <a:chOff x="0" y="1"/>
            <a:chExt cx="9144000" cy="6858001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"/>
              <a:ext cx="9144000" cy="2390775"/>
            </a:xfrm>
            <a:prstGeom prst="rect">
              <a:avLst/>
            </a:prstGeom>
            <a:solidFill>
              <a:schemeClr val="accent5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828800"/>
              <a:ext cx="9144000" cy="838201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4191002"/>
            </a:xfrm>
            <a:prstGeom prst="rect">
              <a:avLst/>
            </a:prstGeom>
            <a:solidFill>
              <a:schemeClr val="accent1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09600"/>
              <a:ext cx="9144000" cy="1905000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2819400"/>
              <a:ext cx="9144000" cy="3362326"/>
            </a:xfrm>
            <a:prstGeom prst="rect">
              <a:avLst/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6048376"/>
              <a:ext cx="9144000" cy="276225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67477"/>
              <a:ext cx="9144000" cy="390525"/>
            </a:xfrm>
            <a:prstGeom prst="rect">
              <a:avLst/>
            </a:prstGeom>
            <a:solidFill>
              <a:schemeClr val="accent5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2" name="Rectangl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  <a:p>
            <a:pPr lvl="5"/>
            <a:r>
              <a:rPr lang="pt-BR"/>
              <a:t>Sexto nível</a:t>
            </a:r>
          </a:p>
          <a:p>
            <a:pPr lvl="6"/>
            <a:r>
              <a:rPr lang="pt-BR"/>
              <a:t>Sétimo nível</a:t>
            </a:r>
          </a:p>
          <a:p>
            <a:pPr lvl="7"/>
            <a:r>
              <a:rPr lang="pt-BR"/>
              <a:t>Oitavo nível</a:t>
            </a:r>
          </a:p>
          <a:p>
            <a:pPr lvl="8"/>
            <a:r>
              <a:rPr lang="pt-BR"/>
              <a:t>Nono nível</a:t>
            </a:r>
          </a:p>
        </p:txBody>
      </p:sp>
      <p:sp>
        <p:nvSpPr>
          <p:cNvPr id="14" name="Rectangl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pt-BR"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B2114B-DF0A-43F9-BA75-43C22C9A47AE}" type="datetimeFigureOut">
              <a:pPr/>
              <a:t>19/05/2015</a:t>
            </a:fld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latinLnBrk="0">
              <a:defRPr lang="pt-BR"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latinLnBrk="0">
              <a:defRPr lang="pt-BR"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CFC31A-4833-44F6-BB35-44D043B7E701}" type="slidenum">
              <a:pPr/>
              <a:t>‹nº›</a:t>
            </a:fld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lang="pt-BR" sz="4100" b="0" kern="1200" cap="none" baseline="0">
          <a:ln w="6350">
            <a:noFill/>
          </a:ln>
          <a:solidFill>
            <a:schemeClr val="accent1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lang="pt-BR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lang="pt-BR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467600" cy="35052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en-US" sz="6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Educação Inclusiva – Ações e contradições</a:t>
            </a:r>
            <a:br>
              <a:rPr lang="pt-BR" altLang="en-US" sz="6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pt-BR" altLang="en-US" sz="6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SINPEEM</a:t>
            </a:r>
            <a:endParaRPr lang="pt-BR" altLang="en-US" sz="6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724400"/>
            <a:ext cx="4049713" cy="909638"/>
          </a:xfrm>
        </p:spPr>
        <p:txBody>
          <a:bodyPr/>
          <a:lstStyle/>
          <a:p>
            <a:pPr algn="ctr"/>
            <a:r>
              <a:rPr lang="pt-BR" alt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Shirley Silva</a:t>
            </a:r>
            <a:endParaRPr lang="pt-BR" alt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 numCol="2">
            <a:normAutofit fontScale="40000" lnSpcReduction="20000"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</a:t>
            </a:r>
            <a:r>
              <a:rPr lang="pt-BR" sz="65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Mudança </a:t>
            </a:r>
            <a:r>
              <a:rPr lang="pt-BR" sz="6500" b="1" dirty="0">
                <a:solidFill>
                  <a:schemeClr val="bg2"/>
                </a:solidFill>
                <a:latin typeface="Century Gothic" panose="020B0502020202020204" pitchFamily="34" charset="0"/>
              </a:rPr>
              <a:t>da assistência para os </a:t>
            </a:r>
            <a:r>
              <a:rPr lang="pt-BR" sz="65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direitos:</a:t>
            </a:r>
            <a:endParaRPr lang="pt-BR" sz="65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37160" indent="0">
              <a:lnSpc>
                <a:spcPct val="150000"/>
              </a:lnSpc>
              <a:buNone/>
            </a:pPr>
            <a:r>
              <a:rPr lang="pt-BR" sz="65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Igualdade </a:t>
            </a:r>
            <a:r>
              <a:rPr lang="pt-BR" sz="6500" b="1" dirty="0">
                <a:solidFill>
                  <a:schemeClr val="bg2"/>
                </a:solidFill>
                <a:latin typeface="Century Gothic" panose="020B0502020202020204" pitchFamily="34" charset="0"/>
              </a:rPr>
              <a:t>e não discriminação – como conceder o </a:t>
            </a:r>
            <a:r>
              <a:rPr lang="pt-BR" sz="6500" b="1" i="1" dirty="0">
                <a:solidFill>
                  <a:schemeClr val="bg2"/>
                </a:solidFill>
                <a:latin typeface="Century Gothic" panose="020B0502020202020204" pitchFamily="34" charset="0"/>
              </a:rPr>
              <a:t>mesmo</a:t>
            </a:r>
            <a:r>
              <a:rPr lang="pt-BR" sz="6500" b="1" dirty="0">
                <a:solidFill>
                  <a:schemeClr val="bg2"/>
                </a:solidFill>
                <a:latin typeface="Century Gothic" panose="020B0502020202020204" pitchFamily="34" charset="0"/>
              </a:rPr>
              <a:t> e o </a:t>
            </a:r>
            <a:r>
              <a:rPr lang="pt-BR" sz="6500" b="1" i="1" dirty="0">
                <a:solidFill>
                  <a:schemeClr val="bg2"/>
                </a:solidFill>
                <a:latin typeface="Century Gothic" panose="020B0502020202020204" pitchFamily="34" charset="0"/>
              </a:rPr>
              <a:t>diferente</a:t>
            </a:r>
            <a:r>
              <a:rPr lang="pt-BR" sz="6500" b="1" dirty="0">
                <a:solidFill>
                  <a:schemeClr val="bg2"/>
                </a:solidFill>
                <a:latin typeface="Century Gothic" panose="020B0502020202020204" pitchFamily="34" charset="0"/>
              </a:rPr>
              <a:t> para pessoas com deficiência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pt-BR" sz="65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Autonomia </a:t>
            </a:r>
            <a:r>
              <a:rPr lang="pt-BR" sz="65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 apoio para pessoas com deficiência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pt-BR" sz="65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Deficiência </a:t>
            </a:r>
            <a:r>
              <a:rPr lang="pt-BR" sz="65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como parte da experiência </a:t>
            </a:r>
            <a:r>
              <a:rPr lang="pt-BR" sz="65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humana</a:t>
            </a:r>
          </a:p>
          <a:p>
            <a:pPr marL="137160" lvl="0" indent="0" algn="just">
              <a:spcBef>
                <a:spcPts val="1200"/>
              </a:spcBef>
              <a:buNone/>
            </a:pPr>
            <a:endParaRPr lang="pt-BR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37160" lvl="0" indent="0" algn="just">
              <a:spcBef>
                <a:spcPts val="1200"/>
              </a:spcBef>
              <a:buNone/>
            </a:pPr>
            <a:r>
              <a:rPr lang="pt-BR" sz="8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Interdependência </a:t>
            </a:r>
            <a:r>
              <a:rPr lang="pt-BR" sz="8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humana</a:t>
            </a:r>
          </a:p>
          <a:p>
            <a:pPr marL="137160" lvl="0" indent="0" algn="just">
              <a:spcBef>
                <a:spcPts val="1200"/>
              </a:spcBef>
              <a:buNone/>
            </a:pPr>
            <a:r>
              <a:rPr lang="pt-BR" sz="8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Dupla discriminação</a:t>
            </a:r>
          </a:p>
          <a:p>
            <a:pPr marL="137160" lvl="0" indent="0" algn="just">
              <a:spcBef>
                <a:spcPts val="1200"/>
              </a:spcBef>
              <a:buNone/>
            </a:pPr>
            <a:r>
              <a:rPr lang="pt-BR" sz="8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Direito à participação</a:t>
            </a:r>
          </a:p>
          <a:p>
            <a:pPr marL="137160" indent="0">
              <a:lnSpc>
                <a:spcPct val="150000"/>
              </a:lnSpc>
              <a:buNone/>
            </a:pPr>
            <a:endParaRPr lang="pt-BR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O que dizem estes conceitos?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37160" indent="0" algn="r">
              <a:buNone/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Deficiência</a:t>
            </a:r>
            <a:endParaRPr lang="pt-BR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37160" indent="0" algn="r">
              <a:buNone/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Transtornos </a:t>
            </a: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globais do desenvolvimento</a:t>
            </a:r>
          </a:p>
          <a:p>
            <a:pPr marL="137160" indent="0" algn="r">
              <a:buNone/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Altas </a:t>
            </a: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habilidades / </a:t>
            </a:r>
            <a:r>
              <a:rPr lang="pt-BR" b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superdotação</a:t>
            </a:r>
            <a:endParaRPr lang="pt-BR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37160" indent="0" algn="r">
              <a:buNone/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Educação </a:t>
            </a: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especial</a:t>
            </a:r>
          </a:p>
          <a:p>
            <a:endParaRPr lang="pt-BR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Significante DEFICIÊNCIA</a:t>
            </a:r>
            <a:r>
              <a:rPr lang="pt-BR" sz="4400" b="1" dirty="0" smtClean="0">
                <a:latin typeface="Century Gothic" panose="020B0502020202020204" pitchFamily="34" charset="0"/>
              </a:rPr>
              <a:t>	</a:t>
            </a:r>
            <a:endParaRPr lang="pt-BR" sz="4400" b="1" dirty="0">
              <a:latin typeface="Century Gothic" panose="020B0502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3826768" cy="3921299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pt-BR" dirty="0" smtClean="0">
              <a:latin typeface="Century Gothic" panose="020B0502020202020204" pitchFamily="34" charset="0"/>
            </a:endParaRPr>
          </a:p>
          <a:p>
            <a:endParaRPr lang="pt-BR" dirty="0"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Ausência</a:t>
            </a:r>
          </a:p>
          <a:p>
            <a:pPr>
              <a:lnSpc>
                <a:spcPct val="170000"/>
              </a:lnSpc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Carência</a:t>
            </a:r>
          </a:p>
          <a:p>
            <a:pPr>
              <a:lnSpc>
                <a:spcPct val="170000"/>
              </a:lnSpc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Falha</a:t>
            </a:r>
          </a:p>
          <a:p>
            <a:pPr>
              <a:lnSpc>
                <a:spcPct val="170000"/>
              </a:lnSpc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Falta</a:t>
            </a:r>
          </a:p>
          <a:p>
            <a:pPr>
              <a:lnSpc>
                <a:spcPct val="170000"/>
              </a:lnSpc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Defeito</a:t>
            </a:r>
          </a:p>
          <a:p>
            <a:pPr>
              <a:lnSpc>
                <a:spcPct val="170000"/>
              </a:lnSpc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imperfeição</a:t>
            </a:r>
            <a:endParaRPr lang="pt-BR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4716016" y="2204864"/>
            <a:ext cx="3970784" cy="3921299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137160" indent="0">
              <a:buClr>
                <a:schemeClr val="accent4"/>
              </a:buClr>
              <a:buNone/>
            </a:pPr>
            <a:endParaRPr lang="pt-BR" dirty="0" smtClean="0">
              <a:latin typeface="Century Gothic" panose="020B0502020202020204" pitchFamily="34" charset="0"/>
            </a:endParaRPr>
          </a:p>
          <a:p>
            <a:pPr marL="137160" indent="0">
              <a:lnSpc>
                <a:spcPct val="120000"/>
              </a:lnSpc>
              <a:buClr>
                <a:schemeClr val="accent4"/>
              </a:buClr>
              <a:buNone/>
            </a:pPr>
            <a:r>
              <a:rPr lang="pt-BR" b="1" dirty="0" smtClean="0">
                <a:latin typeface="Century Gothic" panose="020B0502020202020204" pitchFamily="34" charset="0"/>
              </a:rPr>
              <a:t>Pessoa não eficiente para produção de valor econômico</a:t>
            </a:r>
          </a:p>
          <a:p>
            <a:pPr marL="137160" indent="0">
              <a:buClr>
                <a:schemeClr val="accent4"/>
              </a:buClr>
              <a:buNone/>
            </a:pPr>
            <a:endParaRPr lang="pt-BR" b="1" dirty="0" smtClean="0">
              <a:latin typeface="Century Gothic" panose="020B0502020202020204" pitchFamily="34" charset="0"/>
            </a:endParaRPr>
          </a:p>
          <a:p>
            <a:pPr marL="137160" indent="0">
              <a:buClr>
                <a:schemeClr val="accent4"/>
              </a:buClr>
              <a:buNone/>
            </a:pPr>
            <a:r>
              <a:rPr lang="pt-BR" b="1" dirty="0" smtClean="0">
                <a:latin typeface="Century Gothic" panose="020B0502020202020204" pitchFamily="34" charset="0"/>
              </a:rPr>
              <a:t>Pessoa com quadro decorrente de anormalidade física</a:t>
            </a:r>
          </a:p>
          <a:p>
            <a:pPr marL="137160" indent="0">
              <a:buClr>
                <a:schemeClr val="accent4"/>
              </a:buClr>
              <a:buNone/>
            </a:pPr>
            <a:endParaRPr lang="pt-BR" b="1" dirty="0" smtClean="0">
              <a:latin typeface="Century Gothic" panose="020B0502020202020204" pitchFamily="34" charset="0"/>
            </a:endParaRPr>
          </a:p>
          <a:p>
            <a:pPr marL="137160" indent="0">
              <a:buClr>
                <a:schemeClr val="accent4"/>
              </a:buClr>
              <a:buNone/>
            </a:pPr>
            <a:r>
              <a:rPr lang="pt-BR" b="1" dirty="0" smtClean="0">
                <a:latin typeface="Century Gothic" panose="020B0502020202020204" pitchFamily="34" charset="0"/>
              </a:rPr>
              <a:t>Pessoa sem representação social</a:t>
            </a:r>
          </a:p>
          <a:p>
            <a:pPr marL="137160" indent="0">
              <a:buClr>
                <a:schemeClr val="accent4"/>
              </a:buClr>
              <a:buNone/>
            </a:pPr>
            <a:endParaRPr lang="pt-BR" b="1" dirty="0" smtClean="0">
              <a:latin typeface="Century Gothic" panose="020B0502020202020204" pitchFamily="34" charset="0"/>
            </a:endParaRPr>
          </a:p>
          <a:p>
            <a:pPr marL="137160" indent="0">
              <a:buClr>
                <a:schemeClr val="accent4"/>
              </a:buClr>
              <a:buNone/>
            </a:pPr>
            <a:r>
              <a:rPr lang="pt-BR" b="1" dirty="0" smtClean="0">
                <a:latin typeface="Century Gothic" panose="020B0502020202020204" pitchFamily="34" charset="0"/>
              </a:rPr>
              <a:t>Pessoa sem intelectualidade</a:t>
            </a:r>
          </a:p>
          <a:p>
            <a:pPr marL="137160" indent="0">
              <a:buClr>
                <a:schemeClr val="accent4"/>
              </a:buClr>
              <a:buNone/>
            </a:pPr>
            <a:endParaRPr lang="pt-BR" b="1" dirty="0" smtClean="0">
              <a:latin typeface="Century Gothic" panose="020B0502020202020204" pitchFamily="34" charset="0"/>
            </a:endParaRPr>
          </a:p>
          <a:p>
            <a:pPr marL="137160" indent="0">
              <a:buClr>
                <a:schemeClr val="accent4"/>
              </a:buClr>
              <a:buNone/>
            </a:pPr>
            <a:r>
              <a:rPr lang="pt-BR" b="1" dirty="0" smtClean="0">
                <a:latin typeface="Century Gothic" panose="020B0502020202020204" pitchFamily="34" charset="0"/>
              </a:rPr>
              <a:t>Pessoa?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4294967295"/>
          </p:nvPr>
        </p:nvSpPr>
        <p:spPr>
          <a:xfrm>
            <a:off x="179512" y="1556792"/>
            <a:ext cx="4040188" cy="6397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Dicionário</a:t>
            </a:r>
            <a:endParaRPr lang="pt-BR" sz="28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4294967295"/>
          </p:nvPr>
        </p:nvSpPr>
        <p:spPr>
          <a:xfrm>
            <a:off x="4499992" y="1556792"/>
            <a:ext cx="4041775" cy="6397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Discursividades</a:t>
            </a:r>
            <a:endParaRPr lang="pt-BR" sz="28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entury Gothic" panose="020B0502020202020204" pitchFamily="34" charset="0"/>
              </a:rPr>
              <a:t>A palavra adquire sentido...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968592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No </a:t>
            </a:r>
            <a:r>
              <a:rPr lang="pt-BR" sz="65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enunciado</a:t>
            </a:r>
            <a:r>
              <a:rPr lang="pt-BR" sz="44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.</a:t>
            </a: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pt-BR" sz="45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Por isso compreender um conceito não se resume ao descrito, mas, significa apreendê-lo como linguagem que se expressa na relação </a:t>
            </a:r>
            <a:r>
              <a:rPr lang="pt-BR" sz="4500" b="1" dirty="0">
                <a:solidFill>
                  <a:schemeClr val="bg2"/>
                </a:solidFill>
                <a:latin typeface="Century Gothic" panose="020B0502020202020204" pitchFamily="34" charset="0"/>
              </a:rPr>
              <a:t>desta com os sujeitos, </a:t>
            </a:r>
            <a:r>
              <a:rPr lang="pt-BR" sz="45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em sua historicidade</a:t>
            </a:r>
            <a:r>
              <a:rPr lang="pt-BR" sz="4500" b="1" dirty="0">
                <a:solidFill>
                  <a:schemeClr val="bg2"/>
                </a:solidFill>
                <a:latin typeface="Century Gothic" panose="020B0502020202020204" pitchFamily="34" charset="0"/>
              </a:rPr>
              <a:t>, </a:t>
            </a:r>
            <a:r>
              <a:rPr lang="pt-BR" sz="45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em seu contexto social </a:t>
            </a:r>
            <a:r>
              <a:rPr lang="pt-BR" sz="4500" b="1" dirty="0">
                <a:solidFill>
                  <a:schemeClr val="bg2"/>
                </a:solidFill>
                <a:latin typeface="Century Gothic" panose="020B0502020202020204" pitchFamily="34" charset="0"/>
              </a:rPr>
              <a:t>e </a:t>
            </a:r>
            <a:r>
              <a:rPr lang="pt-BR" sz="45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político, e, que irão constituir os </a:t>
            </a:r>
            <a:r>
              <a:rPr lang="pt-BR" sz="4500" b="1" dirty="0">
                <a:solidFill>
                  <a:schemeClr val="bg2"/>
                </a:solidFill>
                <a:latin typeface="Century Gothic" panose="020B0502020202020204" pitchFamily="34" charset="0"/>
              </a:rPr>
              <a:t>sentidos</a:t>
            </a:r>
            <a:r>
              <a:rPr lang="pt-BR" sz="45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.</a:t>
            </a:r>
            <a:endParaRPr lang="pt-BR" sz="45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 algn="r">
              <a:lnSpc>
                <a:spcPct val="160000"/>
              </a:lnSpc>
              <a:buNone/>
            </a:pPr>
            <a:r>
              <a:rPr lang="pt-BR" sz="45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Por isso, os conceitos são contextuais, e, sua compreensão está inserida na discursividade.</a:t>
            </a:r>
            <a:endParaRPr lang="pt-BR" sz="45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entury Gothic" panose="020B0502020202020204" pitchFamily="34" charset="0"/>
              </a:rPr>
              <a:t>Discurso hegemônico	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pt-BR" sz="32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O discurso hegemônico nos textos das políticas educacionais está baseado em uma relação paradoxal – por um lado, enquanto princípio o conceito sustenta-se em uma leitura baseado nos direitos humanos, por outro, na definição, propriamente dita, na definição médica.</a:t>
            </a:r>
          </a:p>
        </p:txBody>
      </p:sp>
    </p:spTree>
    <p:extLst>
      <p:ext uri="{BB962C8B-B14F-4D97-AF65-F5344CB8AC3E}">
        <p14:creationId xmlns:p14="http://schemas.microsoft.com/office/powerpoint/2010/main" val="39717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Incorporação de novas discursividades...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Questões</a:t>
            </a:r>
            <a:r>
              <a:rPr lang="pt-BR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buClrTx/>
              <a:buFontTx/>
              <a:buChar char="-"/>
            </a:pPr>
            <a:r>
              <a:rPr lang="pt-BR" sz="2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como </a:t>
            </a:r>
            <a:r>
              <a:rPr lang="pt-BR" sz="2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inserir, não apenas no discurso, mas na prática, a incorporação de conceitos que </a:t>
            </a:r>
            <a:r>
              <a:rPr lang="pt-BR" sz="2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permitam </a:t>
            </a:r>
            <a:r>
              <a:rPr lang="pt-BR" sz="2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a realização de procedimentos avaliativos com percursos não-lineares e </a:t>
            </a:r>
            <a:r>
              <a:rPr lang="pt-BR" sz="2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negativos?</a:t>
            </a:r>
          </a:p>
          <a:p>
            <a:pPr>
              <a:buClrTx/>
              <a:buFontTx/>
              <a:buChar char="-"/>
            </a:pPr>
            <a:r>
              <a:rPr lang="pt-BR" sz="2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como </a:t>
            </a:r>
            <a:r>
              <a:rPr lang="pt-BR" sz="2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avaliar crianças pequenas em desenvolvimento? </a:t>
            </a:r>
            <a:endParaRPr lang="pt-BR" sz="2600" b="1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>
              <a:buClrTx/>
              <a:buFontTx/>
              <a:buChar char="-"/>
            </a:pPr>
            <a:r>
              <a:rPr lang="pt-BR" sz="2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como </a:t>
            </a:r>
            <a:r>
              <a:rPr lang="pt-BR" sz="2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aplicar esta nova leitura nas políticas públicas que exigem classificações para elegibilidade aos programas sem que haja “algoritmos” que definam os quadros?</a:t>
            </a:r>
          </a:p>
          <a:p>
            <a:pPr>
              <a:buFontTx/>
              <a:buChar char="-"/>
            </a:pPr>
            <a:endParaRPr lang="pt-BR" sz="26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832688"/>
          </a:xfrm>
          <a:ln>
            <a:noFill/>
          </a:ln>
        </p:spPr>
        <p:txBody>
          <a:bodyPr anchor="ctr">
            <a:normAutofit/>
          </a:bodyPr>
          <a:lstStyle/>
          <a:p>
            <a:pPr algn="r">
              <a:buNone/>
            </a:pPr>
            <a:r>
              <a:rPr lang="pt-BR" sz="24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O </a:t>
            </a:r>
            <a:r>
              <a:rPr lang="pt-BR" sz="2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processo de certificação de deficiência ou incapacidade pode às vezes ser bastante litigioso devido a diferenças entre suas definições legais, </a:t>
            </a:r>
            <a:r>
              <a:rPr lang="pt-BR" sz="24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administrativas</a:t>
            </a:r>
            <a:r>
              <a:rPr lang="pt-BR" sz="2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, sociais e culturais</a:t>
            </a:r>
            <a:r>
              <a:rPr lang="pt-BR" sz="24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. </a:t>
            </a:r>
            <a:endParaRPr lang="pt-BR" sz="1600" b="1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t-BR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r>
              <a:rPr lang="pt-BR" sz="2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CID 10 – Basicamente registra uma condição anormal de saúde e suas causas, sem registrar o impacto destas condições na vida pessoa [...]</a:t>
            </a:r>
          </a:p>
          <a:p>
            <a:pPr marL="0" indent="0" algn="r">
              <a:buNone/>
            </a:pPr>
            <a:r>
              <a:rPr lang="pt-BR" sz="2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Refere-se a doenças, distúrbios, lesão. Fornece basicamente um modelo etiológico</a:t>
            </a:r>
            <a:r>
              <a:rPr lang="pt-BR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r">
              <a:buNone/>
            </a:pPr>
            <a:endParaRPr lang="pt-BR" sz="2000" b="1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r>
              <a:rPr lang="pt-BR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(Di </a:t>
            </a:r>
            <a:r>
              <a:rPr lang="pt-BR" sz="1600" b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Nubila</a:t>
            </a:r>
            <a:r>
              <a:rPr lang="pt-BR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 e </a:t>
            </a:r>
            <a:r>
              <a:rPr lang="pt-BR" sz="1600" b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Buchalla</a:t>
            </a:r>
            <a:r>
              <a:rPr lang="pt-BR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, 2008) </a:t>
            </a:r>
          </a:p>
          <a:p>
            <a:pPr marL="0" indent="0">
              <a:buNone/>
            </a:pPr>
            <a:endParaRPr lang="pt-BR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23528" y="1658888"/>
            <a:ext cx="4104456" cy="689992"/>
          </a:xfrm>
          <a:ln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>
                <a:solidFill>
                  <a:schemeClr val="bg2"/>
                </a:solidFill>
                <a:latin typeface="Century Gothic" pitchFamily="34" charset="0"/>
              </a:rPr>
              <a:t>Diluir as Diferenças</a:t>
            </a:r>
            <a:endParaRPr lang="pt-BR" sz="2400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pic>
        <p:nvPicPr>
          <p:cNvPr id="18435" name="Espaço Reservado para Conteúdo 8" descr="MP90042235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924944"/>
            <a:ext cx="4069031" cy="2993256"/>
          </a:xfrm>
          <a:solidFill>
            <a:schemeClr val="accent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2"/>
                </a:solidFill>
                <a:latin typeface="Century Gothic" pitchFamily="34" charset="0"/>
              </a:rPr>
              <a:t>O Reconhecimento da Diferença</a:t>
            </a:r>
            <a:endParaRPr lang="pt-BR" sz="2800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idx="3"/>
          </p:nvPr>
        </p:nvSpPr>
        <p:spPr>
          <a:xfrm>
            <a:off x="4716016" y="1658888"/>
            <a:ext cx="417195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>
                <a:solidFill>
                  <a:schemeClr val="bg2"/>
                </a:solidFill>
                <a:latin typeface="Century Gothic" pitchFamily="34" charset="0"/>
              </a:rPr>
              <a:t>Reconhecer as Diferenças</a:t>
            </a:r>
            <a:endParaRPr lang="pt-BR" sz="2400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pic>
        <p:nvPicPr>
          <p:cNvPr id="18438" name="Espaço Reservado para Conteúdo 3" descr="MP90043319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912247"/>
            <a:ext cx="3960118" cy="3002778"/>
          </a:xfrm>
        </p:spPr>
      </p:pic>
    </p:spTree>
    <p:extLst>
      <p:ext uri="{BB962C8B-B14F-4D97-AF65-F5344CB8AC3E}">
        <p14:creationId xmlns:p14="http://schemas.microsoft.com/office/powerpoint/2010/main" val="20520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372" y="476672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bg2"/>
                </a:solidFill>
                <a:latin typeface="Century Gothic" panose="020B0502020202020204" pitchFamily="34" charset="0"/>
                <a:cs typeface="Aharoni" pitchFamily="2" charset="-79"/>
              </a:rPr>
              <a:t>Convenção da Guatemala - 1999</a:t>
            </a:r>
            <a:endParaRPr lang="pt-BR" sz="4000" b="1" dirty="0">
              <a:solidFill>
                <a:schemeClr val="bg2"/>
              </a:solidFill>
              <a:latin typeface="Century Gothic" panose="020B0502020202020204" pitchFamily="34" charset="0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19256" cy="4425355"/>
          </a:xfrm>
          <a:ln w="28575">
            <a:noFill/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Convenção Interamericana para Eliminação de todas as formas de discriminação contra as pessoas </a:t>
            </a:r>
            <a:r>
              <a:rPr lang="pt-BR" sz="24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portadoras de deficiência.</a:t>
            </a:r>
          </a:p>
          <a:p>
            <a:pPr marL="0" indent="0" algn="ctr">
              <a:buNone/>
            </a:pPr>
            <a:r>
              <a:rPr lang="pt-BR" sz="24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Promulgada no Brasil pelo Decreto nº 3956/2001</a:t>
            </a:r>
          </a:p>
          <a:p>
            <a:pPr marL="0" indent="0" algn="ctr">
              <a:buNone/>
            </a:pPr>
            <a:endParaRPr lang="pt-BR" sz="24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pt-BR" sz="2400" b="1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as pessoas com deficiência têm os mesmos direitos humanos e liberdades fundamentais que as demais pessoas, definindo como discriminação, com base na deficiência, toda diferenciação ou exclusão que possa impedir ou anular o exercício dos direitos humanos e de suas liberdades fundamentais (BRASIL, 2007).</a:t>
            </a:r>
          </a:p>
          <a:p>
            <a:pPr algn="ctr"/>
            <a:endParaRPr lang="pt-BR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endParaRPr lang="pt-B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4355976" y="3338000"/>
            <a:ext cx="432048" cy="523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4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00811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Decreto nº 5.296 – 12/2004</a:t>
            </a:r>
            <a:endParaRPr lang="pt-BR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287524" y="980728"/>
            <a:ext cx="8604956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Áreas de ação: </a:t>
            </a:r>
          </a:p>
          <a:p>
            <a:pPr marL="137160" indent="0" algn="just">
              <a:buNone/>
            </a:pPr>
            <a:r>
              <a:rPr lang="pt-BR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Implementação da acessibilidade da Acessibilidade Arquitetônica e Urbanística</a:t>
            </a:r>
          </a:p>
          <a:p>
            <a:pPr marL="137160" indent="0" algn="just">
              <a:buNone/>
            </a:pPr>
            <a:r>
              <a:rPr lang="pt-BR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-Acessibilidade na Habitação de Interesse Social</a:t>
            </a:r>
          </a:p>
          <a:p>
            <a:pPr marL="137160" indent="0" algn="just">
              <a:buNone/>
            </a:pPr>
            <a:r>
              <a:rPr lang="pt-BR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Acessibilidade aos Bens Culturais Imóveis</a:t>
            </a:r>
          </a:p>
          <a:p>
            <a:pPr marL="137160" indent="0" algn="just">
              <a:buNone/>
            </a:pPr>
            <a:r>
              <a:rPr lang="pt-BR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Acessibilidade no Transportes Coletivos </a:t>
            </a:r>
          </a:p>
          <a:p>
            <a:pPr marL="137160" indent="0" algn="just">
              <a:buNone/>
            </a:pPr>
            <a:r>
              <a:rPr lang="pt-BR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Acesso à informação e à Comunicação</a:t>
            </a:r>
          </a:p>
          <a:p>
            <a:pPr marL="0" indent="0" algn="just">
              <a:buNone/>
            </a:pPr>
            <a:r>
              <a:rPr lang="pt-BR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Prazos:</a:t>
            </a:r>
          </a:p>
          <a:p>
            <a:pPr marL="137160" indent="0" algn="just">
              <a:buNone/>
            </a:pPr>
            <a:r>
              <a:rPr lang="pt-BR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edificações: trinta e quarenta e oito meses</a:t>
            </a:r>
          </a:p>
          <a:p>
            <a:pPr marL="137160" indent="0" algn="just">
              <a:buNone/>
            </a:pPr>
            <a:r>
              <a:rPr lang="pt-BR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transporte coletivo rodoviário: vinte e quatro meses</a:t>
            </a:r>
          </a:p>
          <a:p>
            <a:pPr marL="137160" indent="0" algn="just">
              <a:buNone/>
            </a:pPr>
            <a:r>
              <a:rPr lang="pt-BR" sz="20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acesso à informações: doze meses a contar da data de publicação deste Decreto, será obrigatória a acessibilidade nos portais e sítios eletrônicos da administração pública na rede mundial de computadores (internet)</a:t>
            </a:r>
            <a:endParaRPr lang="pt-BR" sz="14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pt-BR" sz="32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Do que estamos falando:</a:t>
            </a:r>
          </a:p>
          <a:p>
            <a:pPr marL="137160" indent="0">
              <a:buNone/>
            </a:pPr>
            <a:endParaRPr lang="pt-BR" sz="3200" b="1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pt-BR" sz="32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Educação: instituição que tem uma função social</a:t>
            </a:r>
          </a:p>
          <a:p>
            <a:pPr>
              <a:buFontTx/>
              <a:buChar char="-"/>
            </a:pPr>
            <a:r>
              <a:rPr lang="pt-BR" sz="3200" b="1" u="sng" dirty="0">
                <a:solidFill>
                  <a:schemeClr val="bg2"/>
                </a:solidFill>
                <a:latin typeface="Century Gothic" panose="020B0502020202020204" pitchFamily="34" charset="0"/>
              </a:rPr>
              <a:t>I</a:t>
            </a:r>
            <a:r>
              <a:rPr lang="pt-BR" sz="3200" b="1" u="sng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nclusiva: adjetivação dada ao direito à educação</a:t>
            </a:r>
          </a:p>
          <a:p>
            <a:pPr>
              <a:buFontTx/>
              <a:buChar char="-"/>
            </a:pPr>
            <a:r>
              <a:rPr lang="pt-BR" sz="3200" b="1" u="sng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Ações: ações propositivas</a:t>
            </a:r>
          </a:p>
          <a:p>
            <a:pPr>
              <a:buFontTx/>
              <a:buChar char="-"/>
            </a:pPr>
            <a:r>
              <a:rPr lang="pt-BR" sz="3200" b="1" u="sng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Contradições: como conciliar o direito a igualdade com o direito a diferença.</a:t>
            </a:r>
            <a:endParaRPr lang="pt-BR" sz="3200" b="1" u="sng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864096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2"/>
                </a:solidFill>
                <a:latin typeface="Century Gothic" panose="020B0502020202020204" pitchFamily="34" charset="0"/>
                <a:cs typeface="Aharoni" pitchFamily="2" charset="-79"/>
              </a:rPr>
              <a:t/>
            </a:r>
            <a:br>
              <a:rPr lang="pt-BR" sz="3600" b="1" dirty="0" smtClean="0">
                <a:solidFill>
                  <a:schemeClr val="accent2"/>
                </a:solidFill>
                <a:latin typeface="Century Gothic" panose="020B0502020202020204" pitchFamily="34" charset="0"/>
                <a:cs typeface="Aharoni" pitchFamily="2" charset="-79"/>
              </a:rPr>
            </a:br>
            <a:r>
              <a:rPr lang="pt-BR" sz="3600" b="1" dirty="0" smtClean="0">
                <a:solidFill>
                  <a:schemeClr val="bg2"/>
                </a:solidFill>
                <a:latin typeface="Century Gothic" panose="020B0502020202020204" pitchFamily="34" charset="0"/>
                <a:cs typeface="Aharoni" pitchFamily="2" charset="-79"/>
              </a:rPr>
              <a:t>Decreto </a:t>
            </a:r>
            <a:r>
              <a:rPr lang="pt-BR" sz="3600" b="1" dirty="0">
                <a:solidFill>
                  <a:schemeClr val="bg2"/>
                </a:solidFill>
                <a:latin typeface="Century Gothic" panose="020B0502020202020204" pitchFamily="34" charset="0"/>
                <a:cs typeface="Aharoni" pitchFamily="2" charset="-79"/>
              </a:rPr>
              <a:t>nº 6. 949 </a:t>
            </a:r>
            <a:r>
              <a:rPr lang="pt-BR" sz="3600" b="1" dirty="0" smtClean="0">
                <a:solidFill>
                  <a:schemeClr val="bg2"/>
                </a:solidFill>
                <a:latin typeface="Century Gothic" panose="020B0502020202020204" pitchFamily="34" charset="0"/>
                <a:cs typeface="Aharoni" pitchFamily="2" charset="-79"/>
              </a:rPr>
              <a:t>– 2009</a:t>
            </a:r>
            <a:br>
              <a:rPr lang="pt-BR" sz="3600" b="1" dirty="0" smtClean="0">
                <a:solidFill>
                  <a:schemeClr val="bg2"/>
                </a:solidFill>
                <a:latin typeface="Century Gothic" panose="020B0502020202020204" pitchFamily="34" charset="0"/>
                <a:cs typeface="Aharoni" pitchFamily="2" charset="-79"/>
              </a:rPr>
            </a:br>
            <a:endParaRPr lang="pt-BR" sz="3600" b="1" dirty="0">
              <a:solidFill>
                <a:schemeClr val="bg2"/>
              </a:solidFill>
              <a:latin typeface="Century Gothic" panose="020B0502020202020204" pitchFamily="34" charset="0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91264" cy="4929411"/>
          </a:xfrm>
          <a:ln w="28575">
            <a:noFill/>
          </a:ln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3200" b="1" dirty="0">
                <a:solidFill>
                  <a:schemeClr val="bg2"/>
                </a:solidFill>
                <a:latin typeface="Century Gothic" panose="020B0502020202020204" pitchFamily="34" charset="0"/>
                <a:cs typeface="Aharoni" pitchFamily="2" charset="-79"/>
              </a:rPr>
              <a:t>Convenção sobre os Direitos das Pessoas com Deficiência</a:t>
            </a:r>
            <a:endParaRPr lang="pt-BR" b="1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Em 2007, </a:t>
            </a: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foi aprovada pela Organização das Nações Unidas. Tal Convenção estabeleceu que os Estados-Partes (o Brasil é signatário), devem assegurar um sistema de educação inclusiva em todos os níveis de ensino e explicita no Artigo 24 </a:t>
            </a: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que:</a:t>
            </a:r>
            <a:endParaRPr lang="pt-BR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a) As </a:t>
            </a:r>
            <a:r>
              <a:rPr lang="pt-BR" dirty="0">
                <a:solidFill>
                  <a:schemeClr val="bg2"/>
                </a:solidFill>
                <a:latin typeface="Century Gothic" panose="020B0502020202020204" pitchFamily="34" charset="0"/>
              </a:rPr>
              <a:t>pessoas com deficiência não sejam excluídas do sistema educacional geral sob alegação de deficiência e que as crianças com deficiência não sejam excluídas do ensino fundamental gratuito e compulsório, sob alegação de deficiência; </a:t>
            </a:r>
            <a:r>
              <a:rPr lang="pt-BR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b</a:t>
            </a:r>
            <a:r>
              <a:rPr lang="pt-BR" dirty="0">
                <a:solidFill>
                  <a:schemeClr val="bg2"/>
                </a:solidFill>
                <a:latin typeface="Century Gothic" panose="020B0502020202020204" pitchFamily="34" charset="0"/>
              </a:rPr>
              <a:t>) As pessoas com deficiência possam ter acesso ao ensino fundamental inclusivo, de qualidade e gratuito, em igualdade de condições com as demais pessoas na comunidade em que vivem (BRASIL, 2008, p. 5).</a:t>
            </a:r>
            <a:endParaRPr lang="pt-BR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82516" y="3140968"/>
            <a:ext cx="7884368" cy="9906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itchFamily="2" charset="-79"/>
              </a:rPr>
              <a:t>Implicações em termos de ações a serem implementadas</a:t>
            </a:r>
            <a:endParaRPr lang="pt-B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47667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3200" b="1" dirty="0">
                <a:solidFill>
                  <a:schemeClr val="bg2"/>
                </a:solidFill>
                <a:latin typeface="Century Gothic" panose="020B0502020202020204" pitchFamily="34" charset="0"/>
              </a:rPr>
              <a:t>I - Identificação dos/as alunos/alunas a serem atendidos na EE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709160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Deficiência – intelectual, física e sensorial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Transtornos globais de desenvolvimento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Altas habilidades/</a:t>
            </a:r>
            <a:r>
              <a:rPr lang="pt-BR" b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superdotação</a:t>
            </a:r>
            <a:endParaRPr lang="pt-BR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solidFill>
                  <a:schemeClr val="bg2"/>
                </a:solidFill>
                <a:latin typeface="Century Gothic" panose="020B0502020202020204" pitchFamily="34" charset="0"/>
                <a:cs typeface="Aharoni" pitchFamily="2" charset="-79"/>
              </a:rPr>
              <a:t>II - Quem são?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Qual é a população de pessoas com deficiência, TGD ou altas habilidades do </a:t>
            </a: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município</a:t>
            </a: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?</a:t>
            </a:r>
          </a:p>
          <a:p>
            <a:endParaRPr lang="pt-BR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Destas, em quais faixas etárias se encontram, com quais demandas, para qual área? </a:t>
            </a:r>
          </a:p>
          <a:p>
            <a:pPr>
              <a:buNone/>
            </a:pPr>
            <a:endParaRPr lang="pt-BR" sz="24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pt-BR" sz="2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Muitas demandas são da alçada de outras áreas das políticas sociais.</a:t>
            </a:r>
          </a:p>
          <a:p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Lembrando que os dados do Censo são por auto declaração, de pronto as áreas têm uma questão não simples de se lidar e criar um discurso em comum – o que são deficiências,.... para cada área.</a:t>
            </a:r>
          </a:p>
          <a:p>
            <a:pPr marL="0" indent="0">
              <a:spcBef>
                <a:spcPts val="0"/>
              </a:spcBef>
              <a:buNone/>
            </a:pPr>
            <a:endParaRPr lang="pt-BR" sz="3000" b="1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30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30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A definição, a priori, do campo médico, atende a que naquela área da política social?</a:t>
            </a:r>
          </a:p>
          <a:p>
            <a:pPr marL="0" indent="0">
              <a:spcBef>
                <a:spcPts val="0"/>
              </a:spcBef>
              <a:buNone/>
            </a:pPr>
            <a:endParaRPr lang="pt-BR" sz="30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Por exemplo, um adolescente amputado do braço dominante irá requerer um trabalho da saúde mais complexo do que a educação. Do ponto de vista etiológico, o laudo para a escola, neste caso não mudará nada do ponto de vista da aprendizagem, se houver disponibilização de recursos tecnológicos para esta pessoa.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83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chemeClr val="bg2"/>
                </a:solidFill>
                <a:latin typeface="Century Gothic" panose="020B0502020202020204" pitchFamily="34" charset="0"/>
                <a:cs typeface="Aharoni" pitchFamily="2" charset="-79"/>
              </a:rPr>
              <a:t/>
            </a:r>
            <a:br>
              <a:rPr lang="pt-BR" sz="4400" b="1" dirty="0" smtClean="0">
                <a:solidFill>
                  <a:schemeClr val="bg2"/>
                </a:solidFill>
                <a:latin typeface="Century Gothic" panose="020B0502020202020204" pitchFamily="34" charset="0"/>
                <a:cs typeface="Aharoni" pitchFamily="2" charset="-79"/>
              </a:rPr>
            </a:br>
            <a:r>
              <a:rPr lang="pt-BR" sz="4400" b="1" dirty="0" smtClean="0">
                <a:solidFill>
                  <a:schemeClr val="bg2"/>
                </a:solidFill>
                <a:latin typeface="Century Gothic" panose="020B0502020202020204" pitchFamily="34" charset="0"/>
                <a:cs typeface="Aharoni" pitchFamily="2" charset="-79"/>
              </a:rPr>
              <a:t>III </a:t>
            </a:r>
            <a:r>
              <a:rPr lang="pt-BR" sz="4400" b="1" dirty="0">
                <a:solidFill>
                  <a:schemeClr val="bg2"/>
                </a:solidFill>
                <a:latin typeface="Century Gothic" panose="020B0502020202020204" pitchFamily="34" charset="0"/>
                <a:cs typeface="Aharoni" pitchFamily="2" charset="-79"/>
              </a:rPr>
              <a:t>- Etapas da Educação Básica e Faixa Etária</a:t>
            </a: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/>
            </a:r>
            <a:b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</a:b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As etapas da educação básica delimitam, também, faixas etárias.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Creche – 0-3 anos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Pré-Escola – 4 e 5 anos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Diminuição do tempo na Educação Infantil traz prejuízos, conforme o caso, para o próprio desenvolvimento sensório-motor, por exemplo.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Ensino Fundamental – 6 a 14 anos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Questões relacionadas ao currículo, à formação dos professores, as formas de atendimento educacional especializado e sua frequência.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Ensino Médio?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Educação de Jovens e Adultos ?</a:t>
            </a:r>
          </a:p>
          <a:p>
            <a:pPr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Alta concentração e demanda.</a:t>
            </a:r>
          </a:p>
          <a:p>
            <a:pPr>
              <a:buNone/>
            </a:pPr>
            <a:r>
              <a:rPr lang="pt-BR" sz="3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Educação Profissional ?</a:t>
            </a:r>
          </a:p>
          <a:p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b="1" dirty="0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Aharoni" pitchFamily="2" charset="-79"/>
              </a:rPr>
              <a:t>Após saber: quem são e qual etapa da etapa da educação básica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>
          <a:xfrm>
            <a:off x="611560" y="1988840"/>
            <a:ext cx="4034408" cy="4158952"/>
          </a:xfr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1">
            <a:normAutofit fontScale="25000" lnSpcReduction="20000"/>
          </a:bodyPr>
          <a:lstStyle/>
          <a:p>
            <a:pPr algn="just">
              <a:buClrTx/>
              <a:buFontTx/>
              <a:buChar char="-"/>
            </a:pPr>
            <a:r>
              <a:rPr lang="pt-BR" sz="8000" b="1" dirty="0" smtClean="0">
                <a:latin typeface="Century Gothic" panose="020B0502020202020204" pitchFamily="34" charset="0"/>
              </a:rPr>
              <a:t>deficiências </a:t>
            </a:r>
            <a:r>
              <a:rPr lang="pt-BR" sz="8000" b="1" dirty="0" smtClean="0">
                <a:latin typeface="Century Gothic" panose="020B0502020202020204" pitchFamily="34" charset="0"/>
              </a:rPr>
              <a:t>físicas têm necessidades diferenciadas quanto à recursos e </a:t>
            </a:r>
            <a:r>
              <a:rPr lang="pt-BR" sz="8000" b="1" dirty="0" smtClean="0">
                <a:latin typeface="Century Gothic" panose="020B0502020202020204" pitchFamily="34" charset="0"/>
              </a:rPr>
              <a:t>atendimentos;</a:t>
            </a:r>
          </a:p>
          <a:p>
            <a:pPr algn="just">
              <a:buClrTx/>
              <a:buFontTx/>
              <a:buChar char="-"/>
            </a:pPr>
            <a:endParaRPr lang="pt-BR" sz="8000" b="1" dirty="0">
              <a:latin typeface="Century Gothic" panose="020B0502020202020204" pitchFamily="34" charset="0"/>
            </a:endParaRPr>
          </a:p>
          <a:p>
            <a:pPr algn="just">
              <a:buClrTx/>
              <a:buFontTx/>
              <a:buChar char="-"/>
            </a:pPr>
            <a:r>
              <a:rPr lang="pt-BR" sz="8000" b="1" dirty="0" smtClean="0">
                <a:latin typeface="Century Gothic" panose="020B0502020202020204" pitchFamily="34" charset="0"/>
              </a:rPr>
              <a:t>deficiências </a:t>
            </a:r>
            <a:r>
              <a:rPr lang="pt-BR" sz="8000" b="1" dirty="0">
                <a:latin typeface="Century Gothic" panose="020B0502020202020204" pitchFamily="34" charset="0"/>
              </a:rPr>
              <a:t>visuais – </a:t>
            </a:r>
            <a:r>
              <a:rPr lang="pt-BR" sz="8000" b="1" dirty="0" smtClean="0">
                <a:latin typeface="Century Gothic" panose="020B0502020202020204" pitchFamily="34" charset="0"/>
              </a:rPr>
              <a:t>idem;</a:t>
            </a:r>
          </a:p>
          <a:p>
            <a:pPr algn="just">
              <a:buClrTx/>
              <a:buFontTx/>
              <a:buChar char="-"/>
            </a:pPr>
            <a:endParaRPr lang="pt-BR" sz="8000" b="1" dirty="0" smtClean="0">
              <a:latin typeface="Century Gothic" panose="020B0502020202020204" pitchFamily="34" charset="0"/>
            </a:endParaRPr>
          </a:p>
          <a:p>
            <a:pPr algn="just">
              <a:buClrTx/>
              <a:buFontTx/>
              <a:buChar char="-"/>
            </a:pPr>
            <a:r>
              <a:rPr lang="pt-BR" sz="8000" b="1" dirty="0" smtClean="0">
                <a:latin typeface="Century Gothic" panose="020B0502020202020204" pitchFamily="34" charset="0"/>
              </a:rPr>
              <a:t>deficiência </a:t>
            </a:r>
            <a:r>
              <a:rPr lang="pt-BR" sz="8000" b="1" dirty="0">
                <a:latin typeface="Century Gothic" panose="020B0502020202020204" pitchFamily="34" charset="0"/>
              </a:rPr>
              <a:t>intelectual – a princípio não há, em termos de recursos, nada específico, a não ser que esteja vinculada a uma síndrome, aí precisará de atendimentos em outras áreas, com a </a:t>
            </a:r>
            <a:r>
              <a:rPr lang="pt-BR" sz="8000" b="1" dirty="0" smtClean="0">
                <a:latin typeface="Century Gothic" panose="020B0502020202020204" pitchFamily="34" charset="0"/>
              </a:rPr>
              <a:t>saúde;</a:t>
            </a:r>
          </a:p>
          <a:p>
            <a:pPr algn="just"/>
            <a:endParaRPr lang="pt-BR" sz="8800" dirty="0" smtClean="0">
              <a:latin typeface="Century Gothic" panose="020B0502020202020204" pitchFamily="34" charset="0"/>
            </a:endParaRPr>
          </a:p>
          <a:p>
            <a:pPr algn="just"/>
            <a:endParaRPr lang="pt-BR" sz="8800" dirty="0">
              <a:latin typeface="Century Gothic" panose="020B0502020202020204" pitchFamily="34" charset="0"/>
            </a:endParaRPr>
          </a:p>
          <a:p>
            <a:pPr algn="just"/>
            <a:endParaRPr lang="pt-BR" sz="8800" dirty="0" smtClean="0">
              <a:latin typeface="Century Gothic" panose="020B050202020202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>
          <a:xfrm>
            <a:off x="4932040" y="1988840"/>
            <a:ext cx="3754760" cy="4158952"/>
          </a:xfrm>
          <a:ln w="28575">
            <a:noFill/>
          </a:ln>
        </p:spPr>
        <p:txBody>
          <a:bodyPr>
            <a:normAutofit fontScale="25000" lnSpcReduction="20000"/>
          </a:bodyPr>
          <a:lstStyle/>
          <a:p>
            <a:pPr algn="just">
              <a:buClrTx/>
              <a:buFontTx/>
              <a:buChar char="-"/>
            </a:pPr>
            <a:r>
              <a:rPr lang="pt-BR" sz="8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Surdez </a:t>
            </a:r>
            <a:r>
              <a:rPr lang="pt-BR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LIBRAS e educação </a:t>
            </a:r>
            <a:r>
              <a:rPr lang="pt-BR" sz="8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bilingue</a:t>
            </a:r>
            <a:r>
              <a:rPr lang="pt-BR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possível atendimento na área da </a:t>
            </a:r>
            <a:r>
              <a:rPr lang="pt-BR" sz="8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saúde;</a:t>
            </a:r>
          </a:p>
          <a:p>
            <a:pPr algn="just">
              <a:buClrTx/>
              <a:buFontTx/>
              <a:buChar char="-"/>
            </a:pPr>
            <a:r>
              <a:rPr lang="pt-BR" sz="8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TGD </a:t>
            </a:r>
            <a:r>
              <a:rPr lang="pt-BR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acompanhamento  permanente da área da saúde e talvez </a:t>
            </a:r>
            <a:r>
              <a:rPr lang="pt-BR" sz="8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assistência;</a:t>
            </a:r>
          </a:p>
          <a:p>
            <a:pPr algn="just">
              <a:buClrTx/>
              <a:buFontTx/>
              <a:buChar char="-"/>
            </a:pPr>
            <a:r>
              <a:rPr lang="pt-BR" sz="8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Altas </a:t>
            </a:r>
            <a:r>
              <a:rPr lang="pt-BR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habilidades –  produção de currículo específico e orientação da área da saúde – psicologia.</a:t>
            </a:r>
          </a:p>
          <a:p>
            <a:pPr algn="ctr">
              <a:buNone/>
            </a:pPr>
            <a:endParaRPr lang="pt-BR" sz="3600" dirty="0"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endParaRPr lang="pt-BR" sz="1200" b="1" dirty="0">
              <a:latin typeface="Century Gothic" panose="020B0502020202020204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"/>
          </p:nvPr>
        </p:nvSpPr>
        <p:spPr>
          <a:xfrm>
            <a:off x="179512" y="1268760"/>
            <a:ext cx="8498904" cy="64008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endParaRPr lang="pt-BR" sz="1800" dirty="0" smtClean="0">
              <a:latin typeface="Century Gothic" panose="020B0502020202020204" pitchFamily="34" charset="0"/>
            </a:endParaRPr>
          </a:p>
          <a:p>
            <a:pPr algn="ctr"/>
            <a:r>
              <a:rPr lang="pt-BR" sz="23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Quais as necessidades daquela pessoa diante de sua situação “especial”</a:t>
            </a:r>
          </a:p>
          <a:p>
            <a:endParaRPr lang="pt-BR" sz="24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A demanda pelo tipo de atendimento deve estar vinculado também a situações e momentos de socialização de nossa vida.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Anos iniciais de vida - Creche – 0-3 anos: a inserção na escola é fundamental. Mas se for um criança que precisa de atendimento intensivo da área da saúde por ter um quadro de paralisia cerebral?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E assim por diante - pré-escola – 4 e 5 ano; ensino fundamental – 6 a 14 anos;  ensino médio; educação de jovens e adultos; e</a:t>
            </a:r>
            <a:r>
              <a:rPr lang="pt-BR" sz="2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ducação profissional....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4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1927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pt-BR" b="1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pt-BR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Obviamente</a:t>
            </a: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, algumas situações são mais complexas. São aquelas em que a intelectualidade, a independência e a vida autônoma se colocam de forma importante na vida das pessoas.</a:t>
            </a:r>
          </a:p>
          <a:p>
            <a:pPr marL="109728" indent="0">
              <a:buNone/>
            </a:pPr>
            <a:endParaRPr lang="pt-BR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Para estas as políticas sociais têm sido extremamente ausentes. O discurso da assistência, a responsabilização das famílias, as condições de vida sub-humanas se mostram marcantes e presentes.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9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2"/>
                </a:solidFill>
                <a:latin typeface="Century Gothic" panose="020B0502020202020204" pitchFamily="34" charset="0"/>
                <a:cs typeface="Aharoni" pitchFamily="2" charset="-79"/>
              </a:rPr>
              <a:t>Questões em aberto...</a:t>
            </a:r>
            <a:endParaRPr lang="pt-BR" sz="4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24536"/>
          </a:xfrm>
        </p:spPr>
        <p:txBody>
          <a:bodyPr>
            <a:noAutofit/>
          </a:bodyPr>
          <a:lstStyle/>
          <a:p>
            <a:pPr marL="137160" indent="0">
              <a:buClrTx/>
              <a:buNone/>
            </a:pPr>
            <a:r>
              <a:rPr lang="pt-BR" sz="2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O </a:t>
            </a:r>
            <a:r>
              <a:rPr lang="pt-BR" sz="2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ano letivo – dias e horas, podem ser relativizados conforme a situação do aluno? Ou seja, não se faz necessário cumprir os 200 dias com 800 horas?</a:t>
            </a:r>
          </a:p>
          <a:p>
            <a:pPr marL="137160" indent="0">
              <a:buClrTx/>
              <a:buNone/>
            </a:pPr>
            <a:r>
              <a:rPr lang="pt-BR" sz="2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O </a:t>
            </a:r>
            <a:r>
              <a:rPr lang="pt-BR" sz="2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que significa flexibilização curricular aplicada à educação especial? </a:t>
            </a:r>
          </a:p>
          <a:p>
            <a:pPr marL="137160" indent="0">
              <a:buClrTx/>
              <a:buNone/>
            </a:pPr>
            <a:r>
              <a:rPr lang="pt-BR" sz="2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Quais </a:t>
            </a:r>
            <a:r>
              <a:rPr lang="pt-BR" sz="2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critérios embasarão as decisões sobre o fluxo escolar dos/as alunos/alunas?</a:t>
            </a:r>
          </a:p>
          <a:p>
            <a:pPr marL="137160" indent="0">
              <a:buClrTx/>
              <a:buNone/>
            </a:pPr>
            <a:r>
              <a:rPr lang="pt-BR" sz="2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A </a:t>
            </a:r>
            <a:r>
              <a:rPr lang="pt-BR" sz="2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obrigatoriedade da frequência à escola comum se encerra no ensino fundamental? </a:t>
            </a:r>
          </a:p>
          <a:p>
            <a:pPr marL="137160" indent="0">
              <a:buClrTx/>
              <a:buNone/>
            </a:pPr>
            <a:r>
              <a:rPr lang="pt-BR" sz="2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Há </a:t>
            </a:r>
            <a:r>
              <a:rPr lang="pt-BR" sz="2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obrigatoriedade na frequência aos </a:t>
            </a:r>
            <a:r>
              <a:rPr lang="pt-BR" sz="2600" b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AEEs</a:t>
            </a:r>
            <a:r>
              <a:rPr lang="pt-BR" sz="2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?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endParaRPr lang="pt-BR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832688"/>
          </a:xfrm>
        </p:spPr>
        <p:txBody>
          <a:bodyPr>
            <a:normAutofit/>
          </a:bodyPr>
          <a:lstStyle/>
          <a:p>
            <a:pPr marL="274320" indent="-274320">
              <a:spcBef>
                <a:spcPct val="0"/>
              </a:spcBef>
              <a:buNone/>
              <a:defRPr/>
            </a:pPr>
            <a:r>
              <a:rPr lang="pt-BR" b="1" kern="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ntury Gothic" pitchFamily="34" charset="0"/>
              </a:rPr>
              <a:t>Categorização e agrupamentos</a:t>
            </a:r>
          </a:p>
          <a:p>
            <a:pPr marL="274320" indent="-274320" algn="ctr">
              <a:spcBef>
                <a:spcPct val="0"/>
              </a:spcBef>
              <a:buNone/>
              <a:defRPr/>
            </a:pPr>
            <a:endParaRPr lang="pt-BR" sz="2000" b="1" kern="0" spc="3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entury Gothic" pitchFamily="34" charset="0"/>
            </a:endParaRPr>
          </a:p>
          <a:p>
            <a:pPr marL="274320" indent="-274320" algn="ctr">
              <a:spcBef>
                <a:spcPct val="0"/>
              </a:spcBef>
              <a:buNone/>
              <a:defRPr/>
            </a:pPr>
            <a:r>
              <a:rPr lang="pt-BR" b="1" kern="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ntury Gothic" pitchFamily="34" charset="0"/>
              </a:rPr>
              <a:t>Normal </a:t>
            </a:r>
            <a:r>
              <a:rPr lang="pt-BR" b="1" kern="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ntury Gothic" pitchFamily="34" charset="0"/>
              </a:rPr>
              <a:t>x anormal</a:t>
            </a:r>
          </a:p>
          <a:p>
            <a:pPr marL="274320" indent="-274320" algn="ctr">
              <a:spcBef>
                <a:spcPct val="0"/>
              </a:spcBef>
              <a:buNone/>
              <a:defRPr/>
            </a:pPr>
            <a:r>
              <a:rPr lang="pt-BR" b="1" kern="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ntury Gothic" pitchFamily="34" charset="0"/>
              </a:rPr>
              <a:t>Igual x desigual</a:t>
            </a:r>
          </a:p>
          <a:p>
            <a:pPr marL="274320" indent="-274320" algn="ctr">
              <a:spcBef>
                <a:spcPct val="0"/>
              </a:spcBef>
              <a:buNone/>
              <a:defRPr/>
            </a:pPr>
            <a:r>
              <a:rPr lang="pt-BR" b="1" kern="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ntury Gothic" pitchFamily="34" charset="0"/>
              </a:rPr>
              <a:t>Padrão x diferença</a:t>
            </a:r>
          </a:p>
          <a:p>
            <a:pPr marL="274320" indent="-274320">
              <a:spcBef>
                <a:spcPct val="0"/>
              </a:spcBef>
              <a:buNone/>
              <a:defRPr/>
            </a:pPr>
            <a:endParaRPr lang="pt-BR" b="1" kern="0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entury Gothic" pitchFamily="34" charset="0"/>
            </a:endParaRPr>
          </a:p>
          <a:p>
            <a:pPr marL="274320" indent="-274320">
              <a:spcBef>
                <a:spcPct val="0"/>
              </a:spcBef>
              <a:buNone/>
              <a:defRPr/>
            </a:pPr>
            <a:endParaRPr lang="pt-BR" b="1" kern="0" spc="3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entury Gothic" pitchFamily="34" charset="0"/>
            </a:endParaRPr>
          </a:p>
          <a:p>
            <a:pPr marL="274320" indent="-274320">
              <a:spcBef>
                <a:spcPct val="0"/>
              </a:spcBef>
              <a:buNone/>
              <a:defRPr/>
            </a:pPr>
            <a:r>
              <a:rPr lang="pt-BR" b="1" kern="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ntury Gothic" pitchFamily="34" charset="0"/>
              </a:rPr>
              <a:t>Procedimentos</a:t>
            </a:r>
            <a:endParaRPr lang="pt-BR" b="1" kern="0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entury Gothic" pitchFamily="34" charset="0"/>
            </a:endParaRPr>
          </a:p>
          <a:p>
            <a:pPr marL="274320" indent="-274320">
              <a:spcBef>
                <a:spcPct val="0"/>
              </a:spcBef>
              <a:buNone/>
              <a:defRPr/>
            </a:pPr>
            <a:endParaRPr lang="pt-BR" sz="2000" b="1" kern="0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entury Gothic" pitchFamily="34" charset="0"/>
            </a:endParaRPr>
          </a:p>
          <a:p>
            <a:pPr marL="274320" indent="-274320" algn="ctr">
              <a:spcBef>
                <a:spcPct val="0"/>
              </a:spcBef>
              <a:buNone/>
              <a:defRPr/>
            </a:pPr>
            <a:r>
              <a:rPr lang="pt-BR" b="1" kern="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ntury Gothic" pitchFamily="34" charset="0"/>
              </a:rPr>
              <a:t>Junto x separado</a:t>
            </a:r>
          </a:p>
          <a:p>
            <a:pPr marL="274320" indent="-274320" algn="ctr">
              <a:spcBef>
                <a:spcPct val="0"/>
              </a:spcBef>
              <a:buNone/>
              <a:defRPr/>
            </a:pPr>
            <a:r>
              <a:rPr lang="pt-BR" b="1" kern="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ntury Gothic" pitchFamily="34" charset="0"/>
              </a:rPr>
              <a:t>Educação x medicina</a:t>
            </a:r>
          </a:p>
          <a:p>
            <a:pPr marL="274320" indent="-274320" algn="ctr">
              <a:spcBef>
                <a:spcPct val="0"/>
              </a:spcBef>
              <a:buFontTx/>
              <a:buNone/>
              <a:defRPr/>
            </a:pPr>
            <a:r>
              <a:rPr lang="pt-BR" b="1" kern="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entury Gothic" pitchFamily="34" charset="0"/>
              </a:rPr>
              <a:t>Generalistas x especialistas</a:t>
            </a:r>
          </a:p>
          <a:p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pPr marL="137160" indent="0">
              <a:buClrTx/>
              <a:buNone/>
            </a:pPr>
            <a:r>
              <a:rPr lang="pt-BR" sz="32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Quais </a:t>
            </a:r>
            <a:r>
              <a:rPr lang="pt-BR" sz="3200" b="1" dirty="0">
                <a:solidFill>
                  <a:schemeClr val="bg2"/>
                </a:solidFill>
                <a:latin typeface="Century Gothic" panose="020B0502020202020204" pitchFamily="34" charset="0"/>
              </a:rPr>
              <a:t>ações serão desenvolvidas no âmbito das secretarias de educação para a preparação profissional?</a:t>
            </a:r>
          </a:p>
          <a:p>
            <a:pPr marL="137160" indent="0">
              <a:buClrTx/>
              <a:buNone/>
            </a:pPr>
            <a:r>
              <a:rPr lang="pt-BR" sz="32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O </a:t>
            </a:r>
            <a:r>
              <a:rPr lang="pt-BR" sz="3200" b="1" dirty="0">
                <a:solidFill>
                  <a:schemeClr val="bg2"/>
                </a:solidFill>
                <a:latin typeface="Century Gothic" panose="020B0502020202020204" pitchFamily="34" charset="0"/>
              </a:rPr>
              <a:t>que se compreende por escola de educação especial no FUNDEB?</a:t>
            </a:r>
          </a:p>
          <a:p>
            <a:pPr marL="137160" indent="0">
              <a:buClrTx/>
              <a:buNone/>
            </a:pPr>
            <a:r>
              <a:rPr lang="pt-BR" sz="32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- Custo-aluno-qualidade </a:t>
            </a:r>
            <a:r>
              <a:rPr lang="pt-BR" sz="3200" b="1" dirty="0">
                <a:solidFill>
                  <a:schemeClr val="bg2"/>
                </a:solidFill>
                <a:latin typeface="Century Gothic" panose="020B0502020202020204" pitchFamily="34" charset="0"/>
              </a:rPr>
              <a:t>do aluno da educação especial - recursos humanos e didáticos. Estudo realizado no RGS em 2006 - R$ 4.283,21 - EFI R$ 1.004,29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98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Para finalizar:</a:t>
            </a:r>
          </a:p>
          <a:p>
            <a:pPr marL="109728" indent="0"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Diferença</a:t>
            </a:r>
          </a:p>
          <a:p>
            <a:pPr marL="109728" indent="0"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Anormal</a:t>
            </a:r>
          </a:p>
          <a:p>
            <a:pPr marL="109728" indent="0"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Educação</a:t>
            </a:r>
          </a:p>
          <a:p>
            <a:pPr marL="109728" indent="0"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Acessível</a:t>
            </a:r>
          </a:p>
          <a:p>
            <a:pPr marL="109728" indent="0"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Educação especial</a:t>
            </a:r>
          </a:p>
          <a:p>
            <a:pPr marL="109728" indent="0"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Diversidade</a:t>
            </a:r>
          </a:p>
          <a:p>
            <a:pPr marL="109728" indent="0"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Ir e Vir</a:t>
            </a:r>
          </a:p>
          <a:p>
            <a:pPr marL="109728" indent="0"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Cultura</a:t>
            </a:r>
          </a:p>
          <a:p>
            <a:pPr marL="109728" indent="0"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Esportes</a:t>
            </a:r>
          </a:p>
          <a:p>
            <a:pPr marL="109728" indent="0">
              <a:buNone/>
            </a:pPr>
            <a:r>
              <a:rPr lang="pt-BR" b="1" dirty="0">
                <a:solidFill>
                  <a:schemeClr val="bg2"/>
                </a:solidFill>
                <a:latin typeface="Century Gothic" panose="020B0502020202020204" pitchFamily="34" charset="0"/>
              </a:rPr>
              <a:t>Não se constituem assim em nossas vidas – como uma lista ordenada a ser vivida e cumprida.</a:t>
            </a:r>
          </a:p>
          <a:p>
            <a:endParaRPr lang="pt-BR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784" y="1124744"/>
            <a:ext cx="7964431" cy="544909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CaixaDeTexto 6"/>
          <p:cNvSpPr txBox="1"/>
          <p:nvPr/>
        </p:nvSpPr>
        <p:spPr>
          <a:xfrm rot="20116701">
            <a:off x="323528" y="1866892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13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anose="03070402050302030203" pitchFamily="66" charset="0"/>
              </a:rPr>
              <a:t>filiações</a:t>
            </a:r>
            <a:endParaRPr lang="pt-BR" sz="138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rot="1925056">
            <a:off x="651612" y="2497092"/>
            <a:ext cx="829457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8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anose="03070402050302030203" pitchFamily="66" charset="0"/>
              </a:rPr>
              <a:t>subjetividades</a:t>
            </a:r>
            <a:endParaRPr lang="pt-BR" sz="8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37160" indent="0" algn="ctr">
              <a:buNone/>
            </a:pPr>
            <a:r>
              <a:rPr lang="pt-B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Obrigada!!</a:t>
            </a:r>
          </a:p>
          <a:p>
            <a:pPr marL="137160" indent="0" algn="ctr">
              <a:buNone/>
            </a:pPr>
            <a:r>
              <a:rPr lang="pt-B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shirley.feusp@usp.br</a:t>
            </a:r>
            <a:endParaRPr lang="pt-BR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pt-BR" sz="3200" b="1" dirty="0">
                <a:solidFill>
                  <a:schemeClr val="bg2"/>
                </a:solidFill>
                <a:latin typeface="Century Gothic" panose="020B0502020202020204" pitchFamily="34" charset="0"/>
              </a:rPr>
              <a:t>A modernidade buscou pela cientificidade de definidores da existência humana, com isso construiu, e constrói, referenciais que parametrizam tudo o que diz respeito aos homens e mulheres, enquanto organismos. </a:t>
            </a:r>
          </a:p>
          <a:p>
            <a:pPr marL="0" indent="0" algn="ctr">
              <a:buNone/>
            </a:pPr>
            <a:r>
              <a:rPr lang="pt-BR" sz="3200" b="1" dirty="0">
                <a:solidFill>
                  <a:schemeClr val="bg2"/>
                </a:solidFill>
                <a:latin typeface="Century Gothic" panose="020B0502020202020204" pitchFamily="34" charset="0"/>
              </a:rPr>
              <a:t>Este olhar “orgânico” se estende a todo modo de produção humana – relações sociais, família, sociedade, trabalho, afetividade. </a:t>
            </a:r>
          </a:p>
          <a:p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Parametrização da Vida</a:t>
            </a:r>
            <a:endParaRPr lang="pt-BR" sz="3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BA5-C070-4D45-995D-A4D9BB234BB6}" type="slidenum">
              <a:rPr lang="pt-BR" altLang="en-US" smtClean="0"/>
              <a:pPr/>
              <a:t>5</a:t>
            </a:fld>
            <a:endParaRPr lang="pt-BR" alt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516E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526338" cy="455526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631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3082354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/>
            </a:r>
            <a:br>
              <a:rPr lang="pt-BR" sz="27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</a:br>
            <a:r>
              <a:rPr lang="pt-BR" sz="31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O </a:t>
            </a:r>
            <a:r>
              <a:rPr lang="pt-BR" sz="3100" b="1" dirty="0">
                <a:solidFill>
                  <a:schemeClr val="bg2"/>
                </a:solidFill>
                <a:latin typeface="Century Gothic" panose="020B0502020202020204" pitchFamily="34" charset="0"/>
              </a:rPr>
              <a:t>olhar “orgânico” permanece, mas a produção cultural remodela e redefine o estabelecimento do conceito de normal sobre todo modo de produção humana – relações sociais, família, sociedade, trabalho, afetividade. </a:t>
            </a:r>
            <a:br>
              <a:rPr lang="pt-BR" sz="3100" b="1" dirty="0">
                <a:solidFill>
                  <a:schemeClr val="bg2"/>
                </a:solidFill>
                <a:latin typeface="Century Gothic" panose="020B0502020202020204" pitchFamily="34" charset="0"/>
              </a:rPr>
            </a:br>
            <a:r>
              <a:rPr lang="pt-BR" sz="3100" b="1" dirty="0">
                <a:solidFill>
                  <a:schemeClr val="bg2"/>
                </a:solidFill>
                <a:latin typeface="Century Gothic" panose="020B0502020202020204" pitchFamily="34" charset="0"/>
              </a:rPr>
              <a:t>Da mesma forma o preconceito também cria novas formas de produção.</a:t>
            </a:r>
            <a:r>
              <a:rPr lang="pt-BR" sz="49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pt-BR" sz="49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6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8128000" cy="1752600"/>
          </a:xfrm>
        </p:spPr>
      </p:pic>
    </p:spTree>
    <p:extLst>
      <p:ext uri="{BB962C8B-B14F-4D97-AF65-F5344CB8AC3E}">
        <p14:creationId xmlns:p14="http://schemas.microsoft.com/office/powerpoint/2010/main" val="13876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pt-BR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29234949"/>
              </p:ext>
            </p:extLst>
          </p:nvPr>
        </p:nvGraphicFramePr>
        <p:xfrm>
          <a:off x="1187624" y="908720"/>
          <a:ext cx="69342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6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8263" y="620688"/>
            <a:ext cx="8240079" cy="5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97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0668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bg2"/>
                </a:solidFill>
                <a:latin typeface="+mj-lt"/>
                <a:ea typeface="+mj-ea"/>
                <a:cs typeface="Aharoni" pitchFamily="2" charset="-79"/>
              </a:rPr>
              <a:t>Entre</a:t>
            </a:r>
            <a:r>
              <a:rPr lang="pt-BR" sz="2700" b="1" dirty="0" smtClean="0">
                <a:solidFill>
                  <a:schemeClr val="bg2"/>
                </a:solidFill>
              </a:rPr>
              <a:t> </a:t>
            </a:r>
            <a:r>
              <a:rPr lang="pt-BR" sz="3600" b="1" dirty="0">
                <a:solidFill>
                  <a:schemeClr val="bg2"/>
                </a:solidFill>
                <a:latin typeface="+mj-lt"/>
                <a:ea typeface="+mj-ea"/>
                <a:cs typeface="Aharoni" pitchFamily="2" charset="-79"/>
              </a:rPr>
              <a:t>a questão social e o direito social</a:t>
            </a:r>
            <a:endParaRPr lang="pt-BR" b="1" dirty="0">
              <a:solidFill>
                <a:schemeClr val="bg2"/>
              </a:solidFill>
              <a:latin typeface="+mj-lt"/>
              <a:ea typeface="+mj-ea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0" algn="just">
              <a:buNone/>
              <a:defRPr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Questão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social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– delimitação de grupos, formas, profissionais 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zonas de intervenção que deem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lugar à atividades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reparação.</a:t>
            </a:r>
          </a:p>
          <a:p>
            <a:pPr indent="0" algn="just">
              <a:buNone/>
              <a:defRPr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 algn="just">
              <a:buNone/>
              <a:defRPr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Direito social – vinculado à noção de cidadania e seu exercício. Ações que têm como prioridade o desenvolvimento do homem e sua vida digna.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2060848"/>
            <a:ext cx="7272808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Visão naturalista da diferença e assistencialista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1600" y="4437112"/>
            <a:ext cx="72008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Diferenças como produção desigual do acesso aos bens sociais</a:t>
            </a:r>
          </a:p>
        </p:txBody>
      </p:sp>
    </p:spTree>
    <p:extLst>
      <p:ext uri="{BB962C8B-B14F-4D97-AF65-F5344CB8AC3E}">
        <p14:creationId xmlns:p14="http://schemas.microsoft.com/office/powerpoint/2010/main" val="40321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pPerfAward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r="130000" b="130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B0FE17-4F86-4675-9D20-D1A77EB53B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EmpPerfAward</Template>
  <TotalTime>0</TotalTime>
  <Words>1622</Words>
  <Application>Microsoft Office PowerPoint</Application>
  <PresentationFormat>Apresentação na tela (4:3)</PresentationFormat>
  <Paragraphs>184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EmpPerfAward</vt:lpstr>
      <vt:lpstr>Educação Inclusiva – Ações e contradições SINPEEM</vt:lpstr>
      <vt:lpstr>Apresentação do PowerPoint</vt:lpstr>
      <vt:lpstr>Apresentação do PowerPoint</vt:lpstr>
      <vt:lpstr>Apresentação do PowerPoint</vt:lpstr>
      <vt:lpstr>Parametrização da Vida</vt:lpstr>
      <vt:lpstr> O olhar “orgânico” permanece, mas a produção cultural remodela e redefine o estabelecimento do conceito de normal sobre todo modo de produção humana – relações sociais, família, sociedade, trabalho, afetividade.  Da mesma forma o preconceito também cria novas formas de produção. </vt:lpstr>
      <vt:lpstr>  </vt:lpstr>
      <vt:lpstr>Apresentação do PowerPoint</vt:lpstr>
      <vt:lpstr>Entre a questão social e o direito social</vt:lpstr>
      <vt:lpstr>Apresentação do PowerPoint</vt:lpstr>
      <vt:lpstr>O que dizem estes conceitos?</vt:lpstr>
      <vt:lpstr>Significante DEFICIÊNCIA </vt:lpstr>
      <vt:lpstr>A palavra adquire sentido...</vt:lpstr>
      <vt:lpstr>Discurso hegemônico </vt:lpstr>
      <vt:lpstr>Incorporação de novas discursividades...</vt:lpstr>
      <vt:lpstr>Apresentação do PowerPoint</vt:lpstr>
      <vt:lpstr>O Reconhecimento da Diferença</vt:lpstr>
      <vt:lpstr>Convenção da Guatemala - 1999</vt:lpstr>
      <vt:lpstr>Decreto nº 5.296 – 12/2004</vt:lpstr>
      <vt:lpstr> Decreto nº 6. 949 – 2009 </vt:lpstr>
      <vt:lpstr>Implicações em termos de ações a serem implementadas</vt:lpstr>
      <vt:lpstr>Apresentação do PowerPoint</vt:lpstr>
      <vt:lpstr>II - Quem são?</vt:lpstr>
      <vt:lpstr>Apresentação do PowerPoint</vt:lpstr>
      <vt:lpstr> III - Etapas da Educação Básica e Faixa Etária </vt:lpstr>
      <vt:lpstr>Após saber: quem são e qual etapa da etapa da educação básica</vt:lpstr>
      <vt:lpstr>Apresentação do PowerPoint</vt:lpstr>
      <vt:lpstr>Apresentação do PowerPoint</vt:lpstr>
      <vt:lpstr>Questões em aberto...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2015-05-18T22:13:34Z</dcterms:created>
  <dcterms:modified xsi:type="dcterms:W3CDTF">2015-05-19T23:29:09Z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TC101641959990</vt:lpwstr>
  </property>
</Properties>
</file>