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336" r:id="rId3"/>
    <p:sldId id="394" r:id="rId4"/>
    <p:sldId id="341" r:id="rId5"/>
    <p:sldId id="396" r:id="rId6"/>
    <p:sldId id="397" r:id="rId7"/>
    <p:sldId id="398" r:id="rId8"/>
    <p:sldId id="399" r:id="rId9"/>
    <p:sldId id="400" r:id="rId10"/>
    <p:sldId id="403" r:id="rId11"/>
    <p:sldId id="401" r:id="rId12"/>
    <p:sldId id="402" r:id="rId13"/>
    <p:sldId id="404" r:id="rId14"/>
    <p:sldId id="395" r:id="rId15"/>
    <p:sldId id="360" r:id="rId16"/>
    <p:sldId id="346" r:id="rId17"/>
    <p:sldId id="289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0" autoAdjust="0"/>
    <p:restoredTop sz="94618" autoAdjust="0"/>
  </p:normalViewPr>
  <p:slideViewPr>
    <p:cSldViewPr>
      <p:cViewPr>
        <p:scale>
          <a:sx n="70" d="100"/>
          <a:sy n="70" d="100"/>
        </p:scale>
        <p:origin x="-51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D710-D844-418B-B195-0EC89DBE71BB}" type="datetimeFigureOut">
              <a:rPr lang="pt-BR" smtClean="0"/>
              <a:pPr/>
              <a:t>26/08/2017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349A9-3346-4BB6-A380-9DB9A341A10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D710-D844-418B-B195-0EC89DBE71BB}" type="datetimeFigureOut">
              <a:rPr lang="pt-BR" smtClean="0"/>
              <a:pPr/>
              <a:t>26/08/2017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349A9-3346-4BB6-A380-9DB9A341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D710-D844-418B-B195-0EC89DBE71BB}" type="datetimeFigureOut">
              <a:rPr lang="pt-BR" smtClean="0"/>
              <a:pPr/>
              <a:t>26/08/2017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349A9-3346-4BB6-A380-9DB9A341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D710-D844-418B-B195-0EC89DBE71BB}" type="datetimeFigureOut">
              <a:rPr lang="pt-BR" smtClean="0"/>
              <a:pPr/>
              <a:t>26/08/2017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349A9-3346-4BB6-A380-9DB9A341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D710-D844-418B-B195-0EC89DBE71BB}" type="datetimeFigureOut">
              <a:rPr lang="pt-BR" smtClean="0"/>
              <a:pPr/>
              <a:t>26/08/2017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349A9-3346-4BB6-A380-9DB9A341A10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D710-D844-418B-B195-0EC89DBE71BB}" type="datetimeFigureOut">
              <a:rPr lang="pt-BR" smtClean="0"/>
              <a:pPr/>
              <a:t>26/08/2017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349A9-3346-4BB6-A380-9DB9A341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D710-D844-418B-B195-0EC89DBE71BB}" type="datetimeFigureOut">
              <a:rPr lang="pt-BR" smtClean="0"/>
              <a:pPr/>
              <a:t>26/08/2017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349A9-3346-4BB6-A380-9DB9A341A10B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D710-D844-418B-B195-0EC89DBE71BB}" type="datetimeFigureOut">
              <a:rPr lang="pt-BR" smtClean="0"/>
              <a:pPr/>
              <a:t>26/08/2017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349A9-3346-4BB6-A380-9DB9A341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D710-D844-418B-B195-0EC89DBE71BB}" type="datetimeFigureOut">
              <a:rPr lang="pt-BR" smtClean="0"/>
              <a:pPr/>
              <a:t>26/08/2017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349A9-3346-4BB6-A380-9DB9A341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D710-D844-418B-B195-0EC89DBE71BB}" type="datetimeFigureOut">
              <a:rPr lang="pt-BR" smtClean="0"/>
              <a:pPr/>
              <a:t>26/08/2017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349A9-3346-4BB6-A380-9DB9A341A10B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DD710-D844-418B-B195-0EC89DBE71BB}" type="datetimeFigureOut">
              <a:rPr lang="pt-BR" smtClean="0"/>
              <a:pPr/>
              <a:t>26/08/2017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349A9-3346-4BB6-A380-9DB9A341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D2DD710-D844-418B-B195-0EC89DBE71BB}" type="datetimeFigureOut">
              <a:rPr lang="pt-BR" smtClean="0"/>
              <a:pPr/>
              <a:t>26/08/2017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E4349A9-3346-4BB6-A380-9DB9A341A10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wipe dir="r"/>
  </p:transition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karinelimagab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416824" cy="1656184"/>
          </a:xfrm>
        </p:spPr>
        <p:txBody>
          <a:bodyPr>
            <a:noAutofit/>
          </a:bodyPr>
          <a:lstStyle/>
          <a:p>
            <a:pPr algn="ctr"/>
            <a:r>
              <a:rPr lang="pt-BR" sz="6600" dirty="0" smtClean="0">
                <a:solidFill>
                  <a:schemeClr val="bg1"/>
                </a:solidFill>
              </a:rPr>
              <a:t>MEDIAÇÃO DE CONFLITOS</a:t>
            </a:r>
            <a:br>
              <a:rPr lang="pt-BR" sz="6600" dirty="0" smtClean="0">
                <a:solidFill>
                  <a:schemeClr val="bg1"/>
                </a:solidFill>
              </a:rPr>
            </a:br>
            <a:r>
              <a:rPr lang="pt-BR" sz="4400" dirty="0" smtClean="0">
                <a:solidFill>
                  <a:schemeClr val="bg1"/>
                </a:solidFill>
              </a:rPr>
              <a:t>NO ESPAÇO ESCOLAR</a:t>
            </a:r>
            <a:endParaRPr lang="pt-BR" sz="44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4077071"/>
            <a:ext cx="7704856" cy="2016225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pt-BR" b="1" dirty="0" smtClean="0"/>
              <a:t>Karine de Lima</a:t>
            </a:r>
          </a:p>
          <a:p>
            <a:pPr algn="r"/>
            <a:endParaRPr lang="pt-BR" b="1" dirty="0" smtClean="0"/>
          </a:p>
          <a:p>
            <a:pPr algn="r"/>
            <a:r>
              <a:rPr lang="pt-BR" b="1" i="1" dirty="0" smtClean="0"/>
              <a:t>Mestranda em Educação pelo Instituto de Educação Superior Latino Americano.</a:t>
            </a:r>
          </a:p>
          <a:p>
            <a:pPr algn="r"/>
            <a:r>
              <a:rPr lang="pt-BR" b="1" i="1" dirty="0" smtClean="0"/>
              <a:t>Pós Graduada em Educação pela PUC/MG.</a:t>
            </a:r>
          </a:p>
          <a:p>
            <a:pPr algn="r"/>
            <a:r>
              <a:rPr lang="pt-BR" b="1" i="1" dirty="0" smtClean="0"/>
              <a:t>Diretora de Escola da Rede Municipal de SP.</a:t>
            </a:r>
          </a:p>
          <a:p>
            <a:pPr algn="r"/>
            <a:endParaRPr lang="pt-BR" b="1" i="1" dirty="0" smtClean="0"/>
          </a:p>
          <a:p>
            <a:pPr algn="r"/>
            <a:r>
              <a:rPr lang="pt-BR" sz="5800" b="1" dirty="0"/>
              <a:t>	</a:t>
            </a:r>
            <a:endParaRPr lang="pt-BR" sz="5800" b="1" dirty="0" smtClean="0"/>
          </a:p>
          <a:p>
            <a:endParaRPr lang="pt-BR" sz="5800" b="1" dirty="0" smtClean="0"/>
          </a:p>
          <a:p>
            <a:endParaRPr lang="pt-BR" sz="5800" b="1" i="1" dirty="0" smtClean="0"/>
          </a:p>
          <a:p>
            <a:endParaRPr lang="pt-BR" b="1" dirty="0" smtClean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9678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050360" cy="160020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/>
              <a:t>“A educação é a arma mais poderosa que você pode usar para mudar o mundo.” Nelson Mandela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sz="6000" b="1" dirty="0" smtClean="0"/>
              <a:t>Passos para a mediação</a:t>
            </a:r>
          </a:p>
        </p:txBody>
      </p:sp>
    </p:spTree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620688"/>
            <a:ext cx="8208912" cy="547260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lphaLcParenR"/>
            </a:pPr>
            <a:r>
              <a:rPr lang="pt-BR" sz="2900" b="1" dirty="0" smtClean="0"/>
              <a:t>Pré-mediação</a:t>
            </a:r>
          </a:p>
          <a:p>
            <a:pPr marL="514350" indent="-514350">
              <a:buNone/>
            </a:pPr>
            <a:endParaRPr lang="pt-BR" sz="2900" b="1" dirty="0" smtClean="0"/>
          </a:p>
          <a:p>
            <a:pPr algn="just">
              <a:buNone/>
            </a:pPr>
            <a:r>
              <a:rPr lang="pt-BR" sz="2900" b="1" dirty="0" smtClean="0"/>
              <a:t>   Em primeiro lugar, as partes devem concordar com a mediação. É importante nesta fase fazer a pré-mediação, que é aquele momento em que o mediador ganha a confiança das partes, ouvindo separadamente cada uma das pessoas envolvidas, delimitando o problema e convidando as partes para a mediação.</a:t>
            </a:r>
          </a:p>
          <a:p>
            <a:pPr algn="just">
              <a:buNone/>
            </a:pPr>
            <a:r>
              <a:rPr lang="pt-BR" sz="2900" b="1" dirty="0" smtClean="0"/>
              <a:t>    Ao ouvir atentamente cada uma das pessoas envolvidas, o mediador faz uso da escuta Ativa,para identificar a versão de cada um, os seus sentimentos e as Necessidades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92696"/>
            <a:ext cx="8352928" cy="54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b="1" dirty="0" smtClean="0"/>
              <a:t>b) Mediação</a:t>
            </a:r>
          </a:p>
          <a:p>
            <a:pPr algn="just">
              <a:buNone/>
            </a:pPr>
            <a:r>
              <a:rPr lang="pt-BR" dirty="0" smtClean="0"/>
              <a:t>       Na mediação o mediador recebe as pessoas envolvidas num problema e as convida para se sentarem, de preferência uma de frente para a outra, deixando-as à vontade. Depois o mediador abre a conversa, dizendo que está preocupado com as partes e que está ali para ajudá-las.</a:t>
            </a:r>
          </a:p>
          <a:p>
            <a:pPr algn="just">
              <a:buNone/>
            </a:pPr>
            <a:r>
              <a:rPr lang="pt-BR" dirty="0" smtClean="0"/>
              <a:t>      O facilitador (mediador) deve dizer às pessoas que está preparado para ouvi-las, para que todos construam um acordo juntos. Deve mostrar que ele é imparcial, que não escolhe os lados e que ajudará as partes a acharem as próprias soluções para o problema. Neste ponto ele se utiliza de argumentações como: </a:t>
            </a:r>
            <a:r>
              <a:rPr lang="pt-BR" i="1" dirty="0" smtClean="0"/>
              <a:t>“vocês têm um problema. Por que não resolvê-lo juntos,</a:t>
            </a:r>
          </a:p>
          <a:p>
            <a:pPr algn="just">
              <a:buNone/>
            </a:pPr>
            <a:r>
              <a:rPr lang="pt-BR" i="1" dirty="0" smtClean="0"/>
              <a:t>    já que os dois lados poderão sair ganhando?”</a:t>
            </a:r>
            <a:r>
              <a:rPr lang="pt-BR" dirty="0" smtClean="0"/>
              <a:t>O mediador deve pedir às partes para que:  procurem restabelecer o diálogo;</a:t>
            </a:r>
            <a:endParaRPr lang="pt-BR" dirty="0"/>
          </a:p>
        </p:txBody>
      </p:sp>
    </p:spTree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15408"/>
          </a:xfrm>
        </p:spPr>
        <p:txBody>
          <a:bodyPr>
            <a:normAutofit/>
          </a:bodyPr>
          <a:lstStyle/>
          <a:p>
            <a:r>
              <a:rPr lang="pt-BR" dirty="0" smtClean="0"/>
              <a:t>tentem solucionar a questão;</a:t>
            </a:r>
          </a:p>
          <a:p>
            <a:r>
              <a:rPr lang="pt-BR" dirty="0" smtClean="0"/>
              <a:t>usem as técnicas para um bom diálogo e procurem usar a</a:t>
            </a:r>
          </a:p>
          <a:p>
            <a:r>
              <a:rPr lang="pt-BR" dirty="0" smtClean="0"/>
              <a:t>“mensagem eu” e não façam ataques;</a:t>
            </a:r>
          </a:p>
          <a:p>
            <a:r>
              <a:rPr lang="pt-BR" dirty="0" smtClean="0"/>
              <a:t> as partes não devem interromper o outro quando este estiver falando;</a:t>
            </a:r>
          </a:p>
          <a:p>
            <a:r>
              <a:rPr lang="pt-BR" dirty="0" smtClean="0"/>
              <a:t>as partes não devem culpar uma à outra ou fazer xingamentos;</a:t>
            </a:r>
          </a:p>
          <a:p>
            <a:r>
              <a:rPr lang="pt-BR" dirty="0" smtClean="0"/>
              <a:t> os envolvidos devem manter confidência sobre os pontos abordados durante a mediação.</a:t>
            </a:r>
          </a:p>
        </p:txBody>
      </p:sp>
    </p:spTree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fontAlgn="base">
              <a:buNone/>
            </a:pPr>
            <a:r>
              <a:rPr lang="pt-BR" sz="3600" dirty="0" smtClean="0"/>
              <a:t>LEI Nº 16.134, DE 12 DE MARÇO DE 2015</a:t>
            </a:r>
          </a:p>
          <a:p>
            <a:pPr marL="0" indent="0" fontAlgn="base">
              <a:buNone/>
            </a:pPr>
            <a:r>
              <a:rPr lang="pt-BR" dirty="0" smtClean="0"/>
              <a:t>Art. 1º Fica criado em todas as Escolas Municipais e Centros de Educação Infantil uma Comissão de Mediação de Conflitos – CMC, com o objetivo de atuar na </a:t>
            </a:r>
            <a:r>
              <a:rPr lang="pt-BR" u="sng" dirty="0" smtClean="0"/>
              <a:t>prevenção e resolução de conflitos </a:t>
            </a:r>
            <a:r>
              <a:rPr lang="pt-BR" dirty="0" smtClean="0"/>
              <a:t>que envolvam alunos, professores e servidores da comunidade escolar.</a:t>
            </a:r>
          </a:p>
          <a:p>
            <a:pPr marL="0" indent="0" fontAlgn="base">
              <a:buNone/>
            </a:pPr>
            <a:r>
              <a:rPr lang="pt-BR" dirty="0" smtClean="0"/>
              <a:t>Art. 3º A CMC terá as seguintes atribuições:</a:t>
            </a:r>
          </a:p>
          <a:p>
            <a:pPr marL="0" indent="0" fontAlgn="base">
              <a:buNone/>
            </a:pPr>
            <a:r>
              <a:rPr lang="pt-BR" dirty="0" smtClean="0"/>
              <a:t>I – mediar conflitos ocorridos no interior da Unidade Escolar envolvendo alunos e profissionais da educação;</a:t>
            </a:r>
          </a:p>
          <a:p>
            <a:pPr marL="0" indent="0" fontAlgn="base">
              <a:buNone/>
            </a:pPr>
            <a:r>
              <a:rPr lang="pt-BR" dirty="0" smtClean="0"/>
              <a:t>II – orientar a comunidade escolar através da mediação independente e imparcial, sugerindo medidas para a resolução dos conflitos existentes;</a:t>
            </a:r>
          </a:p>
          <a:p>
            <a:pPr marL="0" indent="0" fontAlgn="base">
              <a:buNone/>
            </a:pPr>
            <a:r>
              <a:rPr lang="pt-BR" dirty="0" smtClean="0"/>
              <a:t>III – identificar as causas da violência no âmbito escolar;</a:t>
            </a:r>
          </a:p>
          <a:p>
            <a:pPr marL="0" indent="0" fontAlgn="base">
              <a:buNone/>
            </a:pPr>
            <a:r>
              <a:rPr lang="pt-BR" dirty="0" smtClean="0"/>
              <a:t>IV – identificar as áreas que apresentem risco de violência nas escolas;</a:t>
            </a:r>
          </a:p>
          <a:p>
            <a:pPr marL="0" indent="0" fontAlgn="base">
              <a:buNone/>
            </a:pPr>
            <a:r>
              <a:rPr lang="pt-BR" dirty="0" smtClean="0"/>
              <a:t>V – apresentar soluções e encaminhamentos ao corpo diretivo da unidade escolar para equacionamento dos problemas enfrentados.</a:t>
            </a:r>
            <a:endParaRPr lang="pt-BR" dirty="0"/>
          </a:p>
        </p:txBody>
      </p:sp>
    </p:spTree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700808"/>
            <a:ext cx="8460432" cy="396044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endParaRPr lang="pt-BR" sz="1600" b="1" dirty="0" smtClean="0"/>
          </a:p>
          <a:p>
            <a:pPr marL="0" indent="0" fontAlgn="base">
              <a:buNone/>
            </a:pPr>
            <a:endParaRPr lang="pt-BR" sz="1600" b="1" dirty="0" smtClean="0"/>
          </a:p>
          <a:p>
            <a:pPr marL="0" indent="0" fontAlgn="base">
              <a:buNone/>
            </a:pPr>
            <a:endParaRPr lang="pt-BR" sz="1600" b="1" dirty="0" smtClean="0"/>
          </a:p>
          <a:p>
            <a:pPr marL="0" indent="0" algn="ctr" fontAlgn="base">
              <a:buNone/>
            </a:pPr>
            <a:r>
              <a:rPr lang="pt-BR" sz="5400" b="1" dirty="0" smtClean="0">
                <a:sym typeface="Wingdings" panose="05000000000000000000" pitchFamily="2" charset="2"/>
              </a:rPr>
              <a:t>Propostas para encaminhar  Mediação</a:t>
            </a:r>
          </a:p>
          <a:p>
            <a:pPr marL="0" indent="0" fontAlgn="base">
              <a:buNone/>
            </a:pPr>
            <a:endParaRPr lang="pt-BR" sz="1600" b="1" dirty="0" smtClean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endParaRPr lang="pt-BR" sz="1600" dirty="0">
              <a:sym typeface="Wingdings" panose="05000000000000000000" pitchFamily="2" charset="2"/>
            </a:endParaRPr>
          </a:p>
          <a:p>
            <a:pPr fontAlgn="base"/>
            <a:endParaRPr lang="pt-BR" sz="1600" dirty="0" smtClean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endParaRPr lang="pt-BR" sz="1600" dirty="0">
              <a:sym typeface="Wingdings" panose="05000000000000000000" pitchFamily="2" charset="2"/>
            </a:endParaRPr>
          </a:p>
          <a:p>
            <a:pPr fontAlgn="base"/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301414261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2060848"/>
            <a:ext cx="6781800" cy="1600200"/>
          </a:xfrm>
        </p:spPr>
        <p:txBody>
          <a:bodyPr/>
          <a:lstStyle/>
          <a:p>
            <a:pPr algn="ctr"/>
            <a:r>
              <a:rPr lang="pt-BR" dirty="0" smtClean="0"/>
              <a:t>CASOS PRÁTICOS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28970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000" y="404664"/>
            <a:ext cx="7986464" cy="2664296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755" y="4797152"/>
            <a:ext cx="7543800" cy="3024336"/>
          </a:xfrm>
        </p:spPr>
        <p:txBody>
          <a:bodyPr>
            <a:normAutofit/>
          </a:bodyPr>
          <a:lstStyle/>
          <a:p>
            <a:pPr marL="0" lvl="2" indent="0" algn="ctr">
              <a:buNone/>
            </a:pPr>
            <a:r>
              <a:rPr lang="pt-BR" sz="4000" b="1" dirty="0" smtClean="0"/>
              <a:t>Contato:</a:t>
            </a:r>
          </a:p>
          <a:p>
            <a:pPr marL="0" lvl="2" indent="0" algn="ctr">
              <a:buNone/>
            </a:pPr>
            <a:endParaRPr lang="pt-BR" sz="2100" b="1" dirty="0"/>
          </a:p>
          <a:p>
            <a:pPr marL="0" lvl="2" indent="0" algn="ctr">
              <a:buNone/>
            </a:pPr>
            <a:r>
              <a:rPr lang="pt-BR" sz="2200" b="1" dirty="0" smtClean="0">
                <a:hlinkClick r:id="rId2"/>
              </a:rPr>
              <a:t>karinelimagaba@gmail.com</a:t>
            </a:r>
            <a:endParaRPr lang="pt-BR" sz="2200" b="1" dirty="0" smtClean="0"/>
          </a:p>
          <a:p>
            <a:pPr marL="0" lvl="2" indent="0" algn="ctr">
              <a:buNone/>
            </a:pPr>
            <a:r>
              <a:rPr lang="pt-BR" sz="2200" b="1" smtClean="0"/>
              <a:t>11 996141888</a:t>
            </a:r>
            <a:endParaRPr lang="pt-BR" sz="2200" b="1" dirty="0" smtClean="0"/>
          </a:p>
          <a:p>
            <a:pPr marL="0" indent="0" algn="ctr">
              <a:buNone/>
            </a:pPr>
            <a:endParaRPr lang="pt-BR" sz="2200" b="1" dirty="0"/>
          </a:p>
          <a:p>
            <a:pPr marL="0" indent="0" algn="ctr">
              <a:buNone/>
            </a:pPr>
            <a:endParaRPr lang="pt-BR" sz="2200" b="1" dirty="0" smtClean="0"/>
          </a:p>
          <a:p>
            <a:pPr marL="0" indent="0" algn="ctr">
              <a:buNone/>
            </a:pPr>
            <a:endParaRPr lang="pt-BR" sz="2200" b="1" dirty="0" smtClean="0"/>
          </a:p>
          <a:p>
            <a:pPr marL="0" indent="0" algn="ctr">
              <a:buNone/>
            </a:pPr>
            <a:endParaRPr lang="pt-BR" sz="2100" dirty="0" smtClean="0"/>
          </a:p>
          <a:p>
            <a:pPr marL="0" indent="0" algn="ctr">
              <a:buNone/>
            </a:pPr>
            <a:endParaRPr lang="pt-BR" sz="2100" dirty="0" smtClean="0"/>
          </a:p>
          <a:p>
            <a:pPr marL="0" indent="0" algn="ctr">
              <a:buNone/>
            </a:pPr>
            <a:endParaRPr lang="pt-BR" sz="2100" dirty="0"/>
          </a:p>
          <a:p>
            <a:pPr marL="0" indent="0" algn="ctr">
              <a:buNone/>
            </a:pPr>
            <a:endParaRPr lang="pt-BR" sz="2100" b="1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827584" y="5231432"/>
            <a:ext cx="3622071" cy="93387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pt-BR" sz="2000" dirty="0" smtClean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716016" y="5217643"/>
            <a:ext cx="3622071" cy="93387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pt-BR" sz="2000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762000" y="476672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pt-BR" sz="2000" i="1" dirty="0" smtClean="0"/>
          </a:p>
          <a:p>
            <a:pPr marL="0" indent="0" algn="ctr">
              <a:buFont typeface="Arial" pitchFamily="34" charset="0"/>
              <a:buNone/>
            </a:pPr>
            <a:r>
              <a:rPr lang="pt-BR" sz="3200" b="1" dirty="0" smtClean="0"/>
              <a:t>OBRIGADA!</a:t>
            </a:r>
          </a:p>
          <a:p>
            <a:pPr marL="0" indent="0" algn="ctr">
              <a:buFont typeface="Arial" pitchFamily="34" charset="0"/>
              <a:buNone/>
            </a:pPr>
            <a:endParaRPr lang="pt-BR" sz="2000" i="1" dirty="0" smtClean="0"/>
          </a:p>
          <a:p>
            <a:pPr algn="ctr">
              <a:buNone/>
            </a:pPr>
            <a:endParaRPr lang="pt-BR" sz="2000" dirty="0" smtClean="0"/>
          </a:p>
          <a:p>
            <a:pPr marL="0" indent="0" algn="ctr">
              <a:buFont typeface="Arial" pitchFamily="34" charset="0"/>
              <a:buNone/>
            </a:pPr>
            <a:endParaRPr lang="pt-BR" sz="2000" dirty="0" smtClean="0"/>
          </a:p>
          <a:p>
            <a:pPr marL="0" indent="0" algn="ctr">
              <a:buFont typeface="Arial" pitchFamily="34" charset="0"/>
              <a:buNone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318987024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484784"/>
            <a:ext cx="7543800" cy="42484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b="1" dirty="0" smtClean="0"/>
              <a:t>Objetivos do Curso </a:t>
            </a:r>
          </a:p>
          <a:p>
            <a:r>
              <a:rPr lang="pt-BR" dirty="0" smtClean="0"/>
              <a:t>Compreender </a:t>
            </a:r>
            <a:r>
              <a:rPr lang="pt-BR" dirty="0"/>
              <a:t>e refletir sobre aspectos legais para implementação da Mediação de conflitos no espaço escolar.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Abordagens e concepções sobre a construção coleiva do PPP, do Projeto Educativo e sua efetividade numa perspectiva de cultura da não violência.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Construir práticas para gestão de conflitos escolares, tendo em vista </a:t>
            </a:r>
            <a:r>
              <a:rPr lang="pt-BR" dirty="0" smtClean="0"/>
              <a:t>a Mediação </a:t>
            </a:r>
            <a:r>
              <a:rPr lang="pt-BR" dirty="0"/>
              <a:t>como proposta dialógica que contempla o desenvolvimento da cidadania e democracia.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854853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914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sz="4000" dirty="0" smtClean="0"/>
              <a:t>O que é CONFLITO?</a:t>
            </a:r>
          </a:p>
          <a:p>
            <a:pPr algn="ctr">
              <a:buNone/>
            </a:pPr>
            <a:endParaRPr lang="pt-BR" sz="4000" dirty="0" smtClean="0"/>
          </a:p>
          <a:p>
            <a:pPr algn="ctr">
              <a:buNone/>
            </a:pPr>
            <a:r>
              <a:rPr lang="pt-BR" sz="4000" dirty="0" smtClean="0">
                <a:solidFill>
                  <a:schemeClr val="tx1"/>
                </a:solidFill>
              </a:rPr>
              <a:t>Quais  conflitos ocorrem no âmbito escolar ?</a:t>
            </a:r>
          </a:p>
          <a:p>
            <a:pPr algn="ctr">
              <a:buNone/>
            </a:pPr>
            <a:endParaRPr lang="pt-BR" sz="4000" dirty="0" smtClean="0"/>
          </a:p>
          <a:p>
            <a:pPr algn="ctr">
              <a:buNone/>
            </a:pPr>
            <a:r>
              <a:rPr lang="pt-BR" sz="4000" dirty="0" smtClean="0"/>
              <a:t>Por que são recorrentes no espaço escolar ?</a:t>
            </a:r>
            <a:endParaRPr lang="pt-BR" sz="4000" dirty="0"/>
          </a:p>
        </p:txBody>
      </p:sp>
    </p:spTree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88640"/>
            <a:ext cx="8028384" cy="5832648"/>
          </a:xfrm>
        </p:spPr>
        <p:txBody>
          <a:bodyPr>
            <a:noAutofit/>
          </a:bodyPr>
          <a:lstStyle/>
          <a:p>
            <a:pPr marL="0" indent="0" algn="just" fontAlgn="base">
              <a:buNone/>
            </a:pPr>
            <a:endParaRPr lang="pt-BR" sz="2000" b="1" dirty="0" smtClean="0"/>
          </a:p>
          <a:p>
            <a:pPr marL="0" indent="0" algn="just" fontAlgn="base">
              <a:buNone/>
            </a:pPr>
            <a:endParaRPr lang="pt-BR" sz="2000" b="1" dirty="0" smtClean="0"/>
          </a:p>
          <a:p>
            <a:pPr marL="0" indent="0" algn="just" fontAlgn="base">
              <a:buNone/>
            </a:pPr>
            <a:endParaRPr lang="pt-BR" sz="2000" b="1" dirty="0" smtClean="0"/>
          </a:p>
          <a:p>
            <a:pPr marL="0" indent="0" algn="just" fontAlgn="base">
              <a:buNone/>
            </a:pPr>
            <a:endParaRPr lang="pt-BR" sz="2000" b="1" dirty="0" smtClean="0"/>
          </a:p>
          <a:p>
            <a:pPr marL="0" indent="0" algn="just" fontAlgn="base">
              <a:buNone/>
            </a:pPr>
            <a:endParaRPr lang="pt-BR" sz="2000" b="1" dirty="0" smtClean="0"/>
          </a:p>
          <a:p>
            <a:pPr marL="0" indent="0" algn="just" fontAlgn="base">
              <a:buNone/>
            </a:pPr>
            <a:endParaRPr lang="pt-BR" sz="2000" b="1" dirty="0" smtClean="0"/>
          </a:p>
          <a:p>
            <a:pPr marL="0" indent="0" algn="just" fontAlgn="base">
              <a:buNone/>
            </a:pPr>
            <a:endParaRPr lang="pt-BR" sz="3200" b="1" dirty="0" smtClean="0"/>
          </a:p>
          <a:p>
            <a:pPr marL="0" indent="0" algn="just" fontAlgn="base">
              <a:buNone/>
            </a:pPr>
            <a:endParaRPr lang="pt-BR" sz="3200" b="1" dirty="0" smtClean="0"/>
          </a:p>
          <a:p>
            <a:pPr marL="0" indent="0" algn="just" fontAlgn="base">
              <a:buNone/>
            </a:pPr>
            <a:r>
              <a:rPr lang="pt-BR" sz="3200" b="1" dirty="0" smtClean="0"/>
              <a:t>“</a:t>
            </a:r>
            <a:r>
              <a:rPr lang="pt-BR" sz="3200" b="1" i="1" dirty="0" smtClean="0"/>
              <a:t>Os conflitos são partes da nossa natureza social e humana”. </a:t>
            </a:r>
            <a:r>
              <a:rPr lang="pt-BR" sz="3200" b="1" dirty="0" smtClean="0"/>
              <a:t>(Silva 2011)</a:t>
            </a:r>
          </a:p>
          <a:p>
            <a:pPr marL="0" indent="0" algn="just" fontAlgn="base">
              <a:buNone/>
            </a:pPr>
            <a:endParaRPr lang="pt-BR" sz="3200" b="1" dirty="0" smtClean="0"/>
          </a:p>
          <a:p>
            <a:pPr marL="0" indent="0" algn="just" fontAlgn="base">
              <a:buNone/>
            </a:pPr>
            <a:r>
              <a:rPr lang="pt-BR" sz="3200" b="1" i="1" dirty="0" smtClean="0"/>
              <a:t>“O conflito é uma situação que surge entre pelo menos dois ou mais protagonistas, na qual se produz uma confrontação de interesses” (Fernández,1998).</a:t>
            </a:r>
          </a:p>
          <a:p>
            <a:pPr marL="0" indent="0" algn="just" fontAlgn="base">
              <a:buNone/>
            </a:pPr>
            <a:endParaRPr lang="pt-BR" sz="3200" b="1" i="1" dirty="0" smtClean="0"/>
          </a:p>
          <a:p>
            <a:pPr marL="0" indent="0" algn="just" fontAlgn="base">
              <a:buNone/>
            </a:pPr>
            <a:endParaRPr lang="pt-BR" sz="3200" b="1" i="1" dirty="0" smtClean="0"/>
          </a:p>
          <a:p>
            <a:pPr marL="0" indent="0" algn="ctr" fontAlgn="base">
              <a:buNone/>
            </a:pPr>
            <a:endParaRPr lang="pt-BR" sz="2000" dirty="0" smtClean="0"/>
          </a:p>
          <a:p>
            <a:pPr marL="0" indent="0" fontAlgn="base">
              <a:buNone/>
            </a:pPr>
            <a:endParaRPr lang="pt-BR" sz="1600" b="1" dirty="0" smtClean="0"/>
          </a:p>
          <a:p>
            <a:pPr marL="0" indent="0" fontAlgn="base">
              <a:buNone/>
            </a:pPr>
            <a:endParaRPr lang="pt-BR" sz="1600" b="1" dirty="0" smtClean="0"/>
          </a:p>
          <a:p>
            <a:pPr marL="0" indent="0" fontAlgn="base">
              <a:buNone/>
            </a:pPr>
            <a:endParaRPr lang="pt-BR" sz="1600" dirty="0">
              <a:sym typeface="Wingdings" panose="05000000000000000000" pitchFamily="2" charset="2"/>
            </a:endParaRPr>
          </a:p>
          <a:p>
            <a:pPr fontAlgn="base"/>
            <a:endParaRPr lang="pt-BR" sz="1600" dirty="0" smtClean="0">
              <a:sym typeface="Wingdings" panose="05000000000000000000" pitchFamily="2" charset="2"/>
            </a:endParaRPr>
          </a:p>
          <a:p>
            <a:pPr marL="0" indent="0" fontAlgn="base">
              <a:buNone/>
            </a:pPr>
            <a:endParaRPr lang="pt-BR" sz="1600" dirty="0">
              <a:sym typeface="Wingdings" panose="05000000000000000000" pitchFamily="2" charset="2"/>
            </a:endParaRPr>
          </a:p>
          <a:p>
            <a:pPr fontAlgn="base"/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48320646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548680"/>
            <a:ext cx="8064896" cy="51845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800" b="1" dirty="0" smtClean="0"/>
              <a:t>Situação problema !!!</a:t>
            </a:r>
          </a:p>
          <a:p>
            <a:pPr>
              <a:buNone/>
            </a:pPr>
            <a:r>
              <a:rPr lang="pt-BR" sz="2800" dirty="0" smtClean="0"/>
              <a:t>    Descreva um conflito que você vivenciou no contexto escolar (aluno-aluno/ aluno-professor/aluno – outros).</a:t>
            </a:r>
          </a:p>
          <a:p>
            <a:pPr>
              <a:buNone/>
            </a:pPr>
            <a:endParaRPr lang="pt-BR" sz="2800" dirty="0" smtClean="0"/>
          </a:p>
          <a:p>
            <a:r>
              <a:rPr lang="pt-BR" sz="2800" dirty="0" smtClean="0"/>
              <a:t>Recolher  as situações problemas e abrir para resolução do conflito.</a:t>
            </a:r>
          </a:p>
          <a:p>
            <a:pPr>
              <a:buNone/>
            </a:pPr>
            <a:endParaRPr lang="pt-BR" sz="2800" dirty="0" smtClean="0"/>
          </a:p>
          <a:p>
            <a:pPr algn="r">
              <a:buNone/>
            </a:pPr>
            <a:r>
              <a:rPr lang="pt-BR" sz="2800" b="1" dirty="0" smtClean="0"/>
              <a:t>  </a:t>
            </a:r>
            <a:endParaRPr lang="pt-BR" sz="2800" b="1" dirty="0"/>
          </a:p>
        </p:txBody>
      </p:sp>
    </p:spTree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85800"/>
            <a:ext cx="8280920" cy="4903440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   São essas experiências e vivências diárias que permitem perceber o lugar do outro, a existência de limites – por vezes afrouxados no trato familiar -, e a tolerância com aquele que não espelha nem compartilhados mesmos valores e gostos. Importante, a percepção de que, dentro da escola, o respeito é a condição,de início, meio e fim, para que cada um exercite, no desenho coletivo, a sua individualidade.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>
                <a:solidFill>
                  <a:srgbClr val="00B0F0"/>
                </a:solidFill>
              </a:rPr>
              <a:t>*Atividade com balões.</a:t>
            </a:r>
          </a:p>
        </p:txBody>
      </p:sp>
    </p:spTree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dirty="0" smtClean="0"/>
              <a:t>Vídeo: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400" dirty="0" smtClean="0"/>
              <a:t>Que ESCOLA queremos?</a:t>
            </a:r>
          </a:p>
          <a:p>
            <a:pPr algn="ctr">
              <a:buNone/>
            </a:pPr>
            <a:endParaRPr lang="pt-BR" sz="4400" dirty="0" smtClean="0"/>
          </a:p>
          <a:p>
            <a:pPr algn="ctr"/>
            <a:r>
              <a:rPr lang="pt-BR" sz="4400" dirty="0" smtClean="0"/>
              <a:t>Que SOCIEDADE queremos?</a:t>
            </a:r>
            <a:endParaRPr lang="pt-BR" sz="4400" dirty="0"/>
          </a:p>
        </p:txBody>
      </p:sp>
    </p:spTree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194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4000" b="1" dirty="0" smtClean="0"/>
              <a:t>Diálogo: Base para todas as demais</a:t>
            </a:r>
          </a:p>
          <a:p>
            <a:pPr algn="ctr">
              <a:buNone/>
            </a:pPr>
            <a:r>
              <a:rPr lang="pt-BR" sz="4000" b="1" dirty="0" smtClean="0"/>
              <a:t>formas de resoluções</a:t>
            </a:r>
            <a:endParaRPr lang="pt-BR" sz="4000" b="1" dirty="0"/>
          </a:p>
        </p:txBody>
      </p:sp>
    </p:spTree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2000" y="1052736"/>
            <a:ext cx="7543800" cy="424847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4400" b="1" i="1" dirty="0" smtClean="0"/>
              <a:t>“Em um diálogo não há a tentativa de fazer prevalecer um ponto de vista particular, mas a de ampliar a compreensão de todos os envolvidos” - David </a:t>
            </a:r>
            <a:r>
              <a:rPr lang="pt-BR" sz="4400" b="1" i="1" dirty="0" err="1" smtClean="0"/>
              <a:t>Bohm</a:t>
            </a:r>
            <a:endParaRPr lang="pt-BR" sz="4400" b="1" dirty="0"/>
          </a:p>
        </p:txBody>
      </p:sp>
    </p:spTree>
  </p:cSld>
  <p:clrMapOvr>
    <a:masterClrMapping/>
  </p:clrMapOvr>
  <p:transition spd="slow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7265</TotalTime>
  <Words>814</Words>
  <Application>Microsoft Office PowerPoint</Application>
  <PresentationFormat>Apresentação na tela 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NewsPrint</vt:lpstr>
      <vt:lpstr>MEDIAÇÃO DE CONFLITOS NO ESPAÇO ESCOLAR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Vídeo:</vt:lpstr>
      <vt:lpstr>Apresentação do PowerPoint</vt:lpstr>
      <vt:lpstr>Apresentação do PowerPoint</vt:lpstr>
      <vt:lpstr>“A educação é a arma mais poderosa que você pode usar para mudar o mundo.” Nelson Mandela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CASOS PRÁTICOS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Apontamos atuais sobre a Defesa do Consumidor nos Juizados Especiais</dc:title>
  <dc:creator>Leco</dc:creator>
  <cp:lastModifiedBy>JURIDICO SERVIDOR</cp:lastModifiedBy>
  <cp:revision>248</cp:revision>
  <dcterms:created xsi:type="dcterms:W3CDTF">2016-05-24T13:04:49Z</dcterms:created>
  <dcterms:modified xsi:type="dcterms:W3CDTF">2017-08-26T11:46:06Z</dcterms:modified>
</cp:coreProperties>
</file>