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3"/>
  </p:notesMasterIdLst>
  <p:sldIdLst>
    <p:sldId id="287" r:id="rId2"/>
    <p:sldId id="288" r:id="rId3"/>
    <p:sldId id="302" r:id="rId4"/>
    <p:sldId id="258" r:id="rId5"/>
    <p:sldId id="310" r:id="rId6"/>
    <p:sldId id="259" r:id="rId7"/>
    <p:sldId id="264" r:id="rId8"/>
    <p:sldId id="265" r:id="rId9"/>
    <p:sldId id="266" r:id="rId10"/>
    <p:sldId id="267" r:id="rId11"/>
    <p:sldId id="269" r:id="rId12"/>
    <p:sldId id="270" r:id="rId13"/>
    <p:sldId id="273" r:id="rId14"/>
    <p:sldId id="304" r:id="rId15"/>
    <p:sldId id="313" r:id="rId16"/>
    <p:sldId id="306" r:id="rId17"/>
    <p:sldId id="305" r:id="rId18"/>
    <p:sldId id="308" r:id="rId19"/>
    <p:sldId id="309" r:id="rId20"/>
    <p:sldId id="314" r:id="rId21"/>
    <p:sldId id="315" r:id="rId22"/>
    <p:sldId id="316" r:id="rId23"/>
    <p:sldId id="290" r:id="rId24"/>
    <p:sldId id="291" r:id="rId25"/>
    <p:sldId id="292" r:id="rId26"/>
    <p:sldId id="293" r:id="rId27"/>
    <p:sldId id="295" r:id="rId28"/>
    <p:sldId id="296" r:id="rId29"/>
    <p:sldId id="297" r:id="rId30"/>
    <p:sldId id="298" r:id="rId31"/>
    <p:sldId id="299" r:id="rId32"/>
  </p:sldIdLst>
  <p:sldSz cx="9144000" cy="6858000" type="screen4x3"/>
  <p:notesSz cx="6858000" cy="9144000"/>
  <p:defaultText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900"/>
  </p:clrMru>
</p:presentationPr>
</file>

<file path=ppt/tableStyles.xml><?xml version="1.0" encoding="utf-8"?>
<a:tblStyleLst xmlns:a="http://schemas.openxmlformats.org/drawingml/2006/main" def="{5C22544A-7EE6-4342-B048-85BDC9FD1C3A}">
  <a:tblStyle styleId="{2D5ABB26-0587-4C30-8999-92F81FD0307C}" styleName="Nenhum Estilo, Nenhuma Grade">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19" autoAdjust="0"/>
    <p:restoredTop sz="74462" autoAdjust="0"/>
  </p:normalViewPr>
  <p:slideViewPr>
    <p:cSldViewPr>
      <p:cViewPr>
        <p:scale>
          <a:sx n="50" d="100"/>
          <a:sy n="50" d="100"/>
        </p:scale>
        <p:origin x="-147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339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3C55B03-51E9-474C-BC68-E540693B3074}" type="datetimeFigureOut">
              <a:rPr lang="pt-BR" smtClean="0"/>
              <a:pPr/>
              <a:t>8/11/2012</a:t>
            </a:fld>
            <a:endParaRPr lang="pt-BR"/>
          </a:p>
        </p:txBody>
      </p:sp>
      <p:sp>
        <p:nvSpPr>
          <p:cNvPr id="4" name="Espaço Reservado para Imagem de Sli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6" name="Espaço Reservado para Rodap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C7DE21-7DD1-4202-B035-5666D36550DF}" type="slidenum">
              <a:rPr lang="pt-BR" smtClean="0"/>
              <a:pPr/>
              <a:t>‹nº›</a:t>
            </a:fld>
            <a:endParaRPr lang="pt-B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fld id="{EDC7DE21-7DD1-4202-B035-5666D36550DF}" type="slidenum">
              <a:rPr lang="pt-BR" smtClean="0"/>
              <a:pPr/>
              <a:t>5</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685800" y="2130425"/>
            <a:ext cx="7772400" cy="1470025"/>
          </a:xfrm>
        </p:spPr>
        <p:txBody>
          <a:bodyPr/>
          <a:lstStyle/>
          <a:p>
            <a:r>
              <a:rPr lang="pt-BR" smtClean="0"/>
              <a:t>Clique para editar o estilo do título mestre</a:t>
            </a:r>
            <a:endParaRPr lang="pt-BR"/>
          </a:p>
        </p:txBody>
      </p:sp>
      <p:sp>
        <p:nvSpPr>
          <p:cNvPr id="3" name="Subtítulo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pt-BR" smtClean="0"/>
              <a:t>Clique para editar o estilo do subtítulo mestre</a:t>
            </a:r>
            <a:endParaRPr lang="pt-BR"/>
          </a:p>
        </p:txBody>
      </p:sp>
      <p:sp>
        <p:nvSpPr>
          <p:cNvPr id="4" name="Espaço Reservado para Data 3"/>
          <p:cNvSpPr>
            <a:spLocks noGrp="1"/>
          </p:cNvSpPr>
          <p:nvPr>
            <p:ph type="dt" sz="half" idx="10"/>
          </p:nvPr>
        </p:nvSpPr>
        <p:spPr/>
        <p:txBody>
          <a:bodyPr/>
          <a:lstStyle/>
          <a:p>
            <a:fld id="{A69B92D8-6EB4-4DAD-8976-9F924A826B72}" type="datetimeFigureOut">
              <a:rPr lang="pt-BR" smtClean="0"/>
              <a:pPr/>
              <a:t>8/11/2012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69B92D8-6EB4-4DAD-8976-9F924A826B72}" type="datetimeFigureOut">
              <a:rPr lang="pt-BR" smtClean="0"/>
              <a:pPr/>
              <a:t>8/11/2012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e texto verticais">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6629400" y="274638"/>
            <a:ext cx="2057400" cy="5851525"/>
          </a:xfrm>
        </p:spPr>
        <p:txBody>
          <a:bodyPr vert="eaVert"/>
          <a:lstStyle/>
          <a:p>
            <a:r>
              <a:rPr lang="pt-BR" smtClean="0"/>
              <a:t>Clique para editar o estilo do título mestre</a:t>
            </a:r>
            <a:endParaRPr lang="pt-BR"/>
          </a:p>
        </p:txBody>
      </p:sp>
      <p:sp>
        <p:nvSpPr>
          <p:cNvPr id="3" name="Espaço Reservado para Texto Vertical 2"/>
          <p:cNvSpPr>
            <a:spLocks noGrp="1"/>
          </p:cNvSpPr>
          <p:nvPr>
            <p:ph type="body" orient="vert" idx="1"/>
          </p:nvPr>
        </p:nvSpPr>
        <p:spPr>
          <a:xfrm>
            <a:off x="457200" y="274638"/>
            <a:ext cx="6019800" cy="5851525"/>
          </a:xfrm>
        </p:spPr>
        <p:txBody>
          <a:bodyPr vert="eaVert"/>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69B92D8-6EB4-4DAD-8976-9F924A826B72}" type="datetimeFigureOut">
              <a:rPr lang="pt-BR" smtClean="0"/>
              <a:pPr/>
              <a:t>8/11/2012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idx="1"/>
          </p:nvPr>
        </p:nvSpPr>
        <p:spPr/>
        <p:txBody>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10"/>
          </p:nvPr>
        </p:nvSpPr>
        <p:spPr/>
        <p:txBody>
          <a:bodyPr/>
          <a:lstStyle/>
          <a:p>
            <a:fld id="{A69B92D8-6EB4-4DAD-8976-9F924A826B72}" type="datetimeFigureOut">
              <a:rPr lang="pt-BR" smtClean="0"/>
              <a:pPr/>
              <a:t>8/11/2012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ítulo 1"/>
          <p:cNvSpPr>
            <a:spLocks noGrp="1"/>
          </p:cNvSpPr>
          <p:nvPr>
            <p:ph type="title"/>
          </p:nvPr>
        </p:nvSpPr>
        <p:spPr>
          <a:xfrm>
            <a:off x="722313" y="4406900"/>
            <a:ext cx="7772400" cy="1362075"/>
          </a:xfrm>
        </p:spPr>
        <p:txBody>
          <a:bodyPr anchor="t"/>
          <a:lstStyle>
            <a:lvl1pPr algn="l">
              <a:defRPr sz="4000" b="1" cap="all"/>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pt-BR" smtClean="0"/>
              <a:t>Clique para editar os estilos do texto mestre</a:t>
            </a:r>
          </a:p>
        </p:txBody>
      </p:sp>
      <p:sp>
        <p:nvSpPr>
          <p:cNvPr id="4" name="Espaço Reservado para Data 3"/>
          <p:cNvSpPr>
            <a:spLocks noGrp="1"/>
          </p:cNvSpPr>
          <p:nvPr>
            <p:ph type="dt" sz="half" idx="10"/>
          </p:nvPr>
        </p:nvSpPr>
        <p:spPr/>
        <p:txBody>
          <a:bodyPr/>
          <a:lstStyle/>
          <a:p>
            <a:fld id="{A69B92D8-6EB4-4DAD-8976-9F924A826B72}" type="datetimeFigureOut">
              <a:rPr lang="pt-BR" smtClean="0"/>
              <a:pPr/>
              <a:t>8/11/2012</a:t>
            </a:fld>
            <a:endParaRPr lang="pt-BR"/>
          </a:p>
        </p:txBody>
      </p:sp>
      <p:sp>
        <p:nvSpPr>
          <p:cNvPr id="5" name="Espaço Reservado para Rodapé 4"/>
          <p:cNvSpPr>
            <a:spLocks noGrp="1"/>
          </p:cNvSpPr>
          <p:nvPr>
            <p:ph type="ftr" sz="quarter" idx="11"/>
          </p:nvPr>
        </p:nvSpPr>
        <p:spPr/>
        <p:txBody>
          <a:bodyPr/>
          <a:lstStyle/>
          <a:p>
            <a:endParaRPr lang="pt-BR"/>
          </a:p>
        </p:txBody>
      </p:sp>
      <p:sp>
        <p:nvSpPr>
          <p:cNvPr id="6" name="Espaço Reservado para Número de Slide 5"/>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Conteúd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Conteúd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Data 4"/>
          <p:cNvSpPr>
            <a:spLocks noGrp="1"/>
          </p:cNvSpPr>
          <p:nvPr>
            <p:ph type="dt" sz="half" idx="10"/>
          </p:nvPr>
        </p:nvSpPr>
        <p:spPr/>
        <p:txBody>
          <a:bodyPr/>
          <a:lstStyle/>
          <a:p>
            <a:fld id="{A69B92D8-6EB4-4DAD-8976-9F924A826B72}" type="datetimeFigureOut">
              <a:rPr lang="pt-BR" smtClean="0"/>
              <a:pPr/>
              <a:t>8/11/2012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lvl1pPr>
              <a:defRPr/>
            </a:lvl1p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4" name="Espaço Reservado para Conteúd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5" name="Espaço Reservado para Tex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smtClean="0"/>
              <a:t>Clique para editar os estilos do texto mestre</a:t>
            </a:r>
          </a:p>
        </p:txBody>
      </p:sp>
      <p:sp>
        <p:nvSpPr>
          <p:cNvPr id="6" name="Espaço Reservado para Conteúd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7" name="Espaço Reservado para Data 6"/>
          <p:cNvSpPr>
            <a:spLocks noGrp="1"/>
          </p:cNvSpPr>
          <p:nvPr>
            <p:ph type="dt" sz="half" idx="10"/>
          </p:nvPr>
        </p:nvSpPr>
        <p:spPr/>
        <p:txBody>
          <a:bodyPr/>
          <a:lstStyle/>
          <a:p>
            <a:fld id="{A69B92D8-6EB4-4DAD-8976-9F924A826B72}" type="datetimeFigureOut">
              <a:rPr lang="pt-BR" smtClean="0"/>
              <a:pPr/>
              <a:t>8/11/2012</a:t>
            </a:fld>
            <a:endParaRPr lang="pt-BR"/>
          </a:p>
        </p:txBody>
      </p:sp>
      <p:sp>
        <p:nvSpPr>
          <p:cNvPr id="8" name="Espaço Reservado para Rodapé 7"/>
          <p:cNvSpPr>
            <a:spLocks noGrp="1"/>
          </p:cNvSpPr>
          <p:nvPr>
            <p:ph type="ftr" sz="quarter" idx="11"/>
          </p:nvPr>
        </p:nvSpPr>
        <p:spPr/>
        <p:txBody>
          <a:bodyPr/>
          <a:lstStyle/>
          <a:p>
            <a:endParaRPr lang="pt-BR"/>
          </a:p>
        </p:txBody>
      </p:sp>
      <p:sp>
        <p:nvSpPr>
          <p:cNvPr id="9" name="Espaço Reservado para Número de Slide 8"/>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mtClean="0"/>
              <a:t>Clique para editar o estilo do título mestre</a:t>
            </a:r>
            <a:endParaRPr lang="pt-BR"/>
          </a:p>
        </p:txBody>
      </p:sp>
      <p:sp>
        <p:nvSpPr>
          <p:cNvPr id="3" name="Espaço Reservado para Data 2"/>
          <p:cNvSpPr>
            <a:spLocks noGrp="1"/>
          </p:cNvSpPr>
          <p:nvPr>
            <p:ph type="dt" sz="half" idx="10"/>
          </p:nvPr>
        </p:nvSpPr>
        <p:spPr/>
        <p:txBody>
          <a:bodyPr/>
          <a:lstStyle/>
          <a:p>
            <a:fld id="{A69B92D8-6EB4-4DAD-8976-9F924A826B72}" type="datetimeFigureOut">
              <a:rPr lang="pt-BR" smtClean="0"/>
              <a:pPr/>
              <a:t>8/11/2012</a:t>
            </a:fld>
            <a:endParaRPr lang="pt-BR"/>
          </a:p>
        </p:txBody>
      </p:sp>
      <p:sp>
        <p:nvSpPr>
          <p:cNvPr id="4" name="Espaço Reservado para Rodapé 3"/>
          <p:cNvSpPr>
            <a:spLocks noGrp="1"/>
          </p:cNvSpPr>
          <p:nvPr>
            <p:ph type="ftr" sz="quarter" idx="11"/>
          </p:nvPr>
        </p:nvSpPr>
        <p:spPr/>
        <p:txBody>
          <a:bodyPr/>
          <a:lstStyle/>
          <a:p>
            <a:endParaRPr lang="pt-BR"/>
          </a:p>
        </p:txBody>
      </p:sp>
      <p:sp>
        <p:nvSpPr>
          <p:cNvPr id="5" name="Espaço Reservado para Número de Slide 4"/>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Espaço Reservado para Data 1"/>
          <p:cNvSpPr>
            <a:spLocks noGrp="1"/>
          </p:cNvSpPr>
          <p:nvPr>
            <p:ph type="dt" sz="half" idx="10"/>
          </p:nvPr>
        </p:nvSpPr>
        <p:spPr/>
        <p:txBody>
          <a:bodyPr/>
          <a:lstStyle/>
          <a:p>
            <a:fld id="{A69B92D8-6EB4-4DAD-8976-9F924A826B72}" type="datetimeFigureOut">
              <a:rPr lang="pt-BR" smtClean="0"/>
              <a:pPr/>
              <a:t>8/11/2012</a:t>
            </a:fld>
            <a:endParaRPr lang="pt-BR"/>
          </a:p>
        </p:txBody>
      </p:sp>
      <p:sp>
        <p:nvSpPr>
          <p:cNvPr id="3" name="Espaço Reservado para Rodapé 2"/>
          <p:cNvSpPr>
            <a:spLocks noGrp="1"/>
          </p:cNvSpPr>
          <p:nvPr>
            <p:ph type="ftr" sz="quarter" idx="11"/>
          </p:nvPr>
        </p:nvSpPr>
        <p:spPr/>
        <p:txBody>
          <a:bodyPr/>
          <a:lstStyle/>
          <a:p>
            <a:endParaRPr lang="pt-BR"/>
          </a:p>
        </p:txBody>
      </p:sp>
      <p:sp>
        <p:nvSpPr>
          <p:cNvPr id="4" name="Espaço Reservado para Número de Slide 3"/>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457200" y="273050"/>
            <a:ext cx="3008313" cy="1162050"/>
          </a:xfrm>
        </p:spPr>
        <p:txBody>
          <a:bodyPr anchor="b"/>
          <a:lstStyle>
            <a:lvl1pPr algn="l">
              <a:defRPr sz="2000" b="1"/>
            </a:lvl1pPr>
          </a:lstStyle>
          <a:p>
            <a:r>
              <a:rPr lang="pt-BR" smtClean="0"/>
              <a:t>Clique para editar o estilo do título mestre</a:t>
            </a:r>
            <a:endParaRPr lang="pt-BR"/>
          </a:p>
        </p:txBody>
      </p:sp>
      <p:sp>
        <p:nvSpPr>
          <p:cNvPr id="3" name="Espaço Reservado para Conteúd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Tex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69B92D8-6EB4-4DAD-8976-9F924A826B72}" type="datetimeFigureOut">
              <a:rPr lang="pt-BR" smtClean="0"/>
              <a:pPr/>
              <a:t>8/11/2012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ítulo 1"/>
          <p:cNvSpPr>
            <a:spLocks noGrp="1"/>
          </p:cNvSpPr>
          <p:nvPr>
            <p:ph type="title"/>
          </p:nvPr>
        </p:nvSpPr>
        <p:spPr>
          <a:xfrm>
            <a:off x="1792288" y="4800600"/>
            <a:ext cx="5486400" cy="566738"/>
          </a:xfrm>
        </p:spPr>
        <p:txBody>
          <a:bodyPr anchor="b"/>
          <a:lstStyle>
            <a:lvl1pPr algn="l">
              <a:defRPr sz="2000" b="1"/>
            </a:lvl1pPr>
          </a:lstStyle>
          <a:p>
            <a:r>
              <a:rPr lang="pt-BR" smtClean="0"/>
              <a:t>Clique para editar o estilo do título mestre</a:t>
            </a:r>
            <a:endParaRPr lang="pt-BR"/>
          </a:p>
        </p:txBody>
      </p:sp>
      <p:sp>
        <p:nvSpPr>
          <p:cNvPr id="3" name="Espaço Reservado para Imagem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t-BR"/>
          </a:p>
        </p:txBody>
      </p:sp>
      <p:sp>
        <p:nvSpPr>
          <p:cNvPr id="4" name="Espaço Reservado para Tex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pt-BR" smtClean="0"/>
              <a:t>Clique para editar os estilos do texto mestre</a:t>
            </a:r>
          </a:p>
        </p:txBody>
      </p:sp>
      <p:sp>
        <p:nvSpPr>
          <p:cNvPr id="5" name="Espaço Reservado para Data 4"/>
          <p:cNvSpPr>
            <a:spLocks noGrp="1"/>
          </p:cNvSpPr>
          <p:nvPr>
            <p:ph type="dt" sz="half" idx="10"/>
          </p:nvPr>
        </p:nvSpPr>
        <p:spPr/>
        <p:txBody>
          <a:bodyPr/>
          <a:lstStyle/>
          <a:p>
            <a:fld id="{A69B92D8-6EB4-4DAD-8976-9F924A826B72}" type="datetimeFigureOut">
              <a:rPr lang="pt-BR" smtClean="0"/>
              <a:pPr/>
              <a:t>8/11/2012</a:t>
            </a:fld>
            <a:endParaRPr lang="pt-BR"/>
          </a:p>
        </p:txBody>
      </p:sp>
      <p:sp>
        <p:nvSpPr>
          <p:cNvPr id="6" name="Espaço Reservado para Rodapé 5"/>
          <p:cNvSpPr>
            <a:spLocks noGrp="1"/>
          </p:cNvSpPr>
          <p:nvPr>
            <p:ph type="ftr" sz="quarter" idx="11"/>
          </p:nvPr>
        </p:nvSpPr>
        <p:spPr/>
        <p:txBody>
          <a:bodyPr/>
          <a:lstStyle/>
          <a:p>
            <a:endParaRPr lang="pt-BR"/>
          </a:p>
        </p:txBody>
      </p:sp>
      <p:sp>
        <p:nvSpPr>
          <p:cNvPr id="7" name="Espaço Reservado para Número de Slide 6"/>
          <p:cNvSpPr>
            <a:spLocks noGrp="1"/>
          </p:cNvSpPr>
          <p:nvPr>
            <p:ph type="sldNum" sz="quarter" idx="12"/>
          </p:nvPr>
        </p:nvSpPr>
        <p:spPr/>
        <p:txBody>
          <a:bodyPr/>
          <a:lstStyle/>
          <a:p>
            <a:fld id="{89FD690E-5A06-49D8-BF7B-83D964AF6A1F}" type="slidenum">
              <a:rPr lang="pt-BR" smtClean="0"/>
              <a:pPr/>
              <a:t>‹nº›</a:t>
            </a:fld>
            <a:endParaRPr lang="pt-B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Título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pt-BR" smtClean="0"/>
              <a:t>Clique para editar o estilo do título mestre</a:t>
            </a:r>
            <a:endParaRPr lang="pt-BR"/>
          </a:p>
        </p:txBody>
      </p:sp>
      <p:sp>
        <p:nvSpPr>
          <p:cNvPr id="3" name="Espaço Reservado para Texto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pt-BR" smtClean="0"/>
              <a:t>Clique para editar os estilos do texto mestre</a:t>
            </a:r>
          </a:p>
          <a:p>
            <a:pPr lvl="1"/>
            <a:r>
              <a:rPr lang="pt-BR" smtClean="0"/>
              <a:t>Segundo nível</a:t>
            </a:r>
          </a:p>
          <a:p>
            <a:pPr lvl="2"/>
            <a:r>
              <a:rPr lang="pt-BR" smtClean="0"/>
              <a:t>Terceiro nível</a:t>
            </a:r>
          </a:p>
          <a:p>
            <a:pPr lvl="3"/>
            <a:r>
              <a:rPr lang="pt-BR" smtClean="0"/>
              <a:t>Quarto nível</a:t>
            </a:r>
          </a:p>
          <a:p>
            <a:pPr lvl="4"/>
            <a:r>
              <a:rPr lang="pt-BR" smtClean="0"/>
              <a:t>Quinto nível</a:t>
            </a:r>
            <a:endParaRPr lang="pt-BR"/>
          </a:p>
        </p:txBody>
      </p:sp>
      <p:sp>
        <p:nvSpPr>
          <p:cNvPr id="4" name="Espaço Reservado para Data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69B92D8-6EB4-4DAD-8976-9F924A826B72}" type="datetimeFigureOut">
              <a:rPr lang="pt-BR" smtClean="0"/>
              <a:pPr/>
              <a:t>8/11/2012</a:t>
            </a:fld>
            <a:endParaRPr lang="pt-BR"/>
          </a:p>
        </p:txBody>
      </p:sp>
      <p:sp>
        <p:nvSpPr>
          <p:cNvPr id="5" name="Espaço Reservado para Rodapé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Espaço Reservado para Número de Slide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FD690E-5A06-49D8-BF7B-83D964AF6A1F}" type="slidenum">
              <a:rPr lang="pt-BR" smtClean="0"/>
              <a:pPr/>
              <a:t>‹nº›</a:t>
            </a:fld>
            <a:endParaRPr lang="pt-B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pt-B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3" Type="http://schemas.openxmlformats.org/officeDocument/2006/relationships/image" Target="../media/image2.jpeg"/><Relationship Id="rId7" Type="http://schemas.openxmlformats.org/officeDocument/2006/relationships/image" Target="../media/image6.jpeg"/><Relationship Id="rId12" Type="http://schemas.openxmlformats.org/officeDocument/2006/relationships/image" Target="../media/image11.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11" Type="http://schemas.openxmlformats.org/officeDocument/2006/relationships/image" Target="../media/image10.jpeg"/><Relationship Id="rId5" Type="http://schemas.openxmlformats.org/officeDocument/2006/relationships/image" Target="../media/image4.jpe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9.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2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9.jpeg"/></Relationships>
</file>

<file path=ppt/slides/_rels/slide2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2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2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2.png"/><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image" Target="../media/image30.png"/></Relationships>
</file>

<file path=ppt/slides/_rels/slide2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6.jpeg"/><Relationship Id="rId3" Type="http://schemas.openxmlformats.org/officeDocument/2006/relationships/image" Target="../media/image1.jpeg"/><Relationship Id="rId7" Type="http://schemas.openxmlformats.org/officeDocument/2006/relationships/image" Target="../media/image5.jpeg"/><Relationship Id="rId12" Type="http://schemas.openxmlformats.org/officeDocument/2006/relationships/image" Target="../media/image13.png"/><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image" Target="../media/image4.jpeg"/><Relationship Id="rId11" Type="http://schemas.openxmlformats.org/officeDocument/2006/relationships/image" Target="../media/image8.jpeg"/><Relationship Id="rId5" Type="http://schemas.openxmlformats.org/officeDocument/2006/relationships/image" Target="../media/image3.jpeg"/><Relationship Id="rId10" Type="http://schemas.openxmlformats.org/officeDocument/2006/relationships/image" Target="../media/image10.jpeg"/><Relationship Id="rId4" Type="http://schemas.openxmlformats.org/officeDocument/2006/relationships/image" Target="../media/image2.jpeg"/><Relationship Id="rId9" Type="http://schemas.openxmlformats.org/officeDocument/2006/relationships/image" Target="../media/image9.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12.jpeg"/><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5.xml.rels><?xml version="1.0" encoding="UTF-8" standalone="yes"?>
<Relationships xmlns="http://schemas.openxmlformats.org/package/2006/relationships"><Relationship Id="rId3" Type="http://schemas.openxmlformats.org/officeDocument/2006/relationships/image" Target="../media/image1.jpeg"/><Relationship Id="rId7"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4.jpeg"/><Relationship Id="rId4" Type="http://schemas.openxmlformats.org/officeDocument/2006/relationships/image" Target="../media/image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Imagem 16"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19" name="Imagem 1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20" name="Imagem 1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21" name="Imagem 2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pic>
        <p:nvPicPr>
          <p:cNvPr id="22" name="Imagem 21" descr="cabelo-no-trabalho.jpg"/>
          <p:cNvPicPr>
            <a:picLocks noChangeAspect="1"/>
          </p:cNvPicPr>
          <p:nvPr/>
        </p:nvPicPr>
        <p:blipFill>
          <a:blip r:embed="rId6" cstate="print"/>
          <a:stretch>
            <a:fillRect/>
          </a:stretch>
        </p:blipFill>
        <p:spPr>
          <a:xfrm>
            <a:off x="4500562" y="0"/>
            <a:ext cx="2357454" cy="1672647"/>
          </a:xfrm>
          <a:prstGeom prst="rect">
            <a:avLst/>
          </a:prstGeom>
        </p:spPr>
      </p:pic>
      <p:pic>
        <p:nvPicPr>
          <p:cNvPr id="24" name="Imagem 23" descr="mulher[1].jpg"/>
          <p:cNvPicPr>
            <a:picLocks noChangeAspect="1"/>
          </p:cNvPicPr>
          <p:nvPr/>
        </p:nvPicPr>
        <p:blipFill>
          <a:blip r:embed="rId7" cstate="print"/>
          <a:stretch>
            <a:fillRect/>
          </a:stretch>
        </p:blipFill>
        <p:spPr>
          <a:xfrm>
            <a:off x="6831770" y="1"/>
            <a:ext cx="2312230" cy="1579444"/>
          </a:xfrm>
          <a:prstGeom prst="rect">
            <a:avLst/>
          </a:prstGeom>
        </p:spPr>
      </p:pic>
      <p:pic>
        <p:nvPicPr>
          <p:cNvPr id="28" name="Imagem 27" descr="Mulher_TRabalho1.jpg"/>
          <p:cNvPicPr preferRelativeResize="0">
            <a:picLocks/>
          </p:cNvPicPr>
          <p:nvPr/>
        </p:nvPicPr>
        <p:blipFill>
          <a:blip r:embed="rId8" cstate="print"/>
          <a:stretch>
            <a:fillRect/>
          </a:stretch>
        </p:blipFill>
        <p:spPr>
          <a:xfrm>
            <a:off x="6858016" y="1571612"/>
            <a:ext cx="2285984" cy="1714512"/>
          </a:xfrm>
          <a:prstGeom prst="rect">
            <a:avLst/>
          </a:prstGeom>
        </p:spPr>
      </p:pic>
      <p:pic>
        <p:nvPicPr>
          <p:cNvPr id="31" name="Imagem 30" descr="ProfessorCursoTcnico.jpg"/>
          <p:cNvPicPr>
            <a:picLocks noChangeAspect="1"/>
          </p:cNvPicPr>
          <p:nvPr/>
        </p:nvPicPr>
        <p:blipFill>
          <a:blip r:embed="rId9" cstate="print"/>
          <a:stretch>
            <a:fillRect/>
          </a:stretch>
        </p:blipFill>
        <p:spPr>
          <a:xfrm>
            <a:off x="6858016" y="3286124"/>
            <a:ext cx="2285984" cy="1785950"/>
          </a:xfrm>
          <a:prstGeom prst="rect">
            <a:avLst/>
          </a:prstGeom>
        </p:spPr>
      </p:pic>
      <p:grpSp>
        <p:nvGrpSpPr>
          <p:cNvPr id="40" name="Grupo 39"/>
          <p:cNvGrpSpPr/>
          <p:nvPr/>
        </p:nvGrpSpPr>
        <p:grpSpPr>
          <a:xfrm>
            <a:off x="2285984" y="5072050"/>
            <a:ext cx="6858048" cy="1785974"/>
            <a:chOff x="2285984" y="5072050"/>
            <a:chExt cx="6858048" cy="1785974"/>
          </a:xfrm>
        </p:grpSpPr>
        <p:pic>
          <p:nvPicPr>
            <p:cNvPr id="29" name="Imagem 28" descr="mulher_trabalho-a87ff679a2f3e71d9181a67b7542122c.jpg"/>
            <p:cNvPicPr>
              <a:picLocks noChangeAspect="1"/>
            </p:cNvPicPr>
            <p:nvPr/>
          </p:nvPicPr>
          <p:blipFill>
            <a:blip r:embed="rId10" cstate="print"/>
            <a:stretch>
              <a:fillRect/>
            </a:stretch>
          </p:blipFill>
          <p:spPr>
            <a:xfrm>
              <a:off x="6858016" y="5072074"/>
              <a:ext cx="2286016" cy="1785950"/>
            </a:xfrm>
            <a:prstGeom prst="rect">
              <a:avLst/>
            </a:prstGeom>
          </p:spPr>
        </p:pic>
        <p:pic>
          <p:nvPicPr>
            <p:cNvPr id="30" name="Imagem 29" descr="professora.jpg"/>
            <p:cNvPicPr>
              <a:picLocks noChangeAspect="1"/>
            </p:cNvPicPr>
            <p:nvPr/>
          </p:nvPicPr>
          <p:blipFill>
            <a:blip r:embed="rId11" cstate="print"/>
            <a:stretch>
              <a:fillRect/>
            </a:stretch>
          </p:blipFill>
          <p:spPr>
            <a:xfrm>
              <a:off x="4572000" y="5072050"/>
              <a:ext cx="2301040" cy="1785950"/>
            </a:xfrm>
            <a:prstGeom prst="rect">
              <a:avLst/>
            </a:prstGeom>
          </p:spPr>
        </p:pic>
        <p:pic>
          <p:nvPicPr>
            <p:cNvPr id="32" name="Imagem 31" descr="mulher e o mercado de trabalho.jpg"/>
            <p:cNvPicPr>
              <a:picLocks noChangeAspect="1"/>
            </p:cNvPicPr>
            <p:nvPr/>
          </p:nvPicPr>
          <p:blipFill>
            <a:blip r:embed="rId12" cstate="print"/>
            <a:stretch>
              <a:fillRect/>
            </a:stretch>
          </p:blipFill>
          <p:spPr>
            <a:xfrm>
              <a:off x="2285984" y="5072074"/>
              <a:ext cx="2357454" cy="1785926"/>
            </a:xfrm>
            <a:prstGeom prst="rect">
              <a:avLst/>
            </a:prstGeom>
          </p:spPr>
        </p:pic>
      </p:grpSp>
      <p:pic>
        <p:nvPicPr>
          <p:cNvPr id="37" name="Imagem 36" descr="simpeen.jpg"/>
          <p:cNvPicPr>
            <a:picLocks noChangeAspect="1"/>
          </p:cNvPicPr>
          <p:nvPr/>
        </p:nvPicPr>
        <p:blipFill>
          <a:blip r:embed="rId13" cstate="print"/>
          <a:stretch>
            <a:fillRect/>
          </a:stretch>
        </p:blipFill>
        <p:spPr>
          <a:xfrm>
            <a:off x="1857356" y="2071678"/>
            <a:ext cx="5715040" cy="2319184"/>
          </a:xfrm>
          <a:prstGeom prst="rect">
            <a:avLst/>
          </a:prstGeom>
        </p:spPr>
      </p:pic>
      <p:pic>
        <p:nvPicPr>
          <p:cNvPr id="2050" name="Picture 2"/>
          <p:cNvPicPr>
            <a:picLocks noChangeAspect="1" noChangeArrowheads="1"/>
          </p:cNvPicPr>
          <p:nvPr/>
        </p:nvPicPr>
        <p:blipFill>
          <a:blip r:embed="rId14" cstate="print"/>
          <a:srcRect/>
          <a:stretch>
            <a:fillRect/>
          </a:stretch>
        </p:blipFill>
        <p:spPr bwMode="auto">
          <a:xfrm>
            <a:off x="2357422" y="1"/>
            <a:ext cx="2143140" cy="1571611"/>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28794" y="500042"/>
            <a:ext cx="6624736" cy="5663089"/>
          </a:xfrm>
          <a:prstGeom prst="rect">
            <a:avLst/>
          </a:prstGeom>
        </p:spPr>
        <p:txBody>
          <a:bodyPr wrap="square">
            <a:spAutoFit/>
          </a:bodyPr>
          <a:lstStyle/>
          <a:p>
            <a:pPr algn="just">
              <a:buFont typeface="Arial" pitchFamily="34" charset="0"/>
              <a:buChar char="•"/>
            </a:pPr>
            <a:r>
              <a:rPr lang="pt-BR" sz="2200" dirty="0" smtClean="0">
                <a:latin typeface="Arial" pitchFamily="34" charset="0"/>
                <a:cs typeface="Arial" pitchFamily="34" charset="0"/>
              </a:rPr>
              <a:t> </a:t>
            </a:r>
            <a:r>
              <a:rPr lang="pt-BR" sz="2000" dirty="0" smtClean="0">
                <a:latin typeface="Arial" pitchFamily="34" charset="0"/>
                <a:cs typeface="Arial" pitchFamily="34" charset="0"/>
              </a:rPr>
              <a:t>A discriminação atinge as mulheres de forma diferenciada, segundo cor, idade, escolaridade e classe social, gerando outras desigualdades na inserção social das mulheres:</a:t>
            </a:r>
          </a:p>
          <a:p>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As mulheres negras são a parcela mais pobre da sociedade brasileira, as que possuem a situação de trabalho mais precária, têm os menores rendimentos e as mais altas taxas de desemprego. São também as que têm maior dificuldade de completar a escolarização, além de possuir chances ínfimas de chegar a cargos de direção e chefia.</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 As jovens têm imensas dificuldades de ingressar no mercado de trabalho, por que os empregadores exigem inúmeras habilitações, além, de experiência na área procurada</a:t>
            </a:r>
          </a:p>
          <a:p>
            <a:pPr algn="just">
              <a:buFont typeface="Arial" pitchFamily="34" charset="0"/>
              <a:buChar char="•"/>
            </a:pPr>
            <a:endParaRPr lang="pt-BR" sz="2000" dirty="0">
              <a:latin typeface="Arial" pitchFamily="34" charset="0"/>
              <a:cs typeface="Arial" pitchFamily="34" charset="0"/>
            </a:endParaRPr>
          </a:p>
        </p:txBody>
      </p:sp>
      <p:grpSp>
        <p:nvGrpSpPr>
          <p:cNvPr id="6" name="Grupo 5"/>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pic>
        <p:nvPicPr>
          <p:cNvPr id="12" name="Imagem 11"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785918" y="500042"/>
            <a:ext cx="6912768" cy="5016758"/>
          </a:xfrm>
          <a:prstGeom prst="rect">
            <a:avLst/>
          </a:prstGeom>
        </p:spPr>
        <p:txBody>
          <a:bodyPr wrap="square">
            <a:spAutoFit/>
          </a:bodyPr>
          <a:lstStyle/>
          <a:p>
            <a:pPr algn="just">
              <a:buFont typeface="Arial" pitchFamily="34" charset="0"/>
              <a:buChar char="•"/>
            </a:pPr>
            <a:r>
              <a:rPr lang="pt-BR" sz="2000" dirty="0" smtClean="0">
                <a:latin typeface="Arial" pitchFamily="34" charset="0"/>
                <a:cs typeface="Arial" pitchFamily="34" charset="0"/>
              </a:rPr>
              <a:t>Além de receberem os menores salários, estarem mais sujeitas às ocupações vulneráveis, as mulheres ainda enfrentam toda sorte de discriminações e ataques a seus direitos históricos, como estabilidade à gestante e licença maternidade. A ausência de creches públicas e a falta de acesso aos serviços públicos de saúde contribuem para a exclusão social de mães e filhos.</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A maioria das mulheres no mercado de trabalho ganham um salário mínimo, por isso é muito importante a política de valorização desse salário para a vida das mulheres. Importante também são as políticas que fortaleçam as formas de produção cooperativas e solidárias que apontem para outro modelo de desenvolvimento.</a:t>
            </a:r>
          </a:p>
          <a:p>
            <a:pPr algn="just">
              <a:buFont typeface="Arial" pitchFamily="34" charset="0"/>
              <a:buChar char="•"/>
            </a:pPr>
            <a:endParaRPr lang="pt-BR" sz="2000" dirty="0" smtClean="0">
              <a:latin typeface="Arial" pitchFamily="34" charset="0"/>
              <a:cs typeface="Arial" pitchFamily="34" charset="0"/>
            </a:endParaRPr>
          </a:p>
          <a:p>
            <a:endParaRPr lang="pt-BR" sz="2000" dirty="0" smtClean="0">
              <a:latin typeface="Arial" pitchFamily="34" charset="0"/>
              <a:cs typeface="Arial" pitchFamily="34" charset="0"/>
            </a:endParaRPr>
          </a:p>
        </p:txBody>
      </p:sp>
      <p:grpSp>
        <p:nvGrpSpPr>
          <p:cNvPr id="6" name="Grupo 5"/>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pic>
        <p:nvPicPr>
          <p:cNvPr id="13" name="Imagem 12"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28794" y="0"/>
            <a:ext cx="7072362" cy="5940088"/>
          </a:xfrm>
          <a:prstGeom prst="rect">
            <a:avLst/>
          </a:prstGeom>
        </p:spPr>
        <p:txBody>
          <a:bodyPr wrap="square">
            <a:spAutoFit/>
          </a:bodyPr>
          <a:lstStyle/>
          <a:p>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O aumento da presença das mulheres no mercado de trabalho não resolveu o problema da sobrecarga doméstica, de cuidado com a casa e os filhos.</a:t>
            </a:r>
          </a:p>
          <a:p>
            <a:pPr algn="just"/>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A dupla jornada feminina continua uma realidade. Segundo os dados da PNAD, em 2009 as mulheres gastaram em média 26,6 horas semanais na realização dos afazeres domésticos, enquanto os homens gastam 10,5 horas.</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As mulheres ocupadas gastavam, em média 22 horas semanais, e os homens ocupados, 9,5 horas.</a:t>
            </a:r>
          </a:p>
          <a:p>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As mulheres continuam majoritariamente responsáveis pelo trabalho doméstico, em um contexto de ausência de equipamentos públicos de apoio a reprodução.</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endParaRPr lang="pt-BR" sz="2000" dirty="0">
              <a:latin typeface="Arial" pitchFamily="34" charset="0"/>
              <a:cs typeface="Arial" pitchFamily="34" charset="0"/>
            </a:endParaRPr>
          </a:p>
        </p:txBody>
      </p:sp>
      <p:grpSp>
        <p:nvGrpSpPr>
          <p:cNvPr id="6" name="Grupo 5"/>
          <p:cNvGrpSpPr/>
          <p:nvPr/>
        </p:nvGrpSpPr>
        <p:grpSpPr>
          <a:xfrm>
            <a:off x="0" y="1"/>
            <a:ext cx="1785918" cy="6857999"/>
            <a:chOff x="0" y="1"/>
            <a:chExt cx="2321604" cy="6857999"/>
          </a:xfrm>
        </p:grpSpPr>
        <p:pic>
          <p:nvPicPr>
            <p:cNvPr id="7" name="Imagem 6"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pic>
        <p:nvPicPr>
          <p:cNvPr id="12" name="Imagem 11"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2123728" y="1124745"/>
            <a:ext cx="6624736" cy="5016758"/>
          </a:xfrm>
          <a:prstGeom prst="rect">
            <a:avLst/>
          </a:prstGeom>
        </p:spPr>
        <p:txBody>
          <a:bodyPr wrap="square">
            <a:spAutoFit/>
          </a:bodyPr>
          <a:lstStyle/>
          <a:p>
            <a:pPr algn="just"/>
            <a:r>
              <a:rPr lang="pt-BR" sz="2000" dirty="0" smtClean="0">
                <a:latin typeface="Arial" pitchFamily="34" charset="0"/>
                <a:cs typeface="Arial" pitchFamily="34" charset="0"/>
              </a:rPr>
              <a:t>- Essa sobrecarga de trabalho acarreta sérios problemas de saúde às mulheres, como hipertensão, doenças cardíacas, diabetes, menopausa precoce e distúrbios psicológicos.</a:t>
            </a:r>
          </a:p>
          <a:p>
            <a:r>
              <a:rPr lang="pt-BR" sz="2000" dirty="0" smtClean="0">
                <a:latin typeface="Arial" pitchFamily="34" charset="0"/>
                <a:cs typeface="Arial" pitchFamily="34" charset="0"/>
              </a:rPr>
              <a:t> </a:t>
            </a:r>
          </a:p>
          <a:p>
            <a:r>
              <a:rPr lang="pt-BR" sz="2000" dirty="0" smtClean="0">
                <a:latin typeface="Arial" pitchFamily="34" charset="0"/>
                <a:cs typeface="Arial" pitchFamily="34" charset="0"/>
              </a:rPr>
              <a:t> A subjetividade da mulher atual está povoada de culpa, de múltiplas exigências, do conflito diante de escolhas impossíveis, da possibilidade de auto-afirmação à custa  de sacrifícios pessoais.</a:t>
            </a:r>
          </a:p>
          <a:p>
            <a:pPr algn="just">
              <a:buFontTx/>
              <a:buChar char="-"/>
            </a:pPr>
            <a:endParaRPr lang="pt-BR" sz="2000" dirty="0" smtClean="0">
              <a:latin typeface="Arial" pitchFamily="34" charset="0"/>
              <a:cs typeface="Arial" pitchFamily="34" charset="0"/>
            </a:endParaRPr>
          </a:p>
          <a:p>
            <a:pPr algn="just">
              <a:buFontTx/>
              <a:buChar char="-"/>
            </a:pPr>
            <a:r>
              <a:rPr lang="pt-BR" sz="2000" dirty="0" smtClean="0">
                <a:latin typeface="Arial" pitchFamily="34" charset="0"/>
                <a:cs typeface="Arial" pitchFamily="34" charset="0"/>
              </a:rPr>
              <a:t>A síndrome de pânico simboliza hoje a estafa da mulher moderna que luta por seu reconhecimento público, mas que não quer abrir mão de sua felicidade pessoal, do direito a relações afetivas prazerosas, do direito à maternidade.</a:t>
            </a:r>
          </a:p>
          <a:p>
            <a:pPr algn="just">
              <a:buFontTx/>
              <a:buChar char="-"/>
            </a:pPr>
            <a:endParaRPr lang="pt-BR" sz="2000" dirty="0">
              <a:latin typeface="Arial" pitchFamily="34" charset="0"/>
              <a:cs typeface="Arial" pitchFamily="34" charset="0"/>
            </a:endParaRPr>
          </a:p>
        </p:txBody>
      </p:sp>
      <p:grpSp>
        <p:nvGrpSpPr>
          <p:cNvPr id="7"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pic>
        <p:nvPicPr>
          <p:cNvPr id="12" name="Imagem 11"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tângulo 5"/>
          <p:cNvSpPr/>
          <p:nvPr/>
        </p:nvSpPr>
        <p:spPr>
          <a:xfrm>
            <a:off x="1979712" y="332656"/>
            <a:ext cx="6552728" cy="584775"/>
          </a:xfrm>
          <a:prstGeom prst="rect">
            <a:avLst/>
          </a:prstGeom>
        </p:spPr>
        <p:txBody>
          <a:bodyPr wrap="square">
            <a:spAutoFit/>
          </a:bodyPr>
          <a:lstStyle/>
          <a:p>
            <a:pPr algn="ctr"/>
            <a:r>
              <a:rPr lang="pt-BR" sz="3200" b="1" dirty="0" smtClean="0">
                <a:solidFill>
                  <a:srgbClr val="7030A0"/>
                </a:solidFill>
              </a:rPr>
              <a:t>Mulheres Na Educação</a:t>
            </a:r>
            <a:endParaRPr lang="pt-BR" sz="3200" b="1" dirty="0">
              <a:solidFill>
                <a:srgbClr val="7030A0"/>
              </a:solidFill>
            </a:endParaRPr>
          </a:p>
        </p:txBody>
      </p:sp>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2" name="CaixaDeTexto 11"/>
          <p:cNvSpPr txBox="1"/>
          <p:nvPr/>
        </p:nvSpPr>
        <p:spPr>
          <a:xfrm>
            <a:off x="2357422" y="1000108"/>
            <a:ext cx="5929354" cy="4678204"/>
          </a:xfrm>
          <a:prstGeom prst="rect">
            <a:avLst/>
          </a:prstGeom>
          <a:noFill/>
        </p:spPr>
        <p:txBody>
          <a:bodyPr wrap="square" rtlCol="0">
            <a:spAutoFit/>
          </a:bodyPr>
          <a:lstStyle/>
          <a:p>
            <a:pPr algn="just">
              <a:buFont typeface="Arial" pitchFamily="34" charset="0"/>
              <a:buChar char="•"/>
            </a:pPr>
            <a:r>
              <a:rPr lang="pt-BR" sz="2000" dirty="0" smtClean="0">
                <a:latin typeface="Arial" pitchFamily="34" charset="0"/>
                <a:cs typeface="Arial" pitchFamily="34" charset="0"/>
              </a:rPr>
              <a:t>A luta da mulher para ver reconhecido seu direito de instrução tem sido uma batalha permanente contra o atraso e os preconceitos.</a:t>
            </a:r>
          </a:p>
          <a:p>
            <a:pPr algn="just"/>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A trajetória da mulher brasileira nos últimos séculos é, para dizer pouco, extraordinária: de uma educação no lar e para o lar, no período colonial, para uma participação tímida nas escolas públicas mistas do século 19; depois, uma presença significativa na docência do ensino primário, seguida de uma presença hoje majoritária em todos os níveis de escolaridade, bem como de uma expressiva participação na docência da educação superior.</a:t>
            </a:r>
          </a:p>
          <a:p>
            <a:pPr algn="just"/>
            <a:endParaRPr lang="pt-BR" dirty="0"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2" name="CaixaDeTexto 11"/>
          <p:cNvSpPr txBox="1"/>
          <p:nvPr/>
        </p:nvSpPr>
        <p:spPr>
          <a:xfrm>
            <a:off x="2357422" y="1000108"/>
            <a:ext cx="6286544" cy="2862322"/>
          </a:xfrm>
          <a:prstGeom prst="rect">
            <a:avLst/>
          </a:prstGeom>
          <a:noFill/>
        </p:spPr>
        <p:txBody>
          <a:bodyPr wrap="square" rtlCol="0">
            <a:spAutoFit/>
          </a:bodyPr>
          <a:lstStyle/>
          <a:p>
            <a:pPr algn="just">
              <a:buFont typeface="Arial" pitchFamily="34" charset="0"/>
              <a:buChar char="•"/>
            </a:pPr>
            <a:r>
              <a:rPr lang="pt-BR" sz="2000" dirty="0" smtClean="0">
                <a:latin typeface="Arial" pitchFamily="34" charset="0"/>
                <a:cs typeface="Arial" pitchFamily="34" charset="0"/>
              </a:rPr>
              <a:t>Nas últimas três décadas, a desigualdade de gênero na educação brasileira foi reduzida no que se refere ao acesso e permanência no processo educacional, como comprovam dados como a paridade na matrícula em quase todos os níveis de ensino.</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 Nota-se ainda que as meninas e mulheres estão em minoria na educação especial, que atende pessoas com deficiência. </a:t>
            </a:r>
            <a:endParaRPr lang="pt-B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2" name="CaixaDeTexto 11"/>
          <p:cNvSpPr txBox="1"/>
          <p:nvPr/>
        </p:nvSpPr>
        <p:spPr>
          <a:xfrm>
            <a:off x="2071638" y="285728"/>
            <a:ext cx="6786642" cy="5016758"/>
          </a:xfrm>
          <a:prstGeom prst="rect">
            <a:avLst/>
          </a:prstGeom>
          <a:noFill/>
        </p:spPr>
        <p:txBody>
          <a:bodyPr wrap="square" rtlCol="0">
            <a:spAutoFit/>
          </a:bodyPr>
          <a:lstStyle/>
          <a:p>
            <a:pPr algn="just">
              <a:buFont typeface="Arial" pitchFamily="34" charset="0"/>
              <a:buChar char="•"/>
            </a:pPr>
            <a:r>
              <a:rPr lang="pt-BR" sz="2000" dirty="0" smtClean="0">
                <a:latin typeface="Arial" pitchFamily="34" charset="0"/>
                <a:cs typeface="Arial" pitchFamily="34" charset="0"/>
              </a:rPr>
              <a:t>Historicamente expressiva, nos últimos tempos a presença feminina tem crescido ainda mais na educação brasileira. Somos mais de 50% entre os professores do ensino superior, 71% no ensino médio e 85% no ensino fundamental, revela a pesquisa do ministério da Educação, realizada em abril de 2010. </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Em 2009, de acordo com levantamento do Dieese, as mulheres já eram 59,76% entre as pessoas que concluem o ensino superior. Mesmo na pesquisa de ponta a participação da mulher vem num crescente, até 2003 o país formava mais doutores do que doutoras, numa proporção de 50,2% para 49,8%. A partir desse ano esse quadro se inverteu e em 2008 o país formou 51% de doutoras, para 48% de doutores (CGEE, julho de 2010). </a:t>
            </a:r>
          </a:p>
          <a:p>
            <a:pPr algn="just">
              <a:buFont typeface="Arial" pitchFamily="34" charset="0"/>
              <a:buChar char="•"/>
            </a:pPr>
            <a:endParaRPr lang="pt-BR" sz="2000" dirty="0" smtClean="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3" name="CaixaDeTexto 12"/>
          <p:cNvSpPr txBox="1"/>
          <p:nvPr/>
        </p:nvSpPr>
        <p:spPr>
          <a:xfrm>
            <a:off x="2285984" y="500042"/>
            <a:ext cx="6429420" cy="6124754"/>
          </a:xfrm>
          <a:prstGeom prst="rect">
            <a:avLst/>
          </a:prstGeom>
          <a:noFill/>
        </p:spPr>
        <p:txBody>
          <a:bodyPr wrap="square" rtlCol="0">
            <a:spAutoFit/>
          </a:bodyPr>
          <a:lstStyle/>
          <a:p>
            <a:pPr algn="just"/>
            <a:r>
              <a:rPr lang="pt-BR" b="1" dirty="0" smtClean="0"/>
              <a:t>A questão de gênero na divisão das áreas de atuação</a:t>
            </a:r>
          </a:p>
          <a:p>
            <a:pPr algn="just"/>
            <a:endParaRPr lang="pt-BR" dirty="0" smtClean="0"/>
          </a:p>
          <a:p>
            <a:pPr algn="just">
              <a:buFont typeface="Arial" pitchFamily="34" charset="0"/>
              <a:buChar char="•"/>
            </a:pPr>
            <a:r>
              <a:rPr lang="pt-BR" dirty="0" smtClean="0"/>
              <a:t> </a:t>
            </a:r>
            <a:r>
              <a:rPr lang="pt-BR" sz="2000" dirty="0" smtClean="0">
                <a:latin typeface="Arial" pitchFamily="34" charset="0"/>
                <a:cs typeface="Arial" pitchFamily="34" charset="0"/>
              </a:rPr>
              <a:t>No ensino superior, as mulheres são maioria tanto nos cursos de graduação como de pós-graduação. Contudo, a ampliação da presença feminina neste nível é acompanhada por uma marcante diferença na distribuição dos estudantes de sexos distintos pelas áreas de conhecimento. </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Os cursos mais procurados pelos homens são relativos a engenharia , tecnologia, indústria e computação; pelas mulheres, são relativos a serviços e educação para a saúde e para a sociedade (secretariado, psicologia, nutrição, enfermagem, serviço social, pedagogia). Essa tendência se mantém nos mestrados, doutorados e na própria docência da educação superior.</a:t>
            </a:r>
          </a:p>
          <a:p>
            <a:pPr algn="just">
              <a:buFont typeface="Arial" pitchFamily="34" charset="0"/>
              <a:buChar char="•"/>
            </a:pPr>
            <a:endParaRPr lang="pt-BR" sz="2000" dirty="0" smtClean="0">
              <a:latin typeface="Arial" pitchFamily="34" charset="0"/>
              <a:cs typeface="Arial" pitchFamily="34" charset="0"/>
            </a:endParaRPr>
          </a:p>
          <a:p>
            <a:endParaRPr lang="pt-BR" dirty="0" smtClean="0"/>
          </a:p>
          <a:p>
            <a:endParaRPr lang="pt-BR"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3" name="CaixaDeTexto 12"/>
          <p:cNvSpPr txBox="1"/>
          <p:nvPr/>
        </p:nvSpPr>
        <p:spPr>
          <a:xfrm>
            <a:off x="2143108" y="285728"/>
            <a:ext cx="6715172" cy="6524863"/>
          </a:xfrm>
          <a:prstGeom prst="rect">
            <a:avLst/>
          </a:prstGeom>
          <a:noFill/>
        </p:spPr>
        <p:txBody>
          <a:bodyPr wrap="square" rtlCol="0">
            <a:spAutoFit/>
          </a:bodyPr>
          <a:lstStyle/>
          <a:p>
            <a:pPr algn="just">
              <a:buFont typeface="Arial" pitchFamily="34" charset="0"/>
              <a:buChar char="•"/>
            </a:pPr>
            <a:r>
              <a:rPr lang="pt-BR" sz="2000" dirty="0" smtClean="0">
                <a:latin typeface="Arial" pitchFamily="34" charset="0"/>
                <a:cs typeface="Arial" pitchFamily="34" charset="0"/>
              </a:rPr>
              <a:t>A maior participação e conscientização da mulher na área de educação podem ser decisivas no processo de eliminação das marcantes desigualdades de gênero. </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É preciso garantir que meninos e meninas, homens e mulheres, tenham o mesmo acesso à educação de qualidade e recebam tratamento igualitário das instituições e profissionais envolvidos nos processos educacionais formais. </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Para garantir que todas as mulheres sejam respeitadas em seu direito à educação, há que ser combatida não apenas a discriminação de gênero, mas todas as outras formas de discriminação que as afetam e interferem não apenas no acesso, mas também no seu desempenho escolar. </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A política educacional tem papel fundamental a desempenhar na mudança cultural necessária para que a sociedade brasileira seja de fato igualitária.</a:t>
            </a:r>
          </a:p>
          <a:p>
            <a:endParaRPr lang="pt-BR"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2" name="CaixaDeTexto 11"/>
          <p:cNvSpPr txBox="1"/>
          <p:nvPr/>
        </p:nvSpPr>
        <p:spPr>
          <a:xfrm>
            <a:off x="2071670" y="571480"/>
            <a:ext cx="6715172" cy="5601533"/>
          </a:xfrm>
          <a:prstGeom prst="rect">
            <a:avLst/>
          </a:prstGeom>
          <a:noFill/>
        </p:spPr>
        <p:txBody>
          <a:bodyPr wrap="square" rtlCol="0">
            <a:spAutoFit/>
          </a:bodyPr>
          <a:lstStyle/>
          <a:p>
            <a:pPr algn="just">
              <a:buFont typeface="Arial" pitchFamily="34" charset="0"/>
              <a:buChar char="•"/>
            </a:pPr>
            <a:r>
              <a:rPr lang="pt-BR" sz="2000" dirty="0" smtClean="0">
                <a:latin typeface="Arial" pitchFamily="34" charset="0"/>
                <a:cs typeface="Arial" pitchFamily="34" charset="0"/>
              </a:rPr>
              <a:t>Assim, ao se promover a transformação da educação nacional, rumo a uma educação inclusiva, não-sexista, não-racista, não-lesbofóbica e não-homofóbica, está-se formando e transformando pessoas, criando uma sociedade mais justa, em que os direitos humanos de todas e todos sejam de fato respeitados.</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 Transformar as percepções básica é atuar para a mudança de padrões de comportamento e de valores de crianças, jovens e adultos(as).</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O papel de subalternidade da mulher vem sendo reforçado sobretudo através da educação diferenciada, que procura impor padrões diferentes para homens e mulheres. O livro didático desempenha um importante papel nesta cadeia de produção e reprodução de concepções discriminatórias em relação à mulher.</a:t>
            </a:r>
          </a:p>
          <a:p>
            <a:pPr algn="just">
              <a:buFont typeface="Arial" pitchFamily="34" charset="0"/>
              <a:buChar char="•"/>
            </a:pPr>
            <a:endParaRPr lang="pt-BR"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descr="mulher e o mercado de trabalho.jpg"/>
          <p:cNvPicPr>
            <a:picLocks noChangeAspect="1"/>
          </p:cNvPicPr>
          <p:nvPr/>
        </p:nvPicPr>
        <p:blipFill>
          <a:blip r:embed="rId2" cstate="print"/>
          <a:stretch>
            <a:fillRect/>
          </a:stretch>
        </p:blipFill>
        <p:spPr>
          <a:xfrm>
            <a:off x="2285984" y="5072074"/>
            <a:ext cx="2357454" cy="1785926"/>
          </a:xfrm>
          <a:prstGeom prst="rect">
            <a:avLst/>
          </a:prstGeom>
        </p:spPr>
      </p:pic>
      <p:grpSp>
        <p:nvGrpSpPr>
          <p:cNvPr id="23" name="Grupo 22"/>
          <p:cNvGrpSpPr/>
          <p:nvPr/>
        </p:nvGrpSpPr>
        <p:grpSpPr>
          <a:xfrm>
            <a:off x="0" y="1"/>
            <a:ext cx="2321604" cy="6857999"/>
            <a:chOff x="0" y="1"/>
            <a:chExt cx="2321604" cy="6857999"/>
          </a:xfrm>
        </p:grpSpPr>
        <p:pic>
          <p:nvPicPr>
            <p:cNvPr id="17" name="Imagem 16" descr="mulher-trabalhando.jpg"/>
            <p:cNvPicPr>
              <a:picLocks noChangeAspect="1"/>
            </p:cNvPicPr>
            <p:nvPr/>
          </p:nvPicPr>
          <p:blipFill>
            <a:blip r:embed="rId3" cstate="print"/>
            <a:stretch>
              <a:fillRect/>
            </a:stretch>
          </p:blipFill>
          <p:spPr>
            <a:xfrm>
              <a:off x="0" y="1"/>
              <a:ext cx="2321604" cy="1768609"/>
            </a:xfrm>
            <a:prstGeom prst="rect">
              <a:avLst/>
            </a:prstGeom>
          </p:spPr>
        </p:pic>
        <p:pic>
          <p:nvPicPr>
            <p:cNvPr id="19" name="Imagem 18" descr="42-26288365.jpg"/>
            <p:cNvPicPr>
              <a:picLocks noChangeAspect="1"/>
            </p:cNvPicPr>
            <p:nvPr/>
          </p:nvPicPr>
          <p:blipFill>
            <a:blip r:embed="rId4" cstate="print"/>
            <a:stretch>
              <a:fillRect/>
            </a:stretch>
          </p:blipFill>
          <p:spPr>
            <a:xfrm>
              <a:off x="0" y="3334418"/>
              <a:ext cx="2321604" cy="1764837"/>
            </a:xfrm>
            <a:prstGeom prst="rect">
              <a:avLst/>
            </a:prstGeom>
          </p:spPr>
        </p:pic>
        <p:pic>
          <p:nvPicPr>
            <p:cNvPr id="20" name="Imagem 19" descr="2341220120323012232.jpg"/>
            <p:cNvPicPr>
              <a:picLocks noChangeAspect="1"/>
            </p:cNvPicPr>
            <p:nvPr/>
          </p:nvPicPr>
          <p:blipFill>
            <a:blip r:embed="rId5" cstate="print"/>
            <a:stretch>
              <a:fillRect/>
            </a:stretch>
          </p:blipFill>
          <p:spPr>
            <a:xfrm>
              <a:off x="0" y="5089390"/>
              <a:ext cx="2302856" cy="1768610"/>
            </a:xfrm>
            <a:prstGeom prst="rect">
              <a:avLst/>
            </a:prstGeom>
          </p:spPr>
        </p:pic>
        <p:pic>
          <p:nvPicPr>
            <p:cNvPr id="21" name="Imagem 20" descr="A mulher e o trabalho doméstico.jpg"/>
            <p:cNvPicPr>
              <a:picLocks noChangeAspect="1"/>
            </p:cNvPicPr>
            <p:nvPr/>
          </p:nvPicPr>
          <p:blipFill>
            <a:blip r:embed="rId6" cstate="print"/>
            <a:stretch>
              <a:fillRect/>
            </a:stretch>
          </p:blipFill>
          <p:spPr>
            <a:xfrm>
              <a:off x="0" y="1785926"/>
              <a:ext cx="2321604" cy="1714512"/>
            </a:xfrm>
            <a:prstGeom prst="rect">
              <a:avLst/>
            </a:prstGeom>
          </p:spPr>
        </p:pic>
      </p:grpSp>
      <p:pic>
        <p:nvPicPr>
          <p:cNvPr id="22" name="Imagem 21" descr="cabelo-no-trabalho.jpg"/>
          <p:cNvPicPr>
            <a:picLocks noChangeAspect="1"/>
          </p:cNvPicPr>
          <p:nvPr/>
        </p:nvPicPr>
        <p:blipFill>
          <a:blip r:embed="rId7" cstate="print"/>
          <a:stretch>
            <a:fillRect/>
          </a:stretch>
        </p:blipFill>
        <p:spPr>
          <a:xfrm>
            <a:off x="4500562" y="0"/>
            <a:ext cx="2357454" cy="1714488"/>
          </a:xfrm>
          <a:prstGeom prst="rect">
            <a:avLst/>
          </a:prstGeom>
        </p:spPr>
      </p:pic>
      <p:pic>
        <p:nvPicPr>
          <p:cNvPr id="28" name="Imagem 27" descr="Mulher_TRabalho1.jpg"/>
          <p:cNvPicPr preferRelativeResize="0">
            <a:picLocks/>
          </p:cNvPicPr>
          <p:nvPr/>
        </p:nvPicPr>
        <p:blipFill>
          <a:blip r:embed="rId8" cstate="print"/>
          <a:stretch>
            <a:fillRect/>
          </a:stretch>
        </p:blipFill>
        <p:spPr>
          <a:xfrm>
            <a:off x="6858016" y="1643050"/>
            <a:ext cx="2285984" cy="1643074"/>
          </a:xfrm>
          <a:prstGeom prst="rect">
            <a:avLst/>
          </a:prstGeom>
        </p:spPr>
      </p:pic>
      <p:pic>
        <p:nvPicPr>
          <p:cNvPr id="29" name="Imagem 28" descr="mulher_trabalho-a87ff679a2f3e71d9181a67b7542122c.jpg"/>
          <p:cNvPicPr>
            <a:picLocks noChangeAspect="1"/>
          </p:cNvPicPr>
          <p:nvPr/>
        </p:nvPicPr>
        <p:blipFill>
          <a:blip r:embed="rId9" cstate="print"/>
          <a:stretch>
            <a:fillRect/>
          </a:stretch>
        </p:blipFill>
        <p:spPr>
          <a:xfrm>
            <a:off x="6858016" y="5072074"/>
            <a:ext cx="2286016" cy="1785950"/>
          </a:xfrm>
          <a:prstGeom prst="rect">
            <a:avLst/>
          </a:prstGeom>
        </p:spPr>
      </p:pic>
      <p:pic>
        <p:nvPicPr>
          <p:cNvPr id="30" name="Imagem 29" descr="professora.jpg"/>
          <p:cNvPicPr>
            <a:picLocks noChangeAspect="1"/>
          </p:cNvPicPr>
          <p:nvPr/>
        </p:nvPicPr>
        <p:blipFill>
          <a:blip r:embed="rId10" cstate="print"/>
          <a:stretch>
            <a:fillRect/>
          </a:stretch>
        </p:blipFill>
        <p:spPr>
          <a:xfrm>
            <a:off x="4572000" y="5072050"/>
            <a:ext cx="2301040" cy="1785950"/>
          </a:xfrm>
          <a:prstGeom prst="rect">
            <a:avLst/>
          </a:prstGeom>
        </p:spPr>
      </p:pic>
      <p:pic>
        <p:nvPicPr>
          <p:cNvPr id="31" name="Imagem 30" descr="ProfessorCursoTcnico.jpg"/>
          <p:cNvPicPr>
            <a:picLocks noChangeAspect="1"/>
          </p:cNvPicPr>
          <p:nvPr/>
        </p:nvPicPr>
        <p:blipFill>
          <a:blip r:embed="rId11" cstate="print"/>
          <a:stretch>
            <a:fillRect/>
          </a:stretch>
        </p:blipFill>
        <p:spPr>
          <a:xfrm>
            <a:off x="6858016" y="3286124"/>
            <a:ext cx="2285984" cy="1785950"/>
          </a:xfrm>
          <a:prstGeom prst="rect">
            <a:avLst/>
          </a:prstGeom>
        </p:spPr>
      </p:pic>
      <p:sp>
        <p:nvSpPr>
          <p:cNvPr id="35" name="CaixaDeTexto 34"/>
          <p:cNvSpPr txBox="1"/>
          <p:nvPr/>
        </p:nvSpPr>
        <p:spPr>
          <a:xfrm>
            <a:off x="1857356" y="1857364"/>
            <a:ext cx="5429288" cy="1938992"/>
          </a:xfrm>
          <a:prstGeom prst="rect">
            <a:avLst/>
          </a:prstGeom>
          <a:noFill/>
        </p:spPr>
        <p:txBody>
          <a:bodyPr wrap="square" rtlCol="0">
            <a:spAutoFit/>
          </a:bodyPr>
          <a:lstStyle/>
          <a:p>
            <a:pPr algn="ctr"/>
            <a:r>
              <a:rPr lang="pt-BR" sz="4000" b="1" dirty="0" smtClean="0">
                <a:ln w="12700">
                  <a:solidFill>
                    <a:schemeClr val="tx2">
                      <a:satMod val="155000"/>
                    </a:schemeClr>
                  </a:solidFill>
                  <a:prstDash val="solid"/>
                </a:ln>
                <a:effectLst>
                  <a:outerShdw blurRad="41275" dist="20320" dir="1800000" algn="tl" rotWithShape="0">
                    <a:srgbClr val="000000">
                      <a:alpha val="40000"/>
                    </a:srgbClr>
                  </a:outerShdw>
                </a:effectLst>
                <a:latin typeface="Baskerville Old Face" pitchFamily="18" charset="0"/>
              </a:rPr>
              <a:t>MULHER, TRABALHO E EDUCAÇÃO</a:t>
            </a:r>
            <a:endParaRPr lang="pt-BR" sz="4000" b="1" dirty="0">
              <a:ln w="12700">
                <a:solidFill>
                  <a:schemeClr val="tx2">
                    <a:satMod val="155000"/>
                  </a:schemeClr>
                </a:solidFill>
                <a:prstDash val="solid"/>
              </a:ln>
              <a:effectLst>
                <a:outerShdw blurRad="41275" dist="20320" dir="1800000" algn="tl" rotWithShape="0">
                  <a:srgbClr val="000000">
                    <a:alpha val="40000"/>
                  </a:srgbClr>
                </a:outerShdw>
              </a:effectLst>
              <a:latin typeface="Baskerville Old Face" pitchFamily="18" charset="0"/>
            </a:endParaRPr>
          </a:p>
        </p:txBody>
      </p:sp>
      <p:pic>
        <p:nvPicPr>
          <p:cNvPr id="2050" name="Picture 2"/>
          <p:cNvPicPr>
            <a:picLocks noChangeAspect="1" noChangeArrowheads="1"/>
          </p:cNvPicPr>
          <p:nvPr/>
        </p:nvPicPr>
        <p:blipFill>
          <a:blip r:embed="rId12" cstate="print"/>
          <a:srcRect/>
          <a:stretch>
            <a:fillRect/>
          </a:stretch>
        </p:blipFill>
        <p:spPr bwMode="auto">
          <a:xfrm>
            <a:off x="2357422" y="1"/>
            <a:ext cx="2143140" cy="1714487"/>
          </a:xfrm>
          <a:prstGeom prst="rect">
            <a:avLst/>
          </a:prstGeom>
          <a:noFill/>
          <a:ln w="9525">
            <a:noFill/>
            <a:miter lim="800000"/>
            <a:headEnd/>
            <a:tailEnd/>
          </a:ln>
          <a:effectLst/>
        </p:spPr>
      </p:pic>
      <p:sp>
        <p:nvSpPr>
          <p:cNvPr id="18" name="Retângulo 17"/>
          <p:cNvSpPr/>
          <p:nvPr/>
        </p:nvSpPr>
        <p:spPr>
          <a:xfrm>
            <a:off x="2714612" y="4214818"/>
            <a:ext cx="3811043" cy="461665"/>
          </a:xfrm>
          <a:prstGeom prst="rect">
            <a:avLst/>
          </a:prstGeom>
        </p:spPr>
        <p:txBody>
          <a:bodyPr wrap="none">
            <a:spAutoFit/>
          </a:bodyPr>
          <a:lstStyle/>
          <a:p>
            <a:pPr algn="ctr"/>
            <a:r>
              <a:rPr lang="pt-BR" sz="2400" dirty="0" smtClean="0">
                <a:ln>
                  <a:solidFill>
                    <a:srgbClr val="FF9900"/>
                  </a:solidFill>
                </a:ln>
                <a:solidFill>
                  <a:srgbClr val="FF9900"/>
                </a:solidFill>
              </a:rPr>
              <a:t>Profª Nara Teixeira – CONTEE</a:t>
            </a:r>
            <a:endParaRPr lang="pt-BR" sz="2400" dirty="0">
              <a:ln>
                <a:solidFill>
                  <a:srgbClr val="FF9900"/>
                </a:solidFill>
              </a:ln>
              <a:solidFill>
                <a:srgbClr val="FF9900"/>
              </a:solidFill>
            </a:endParaRPr>
          </a:p>
        </p:txBody>
      </p:sp>
      <p:pic>
        <p:nvPicPr>
          <p:cNvPr id="24" name="Imagem 23" descr="mulher[1].jpg"/>
          <p:cNvPicPr>
            <a:picLocks noChangeAspect="1"/>
          </p:cNvPicPr>
          <p:nvPr/>
        </p:nvPicPr>
        <p:blipFill>
          <a:blip r:embed="rId13" cstate="print"/>
          <a:stretch>
            <a:fillRect/>
          </a:stretch>
        </p:blipFill>
        <p:spPr>
          <a:xfrm>
            <a:off x="6831770" y="0"/>
            <a:ext cx="2312230" cy="1714488"/>
          </a:xfrm>
          <a:prstGeom prst="rect">
            <a:avLst/>
          </a:prstGeom>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3" name="CaixaDeTexto 12"/>
          <p:cNvSpPr txBox="1"/>
          <p:nvPr/>
        </p:nvSpPr>
        <p:spPr>
          <a:xfrm>
            <a:off x="2195736" y="1556792"/>
            <a:ext cx="6215106" cy="2554545"/>
          </a:xfrm>
          <a:prstGeom prst="rect">
            <a:avLst/>
          </a:prstGeom>
          <a:noFill/>
        </p:spPr>
        <p:txBody>
          <a:bodyPr wrap="square" rtlCol="0">
            <a:spAutoFit/>
          </a:bodyPr>
          <a:lstStyle/>
          <a:p>
            <a:pPr algn="just">
              <a:buFont typeface="Arial" pitchFamily="34" charset="0"/>
              <a:buChar char="•"/>
            </a:pPr>
            <a:r>
              <a:rPr lang="pt-BR" sz="2000" dirty="0" smtClean="0">
                <a:latin typeface="Arial" pitchFamily="34" charset="0"/>
                <a:cs typeface="Arial" pitchFamily="34" charset="0"/>
              </a:rPr>
              <a:t>E aqui temos, portanto, um importante campo de batalha onde as mulheres devem fazer ouvir sua voz, no sentido de garantir a escolha de livros não discriminatórios, que reflitam as enormes transformações políticas, sociais e culturais que ocorreram na vida real das mulheres e que resgatem seu verdadeiro papel na história de nosso país.</a:t>
            </a:r>
            <a:br>
              <a:rPr lang="pt-BR" sz="2000" dirty="0" smtClean="0">
                <a:latin typeface="Arial" pitchFamily="34" charset="0"/>
                <a:cs typeface="Arial" pitchFamily="34" charset="0"/>
              </a:rPr>
            </a:br>
            <a:endParaRPr lang="pt-B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3" name="CaixaDeTexto 12"/>
          <p:cNvSpPr txBox="1"/>
          <p:nvPr/>
        </p:nvSpPr>
        <p:spPr>
          <a:xfrm>
            <a:off x="2214546" y="357166"/>
            <a:ext cx="6715172" cy="6247864"/>
          </a:xfrm>
          <a:prstGeom prst="rect">
            <a:avLst/>
          </a:prstGeom>
          <a:noFill/>
        </p:spPr>
        <p:txBody>
          <a:bodyPr wrap="square" rtlCol="0">
            <a:spAutoFit/>
          </a:bodyPr>
          <a:lstStyle/>
          <a:p>
            <a:pPr algn="just" fontAlgn="base">
              <a:buFont typeface="Arial" pitchFamily="34" charset="0"/>
              <a:buChar char="•"/>
            </a:pPr>
            <a:r>
              <a:rPr lang="pt-BR" sz="2000" dirty="0" smtClean="0">
                <a:latin typeface="Arial" pitchFamily="34" charset="0"/>
                <a:cs typeface="Arial" pitchFamily="34" charset="0"/>
              </a:rPr>
              <a:t>Na Rede Estadual, as professoras têm os mais baixos salários, muitas vezes possuindo mais escolaridade que os homens, segundo dados do IBGE (2008), para as mulheres que possuem nível superior completo, o rendimento é cerca de 60% do rendimento dos homens, indicando que mesmo com grau de escolaridade mais elevado as discrepâncias salariais entre homens e mulheres não diminuem.</a:t>
            </a:r>
          </a:p>
          <a:p>
            <a:pPr algn="just" fontAlgn="base">
              <a:buFont typeface="Arial" pitchFamily="34" charset="0"/>
              <a:buChar char="•"/>
            </a:pPr>
            <a:r>
              <a:rPr lang="pt-BR" sz="2000" dirty="0" smtClean="0">
                <a:latin typeface="Arial" pitchFamily="34" charset="0"/>
                <a:cs typeface="Arial" pitchFamily="34" charset="0"/>
              </a:rPr>
              <a:t> O desemprego, a violência física e psicológica e o assédio moral de seus superiores. O mesmo ocorre com a questão do trabalho doméstico que a mulher tem que desempenhar depois de um dia exaustivo de trabalho sem nenhuma remuneração.</a:t>
            </a:r>
          </a:p>
          <a:p>
            <a:pPr algn="just" fontAlgn="base">
              <a:buFont typeface="Arial" pitchFamily="34" charset="0"/>
              <a:buChar char="•"/>
            </a:pPr>
            <a:r>
              <a:rPr lang="pt-BR" sz="2000" dirty="0" smtClean="0">
                <a:latin typeface="Arial" pitchFamily="34" charset="0"/>
                <a:cs typeface="Arial" pitchFamily="34" charset="0"/>
              </a:rPr>
              <a:t> É muito comum na Rede Estadual e Municipal a mulher acumular dois ou três cargos para que o salário seja melhor. A síndrome de </a:t>
            </a:r>
            <a:r>
              <a:rPr lang="pt-BR" sz="2000" dirty="0" err="1" smtClean="0">
                <a:latin typeface="Arial" pitchFamily="34" charset="0"/>
                <a:cs typeface="Arial" pitchFamily="34" charset="0"/>
              </a:rPr>
              <a:t>Burnout</a:t>
            </a:r>
            <a:r>
              <a:rPr lang="pt-BR" sz="2000" dirty="0" smtClean="0">
                <a:latin typeface="Arial" pitchFamily="34" charset="0"/>
                <a:cs typeface="Arial" pitchFamily="34" charset="0"/>
              </a:rPr>
              <a:t> é </a:t>
            </a:r>
            <a:r>
              <a:rPr lang="pt-BR" sz="2000" dirty="0" err="1" smtClean="0">
                <a:latin typeface="Arial" pitchFamily="34" charset="0"/>
                <a:cs typeface="Arial" pitchFamily="34" charset="0"/>
              </a:rPr>
              <a:t>frequente</a:t>
            </a:r>
            <a:r>
              <a:rPr lang="pt-BR" sz="2000" dirty="0" smtClean="0">
                <a:latin typeface="Arial" pitchFamily="34" charset="0"/>
                <a:cs typeface="Arial" pitchFamily="34" charset="0"/>
              </a:rPr>
              <a:t> entre as professoras estaduais, a cada ano aumenta o número de licenças médicas causadas por doenças psicológicas adquiridas no local de trabalho.</a:t>
            </a:r>
          </a:p>
          <a:p>
            <a:pPr algn="just">
              <a:buFont typeface="Arial" pitchFamily="34" charset="0"/>
              <a:buChar char="•"/>
            </a:pPr>
            <a:endParaRPr lang="pt-B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upo 6"/>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3" name="CaixaDeTexto 12"/>
          <p:cNvSpPr txBox="1"/>
          <p:nvPr/>
        </p:nvSpPr>
        <p:spPr>
          <a:xfrm>
            <a:off x="2195736" y="1340768"/>
            <a:ext cx="6715172" cy="2862322"/>
          </a:xfrm>
          <a:prstGeom prst="rect">
            <a:avLst/>
          </a:prstGeom>
          <a:noFill/>
        </p:spPr>
        <p:txBody>
          <a:bodyPr wrap="square" rtlCol="0">
            <a:spAutoFit/>
          </a:bodyPr>
          <a:lstStyle/>
          <a:p>
            <a:pPr algn="just"/>
            <a:r>
              <a:rPr lang="pt-BR" sz="2000" dirty="0" smtClean="0">
                <a:latin typeface="Arial" pitchFamily="34" charset="0"/>
                <a:cs typeface="Arial" pitchFamily="34" charset="0"/>
              </a:rPr>
              <a:t>A luta das mulheres pela igualdade não é uma tarefa fácil, é não é apenas nossa luta. Não podemos dizer que vivemos em uma democracia plena onde a maioria da população brasileira, que é composta por nós, ainda estão atingidas por violências, sejam físicas, psicológicas, culturais, etc.</a:t>
            </a:r>
          </a:p>
          <a:p>
            <a:pPr algn="just"/>
            <a:r>
              <a:rPr lang="pt-BR" sz="2000" dirty="0" smtClean="0">
                <a:latin typeface="Arial" pitchFamily="34" charset="0"/>
                <a:cs typeface="Arial" pitchFamily="34" charset="0"/>
              </a:rPr>
              <a:t>Ainda temos muito o que conquistar. Mas sabemos que não é nesse sistema, capitalista, que as mulheres, e os homens poderão viver uma vida plena e digna.</a:t>
            </a:r>
            <a:endParaRPr lang="pt-BR" sz="2000" dirty="0">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descr="mulher e o mercado de trabalho.jpg"/>
          <p:cNvPicPr>
            <a:picLocks noChangeAspect="1"/>
          </p:cNvPicPr>
          <p:nvPr/>
        </p:nvPicPr>
        <p:blipFill>
          <a:blip r:embed="rId2" cstate="print"/>
          <a:stretch>
            <a:fillRect/>
          </a:stretch>
        </p:blipFill>
        <p:spPr>
          <a:xfrm>
            <a:off x="2285984" y="5072074"/>
            <a:ext cx="2357454" cy="1785926"/>
          </a:xfrm>
          <a:prstGeom prst="rect">
            <a:avLst/>
          </a:prstGeom>
        </p:spPr>
      </p:pic>
      <p:grpSp>
        <p:nvGrpSpPr>
          <p:cNvPr id="2" name="Grupo 22"/>
          <p:cNvGrpSpPr/>
          <p:nvPr/>
        </p:nvGrpSpPr>
        <p:grpSpPr>
          <a:xfrm>
            <a:off x="0" y="1"/>
            <a:ext cx="2321604" cy="6857999"/>
            <a:chOff x="0" y="1"/>
            <a:chExt cx="2321604" cy="6857999"/>
          </a:xfrm>
        </p:grpSpPr>
        <p:pic>
          <p:nvPicPr>
            <p:cNvPr id="17" name="Imagem 16" descr="mulher-trabalhando.jpg"/>
            <p:cNvPicPr>
              <a:picLocks noChangeAspect="1"/>
            </p:cNvPicPr>
            <p:nvPr/>
          </p:nvPicPr>
          <p:blipFill>
            <a:blip r:embed="rId3" cstate="print"/>
            <a:stretch>
              <a:fillRect/>
            </a:stretch>
          </p:blipFill>
          <p:spPr>
            <a:xfrm>
              <a:off x="0" y="1"/>
              <a:ext cx="2321604" cy="1768609"/>
            </a:xfrm>
            <a:prstGeom prst="rect">
              <a:avLst/>
            </a:prstGeom>
          </p:spPr>
        </p:pic>
        <p:pic>
          <p:nvPicPr>
            <p:cNvPr id="19" name="Imagem 18" descr="42-26288365.jpg"/>
            <p:cNvPicPr>
              <a:picLocks noChangeAspect="1"/>
            </p:cNvPicPr>
            <p:nvPr/>
          </p:nvPicPr>
          <p:blipFill>
            <a:blip r:embed="rId4" cstate="print"/>
            <a:stretch>
              <a:fillRect/>
            </a:stretch>
          </p:blipFill>
          <p:spPr>
            <a:xfrm>
              <a:off x="0" y="3334418"/>
              <a:ext cx="2321604" cy="1764837"/>
            </a:xfrm>
            <a:prstGeom prst="rect">
              <a:avLst/>
            </a:prstGeom>
          </p:spPr>
        </p:pic>
        <p:pic>
          <p:nvPicPr>
            <p:cNvPr id="20" name="Imagem 19" descr="2341220120323012232.jpg"/>
            <p:cNvPicPr>
              <a:picLocks noChangeAspect="1"/>
            </p:cNvPicPr>
            <p:nvPr/>
          </p:nvPicPr>
          <p:blipFill>
            <a:blip r:embed="rId5" cstate="print"/>
            <a:stretch>
              <a:fillRect/>
            </a:stretch>
          </p:blipFill>
          <p:spPr>
            <a:xfrm>
              <a:off x="0" y="5089390"/>
              <a:ext cx="2302856" cy="1768610"/>
            </a:xfrm>
            <a:prstGeom prst="rect">
              <a:avLst/>
            </a:prstGeom>
          </p:spPr>
        </p:pic>
        <p:pic>
          <p:nvPicPr>
            <p:cNvPr id="21" name="Imagem 20" descr="A mulher e o trabalho doméstico.jpg"/>
            <p:cNvPicPr>
              <a:picLocks noChangeAspect="1"/>
            </p:cNvPicPr>
            <p:nvPr/>
          </p:nvPicPr>
          <p:blipFill>
            <a:blip r:embed="rId6" cstate="print"/>
            <a:stretch>
              <a:fillRect/>
            </a:stretch>
          </p:blipFill>
          <p:spPr>
            <a:xfrm>
              <a:off x="0" y="1785926"/>
              <a:ext cx="2321604" cy="1714512"/>
            </a:xfrm>
            <a:prstGeom prst="rect">
              <a:avLst/>
            </a:prstGeom>
          </p:spPr>
        </p:pic>
      </p:grpSp>
      <p:pic>
        <p:nvPicPr>
          <p:cNvPr id="22" name="Imagem 21" descr="cabelo-no-trabalho.jpg"/>
          <p:cNvPicPr>
            <a:picLocks noChangeAspect="1"/>
          </p:cNvPicPr>
          <p:nvPr/>
        </p:nvPicPr>
        <p:blipFill>
          <a:blip r:embed="rId7" cstate="print"/>
          <a:stretch>
            <a:fillRect/>
          </a:stretch>
        </p:blipFill>
        <p:spPr>
          <a:xfrm>
            <a:off x="4500562" y="0"/>
            <a:ext cx="2357454" cy="1714488"/>
          </a:xfrm>
          <a:prstGeom prst="rect">
            <a:avLst/>
          </a:prstGeom>
        </p:spPr>
      </p:pic>
      <p:pic>
        <p:nvPicPr>
          <p:cNvPr id="28" name="Imagem 27" descr="Mulher_TRabalho1.jpg"/>
          <p:cNvPicPr preferRelativeResize="0">
            <a:picLocks/>
          </p:cNvPicPr>
          <p:nvPr/>
        </p:nvPicPr>
        <p:blipFill>
          <a:blip r:embed="rId8" cstate="print"/>
          <a:stretch>
            <a:fillRect/>
          </a:stretch>
        </p:blipFill>
        <p:spPr>
          <a:xfrm>
            <a:off x="6858016" y="1643050"/>
            <a:ext cx="2285984" cy="1643074"/>
          </a:xfrm>
          <a:prstGeom prst="rect">
            <a:avLst/>
          </a:prstGeom>
        </p:spPr>
      </p:pic>
      <p:pic>
        <p:nvPicPr>
          <p:cNvPr id="29" name="Imagem 28" descr="mulher_trabalho-a87ff679a2f3e71d9181a67b7542122c.jpg"/>
          <p:cNvPicPr>
            <a:picLocks noChangeAspect="1"/>
          </p:cNvPicPr>
          <p:nvPr/>
        </p:nvPicPr>
        <p:blipFill>
          <a:blip r:embed="rId9" cstate="print"/>
          <a:stretch>
            <a:fillRect/>
          </a:stretch>
        </p:blipFill>
        <p:spPr>
          <a:xfrm>
            <a:off x="6858016" y="5072074"/>
            <a:ext cx="2286016" cy="1785950"/>
          </a:xfrm>
          <a:prstGeom prst="rect">
            <a:avLst/>
          </a:prstGeom>
        </p:spPr>
      </p:pic>
      <p:pic>
        <p:nvPicPr>
          <p:cNvPr id="30" name="Imagem 29" descr="professora.jpg"/>
          <p:cNvPicPr>
            <a:picLocks noChangeAspect="1"/>
          </p:cNvPicPr>
          <p:nvPr/>
        </p:nvPicPr>
        <p:blipFill>
          <a:blip r:embed="rId10" cstate="print"/>
          <a:stretch>
            <a:fillRect/>
          </a:stretch>
        </p:blipFill>
        <p:spPr>
          <a:xfrm>
            <a:off x="4572000" y="5072050"/>
            <a:ext cx="2301040" cy="1785950"/>
          </a:xfrm>
          <a:prstGeom prst="rect">
            <a:avLst/>
          </a:prstGeom>
        </p:spPr>
      </p:pic>
      <p:pic>
        <p:nvPicPr>
          <p:cNvPr id="31" name="Imagem 30" descr="ProfessorCursoTcnico.jpg"/>
          <p:cNvPicPr>
            <a:picLocks noChangeAspect="1"/>
          </p:cNvPicPr>
          <p:nvPr/>
        </p:nvPicPr>
        <p:blipFill>
          <a:blip r:embed="rId11" cstate="print"/>
          <a:stretch>
            <a:fillRect/>
          </a:stretch>
        </p:blipFill>
        <p:spPr>
          <a:xfrm>
            <a:off x="6858016" y="3286124"/>
            <a:ext cx="2285984" cy="1785950"/>
          </a:xfrm>
          <a:prstGeom prst="rect">
            <a:avLst/>
          </a:prstGeom>
        </p:spPr>
      </p:pic>
      <p:pic>
        <p:nvPicPr>
          <p:cNvPr id="2050" name="Picture 2"/>
          <p:cNvPicPr>
            <a:picLocks noChangeAspect="1" noChangeArrowheads="1"/>
          </p:cNvPicPr>
          <p:nvPr/>
        </p:nvPicPr>
        <p:blipFill>
          <a:blip r:embed="rId12" cstate="print"/>
          <a:srcRect/>
          <a:stretch>
            <a:fillRect/>
          </a:stretch>
        </p:blipFill>
        <p:spPr bwMode="auto">
          <a:xfrm>
            <a:off x="2357422" y="1"/>
            <a:ext cx="2143140" cy="1714487"/>
          </a:xfrm>
          <a:prstGeom prst="rect">
            <a:avLst/>
          </a:prstGeom>
          <a:noFill/>
          <a:ln w="9525">
            <a:noFill/>
            <a:miter lim="800000"/>
            <a:headEnd/>
            <a:tailEnd/>
          </a:ln>
          <a:effectLst/>
        </p:spPr>
      </p:pic>
      <p:pic>
        <p:nvPicPr>
          <p:cNvPr id="24" name="Imagem 23" descr="mulher[1].jpg"/>
          <p:cNvPicPr>
            <a:picLocks noChangeAspect="1"/>
          </p:cNvPicPr>
          <p:nvPr/>
        </p:nvPicPr>
        <p:blipFill>
          <a:blip r:embed="rId13" cstate="print"/>
          <a:stretch>
            <a:fillRect/>
          </a:stretch>
        </p:blipFill>
        <p:spPr>
          <a:xfrm>
            <a:off x="6831770" y="0"/>
            <a:ext cx="2312230" cy="1714488"/>
          </a:xfrm>
          <a:prstGeom prst="rect">
            <a:avLst/>
          </a:prstGeom>
        </p:spPr>
      </p:pic>
      <p:sp>
        <p:nvSpPr>
          <p:cNvPr id="23" name="CaixaDeTexto 22"/>
          <p:cNvSpPr txBox="1"/>
          <p:nvPr/>
        </p:nvSpPr>
        <p:spPr>
          <a:xfrm>
            <a:off x="2285984" y="2643182"/>
            <a:ext cx="5040560" cy="1015663"/>
          </a:xfrm>
          <a:prstGeom prst="rect">
            <a:avLst/>
          </a:prstGeom>
          <a:noFill/>
        </p:spPr>
        <p:txBody>
          <a:bodyPr wrap="square" rtlCol="0">
            <a:spAutoFit/>
          </a:bodyPr>
          <a:lstStyle/>
          <a:p>
            <a:r>
              <a:rPr lang="pt-BR" sz="6000" b="1" i="1" dirty="0" smtClean="0">
                <a:solidFill>
                  <a:srgbClr val="7030A0"/>
                </a:solidFill>
              </a:rPr>
              <a:t>OBRIGADA!!!</a:t>
            </a:r>
            <a:endParaRPr lang="pt-BR" sz="6000" b="1" i="1" dirty="0">
              <a:solidFill>
                <a:srgbClr val="7030A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ChangeArrowheads="1"/>
          </p:cNvSpPr>
          <p:nvPr/>
        </p:nvSpPr>
        <p:spPr bwMode="auto">
          <a:xfrm>
            <a:off x="571471" y="0"/>
            <a:ext cx="5715041" cy="7325082"/>
          </a:xfrm>
          <a:prstGeom prst="rect">
            <a:avLst/>
          </a:prstGeom>
          <a:noFill/>
          <a:ln w="9525">
            <a:noFill/>
            <a:miter lim="800000"/>
            <a:headEnd/>
            <a:tailEnd/>
          </a:ln>
          <a:effectLst/>
        </p:spPr>
        <p:txBody>
          <a:bodyPr vert="horz" wrap="square" lIns="0" tIns="0" rIns="0" bIns="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pt-BR" sz="1800" b="0" i="0" u="none" strike="noStrike" cap="none" normalizeH="0" baseline="0" dirty="0" smtClean="0">
                <a:ln>
                  <a:noFill/>
                </a:ln>
                <a:solidFill>
                  <a:schemeClr val="tx1"/>
                </a:solidFill>
                <a:effectLst/>
                <a:latin typeface="Arial" pitchFamily="34" charset="0"/>
              </a:rPr>
              <a:t> </a:t>
            </a:r>
            <a:endParaRPr kumimoji="0" lang="pt-BR" sz="300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500" b="1" i="0" u="none" strike="noStrike" cap="none" normalizeH="0" baseline="0" dirty="0" smtClean="0">
              <a:ln>
                <a:noFill/>
              </a:ln>
              <a:solidFill>
                <a:srgbClr val="CB5282"/>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1500" b="1" i="0" u="none" strike="noStrike" cap="none" normalizeH="0" baseline="0" dirty="0" smtClean="0">
              <a:ln>
                <a:noFill/>
              </a:ln>
              <a:solidFill>
                <a:srgbClr val="CB5282"/>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1" i="0" u="none" strike="noStrike" cap="none" normalizeH="0" baseline="0" dirty="0" smtClean="0">
                <a:ln>
                  <a:noFill/>
                </a:ln>
                <a:solidFill>
                  <a:srgbClr val="CB5282"/>
                </a:solidFill>
                <a:effectLst/>
                <a:latin typeface="Arial" pitchFamily="34" charset="0"/>
                <a:cs typeface="Arial" pitchFamily="34" charset="0"/>
              </a:rPr>
              <a:t>Mulheres no mercado de trabalho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b="0" i="0" u="none" strike="noStrike" cap="none" normalizeH="0" baseline="0" dirty="0" smtClean="0">
                <a:ln>
                  <a:noFill/>
                </a:ln>
                <a:solidFill>
                  <a:srgbClr val="757F8E"/>
                </a:solidFill>
                <a:effectLst/>
                <a:latin typeface="Arial" pitchFamily="34" charset="0"/>
                <a:cs typeface="Arial" pitchFamily="34" charset="0"/>
              </a:rPr>
              <a:t>Onde as mulheres vêm encontrando o seu nicho de trabalho no mercado?</a:t>
            </a:r>
          </a:p>
          <a:p>
            <a:pPr marL="0" marR="0" lvl="0" indent="0" algn="just" defTabSz="914400" rtl="0" eaLnBrk="0" fontAlgn="base" latinLnBrk="0" hangingPunct="0">
              <a:lnSpc>
                <a:spcPct val="100000"/>
              </a:lnSpc>
              <a:spcBef>
                <a:spcPct val="0"/>
              </a:spcBef>
              <a:spcAft>
                <a:spcPct val="0"/>
              </a:spcAft>
              <a:buClrTx/>
              <a:buSzTx/>
              <a:buFontTx/>
              <a:buNone/>
              <a:tabLst/>
            </a:pPr>
            <a:r>
              <a:rPr kumimoji="0" lang="pt-BR" sz="1400" b="1" i="0" u="none" strike="noStrike" cap="none" normalizeH="0" baseline="0" dirty="0" smtClean="0">
                <a:ln>
                  <a:noFill/>
                </a:ln>
                <a:solidFill>
                  <a:srgbClr val="757F8E"/>
                </a:solidFill>
                <a:effectLst/>
                <a:latin typeface="Arial" pitchFamily="34" charset="0"/>
                <a:cs typeface="Arial" pitchFamily="34" charset="0"/>
              </a:rPr>
              <a:t>(Pesquisa Nacional por Amostra de Domicílio, 2009)</a:t>
            </a:r>
          </a:p>
          <a:p>
            <a:pPr marL="0" marR="0" lvl="0" indent="0" algn="just" defTabSz="914400" rtl="0" eaLnBrk="0" fontAlgn="base" latinLnBrk="0" hangingPunct="0">
              <a:lnSpc>
                <a:spcPct val="100000"/>
              </a:lnSpc>
              <a:spcBef>
                <a:spcPct val="0"/>
              </a:spcBef>
              <a:spcAft>
                <a:spcPct val="0"/>
              </a:spcAft>
              <a:buClrTx/>
              <a:buSzTx/>
              <a:buFontTx/>
              <a:buNone/>
              <a:tabLst/>
            </a:pPr>
            <a:endParaRPr lang="pt-BR" b="1" dirty="0" smtClean="0">
              <a:solidFill>
                <a:srgbClr val="757F8E"/>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pt-B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 typeface="Arial" pitchFamily="34" charset="0"/>
              <a:buChar char="•"/>
              <a:tabLst/>
            </a:pPr>
            <a:endParaRPr kumimoji="0" lang="pt-BR" b="1" i="0" u="none" strike="noStrike" cap="none" normalizeH="0" baseline="0" dirty="0" smtClean="0">
              <a:ln>
                <a:noFill/>
              </a:ln>
              <a:solidFill>
                <a:srgbClr val="757F8E"/>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t-BR" b="1" i="0" u="none" strike="noStrike" cap="none" normalizeH="0" baseline="0" dirty="0" smtClean="0">
                <a:ln>
                  <a:noFill/>
                </a:ln>
                <a:solidFill>
                  <a:srgbClr val="757F8E"/>
                </a:solidFill>
                <a:effectLst/>
                <a:latin typeface="Arial" pitchFamily="34" charset="0"/>
                <a:cs typeface="Arial" pitchFamily="34" charset="0"/>
              </a:rPr>
              <a:t>                           </a:t>
            </a:r>
            <a:r>
              <a:rPr kumimoji="0" lang="pt-BR" sz="1400" b="1" i="0" u="none" strike="noStrike" cap="none" normalizeH="0" baseline="0" dirty="0" smtClean="0">
                <a:ln>
                  <a:noFill/>
                </a:ln>
                <a:solidFill>
                  <a:srgbClr val="757F8E"/>
                </a:solidFill>
                <a:effectLst/>
                <a:latin typeface="Arial" pitchFamily="34" charset="0"/>
                <a:cs typeface="Arial" pitchFamily="34" charset="0"/>
              </a:rPr>
              <a:t>     Proporção de mulheres de 16 anos ou mais de idade,          ocupadas na semana de referência em trabalhos informais (%)</a:t>
            </a:r>
          </a:p>
          <a:p>
            <a:pPr marL="0" marR="0" lvl="0" indent="0" algn="just" defTabSz="914400" rtl="0" eaLnBrk="0" fontAlgn="base" latinLnBrk="0" hangingPunct="0">
              <a:lnSpc>
                <a:spcPct val="100000"/>
              </a:lnSpc>
              <a:spcBef>
                <a:spcPct val="0"/>
              </a:spcBef>
              <a:spcAft>
                <a:spcPct val="0"/>
              </a:spcAft>
              <a:buClrTx/>
              <a:buSzTx/>
              <a:tabLst/>
            </a:pPr>
            <a:r>
              <a:rPr kumimoji="0" lang="pt-BR" b="1" i="0" u="none" strike="noStrike" cap="none" normalizeH="0" baseline="0" dirty="0" smtClean="0">
                <a:ln>
                  <a:noFill/>
                </a:ln>
                <a:solidFill>
                  <a:srgbClr val="757F8E"/>
                </a:solidFill>
                <a:effectLst/>
                <a:latin typeface="Arial" pitchFamily="34" charset="0"/>
                <a:cs typeface="Arial" pitchFamily="34" charset="0"/>
              </a:rPr>
              <a:t/>
            </a:r>
            <a:br>
              <a:rPr kumimoji="0" lang="pt-BR" b="1" i="0" u="none" strike="noStrike" cap="none" normalizeH="0" baseline="0" dirty="0" smtClean="0">
                <a:ln>
                  <a:noFill/>
                </a:ln>
                <a:solidFill>
                  <a:srgbClr val="757F8E"/>
                </a:solidFill>
                <a:effectLst/>
                <a:latin typeface="Arial" pitchFamily="34" charset="0"/>
                <a:cs typeface="Arial" pitchFamily="34" charset="0"/>
              </a:rPr>
            </a:br>
            <a:endParaRPr kumimoji="0" lang="pt-BR" b="1" i="0" u="none" strike="noStrike" cap="none" normalizeH="0" baseline="0" dirty="0" smtClean="0">
              <a:ln>
                <a:noFill/>
              </a:ln>
              <a:solidFill>
                <a:srgbClr val="757F8E"/>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t-BR" b="1" i="0" u="none" strike="noStrike" cap="none" normalizeH="0" baseline="0" dirty="0" smtClean="0">
                <a:ln>
                  <a:noFill/>
                </a:ln>
                <a:solidFill>
                  <a:srgbClr val="757F8E"/>
                </a:solidFill>
                <a:effectLst/>
                <a:latin typeface="Arial" pitchFamily="34" charset="0"/>
                <a:cs typeface="Arial" pitchFamily="34" charset="0"/>
              </a:rPr>
              <a:t>                   Proporção de mulheres de 16 anos ou mais de idade, ocupadas na semana de referência em trabalhos formais (%)</a:t>
            </a:r>
          </a:p>
          <a:p>
            <a:pPr marL="0" marR="0" lvl="0" indent="0" algn="just" defTabSz="914400" rtl="0" eaLnBrk="0" fontAlgn="base" latinLnBrk="0" hangingPunct="0">
              <a:lnSpc>
                <a:spcPct val="100000"/>
              </a:lnSpc>
              <a:spcBef>
                <a:spcPct val="0"/>
              </a:spcBef>
              <a:spcAft>
                <a:spcPct val="0"/>
              </a:spcAft>
              <a:buClrTx/>
              <a:buSzTx/>
              <a:buFontTx/>
              <a:buChar char="•"/>
              <a:tabLst/>
            </a:pPr>
            <a:endParaRPr lang="pt-BR" b="1" dirty="0" smtClean="0">
              <a:solidFill>
                <a:srgbClr val="757F8E"/>
              </a:solidFill>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t-BR" b="1" i="0" u="none" strike="noStrike" cap="none" normalizeH="0" baseline="0" dirty="0" smtClean="0">
              <a:ln>
                <a:noFill/>
              </a:ln>
              <a:solidFill>
                <a:srgbClr val="757F8E"/>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endParaRPr kumimoji="0" lang="pt-BR" b="0" i="0" u="none" strike="noStrike" cap="none" normalizeH="0" baseline="0" dirty="0" smtClean="0">
              <a:ln>
                <a:noFill/>
              </a:ln>
              <a:solidFill>
                <a:srgbClr val="757F8E"/>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t-BR" b="1" i="0" u="none" strike="noStrike" cap="none" normalizeH="0" baseline="0" dirty="0" smtClean="0">
                <a:ln>
                  <a:noFill/>
                </a:ln>
                <a:solidFill>
                  <a:srgbClr val="757F8E"/>
                </a:solidFill>
                <a:effectLst/>
                <a:latin typeface="Arial" pitchFamily="34" charset="0"/>
                <a:cs typeface="Arial" pitchFamily="34" charset="0"/>
              </a:rPr>
              <a:t>            Regiões com maior proporção no trabalho informal</a:t>
            </a:r>
          </a:p>
          <a:p>
            <a:pPr marL="0" marR="0" lvl="0" indent="0" algn="just" defTabSz="914400" rtl="0" eaLnBrk="0" fontAlgn="base" latinLnBrk="0" hangingPunct="0">
              <a:lnSpc>
                <a:spcPct val="100000"/>
              </a:lnSpc>
              <a:spcBef>
                <a:spcPct val="0"/>
              </a:spcBef>
              <a:spcAft>
                <a:spcPct val="0"/>
              </a:spcAft>
              <a:buClrTx/>
              <a:buSzTx/>
              <a:tabLst/>
            </a:pPr>
            <a:r>
              <a:rPr kumimoji="0" lang="pt-BR" b="1" i="0" u="none" strike="noStrike" cap="none" normalizeH="0" baseline="0" dirty="0" smtClean="0">
                <a:ln>
                  <a:noFill/>
                </a:ln>
                <a:solidFill>
                  <a:srgbClr val="757F8E"/>
                </a:solidFill>
                <a:effectLst/>
                <a:latin typeface="Arial" pitchFamily="34" charset="0"/>
                <a:cs typeface="Arial" pitchFamily="34" charset="0"/>
              </a:rPr>
              <a:t/>
            </a:r>
            <a:br>
              <a:rPr kumimoji="0" lang="pt-BR" b="1" i="0" u="none" strike="noStrike" cap="none" normalizeH="0" baseline="0" dirty="0" smtClean="0">
                <a:ln>
                  <a:noFill/>
                </a:ln>
                <a:solidFill>
                  <a:srgbClr val="757F8E"/>
                </a:solidFill>
                <a:effectLst/>
                <a:latin typeface="Arial" pitchFamily="34" charset="0"/>
                <a:cs typeface="Arial" pitchFamily="34" charset="0"/>
              </a:rPr>
            </a:br>
            <a:endParaRPr kumimoji="0" lang="pt-BR" b="1" i="0" u="none" strike="noStrike" cap="none" normalizeH="0" baseline="0" dirty="0" smtClean="0">
              <a:ln>
                <a:noFill/>
              </a:ln>
              <a:solidFill>
                <a:srgbClr val="757F8E"/>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tabLst/>
            </a:pPr>
            <a:r>
              <a:rPr kumimoji="0" lang="pt-BR" b="1" i="0" u="none" strike="noStrike" cap="none" normalizeH="0" baseline="0" dirty="0" smtClean="0">
                <a:ln>
                  <a:noFill/>
                </a:ln>
                <a:solidFill>
                  <a:srgbClr val="757F8E"/>
                </a:solidFill>
                <a:effectLst/>
                <a:latin typeface="Arial" pitchFamily="34" charset="0"/>
                <a:cs typeface="Arial" pitchFamily="34" charset="0"/>
              </a:rPr>
              <a:t>            Regiões com maior proporção no trabalho formal</a:t>
            </a:r>
            <a:endParaRPr kumimoji="0" lang="pt-BR" b="0" i="0" u="none" strike="noStrike" cap="none" normalizeH="0" baseline="0" dirty="0" smtClean="0">
              <a:ln>
                <a:noFill/>
              </a:ln>
              <a:solidFill>
                <a:srgbClr val="757F8E"/>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pt-BR" sz="800" b="1" i="0" u="none" strike="noStrike" cap="none" normalizeH="0" baseline="0" dirty="0" smtClean="0">
              <a:ln>
                <a:noFill/>
              </a:ln>
              <a:solidFill>
                <a:srgbClr val="757F8E"/>
              </a:solidFill>
              <a:effectLst/>
              <a:latin typeface="Arial" pitchFamily="34" charset="0"/>
              <a:cs typeface="Arial" pitchFamily="34" charset="0"/>
            </a:endParaRPr>
          </a:p>
        </p:txBody>
      </p:sp>
      <p:pic>
        <p:nvPicPr>
          <p:cNvPr id="3074" name="Picture 2" descr="grafico9"/>
          <p:cNvPicPr>
            <a:picLocks noChangeAspect="1" noChangeArrowheads="1"/>
          </p:cNvPicPr>
          <p:nvPr/>
        </p:nvPicPr>
        <p:blipFill>
          <a:blip r:embed="rId2" cstate="print"/>
          <a:srcRect/>
          <a:stretch>
            <a:fillRect/>
          </a:stretch>
        </p:blipFill>
        <p:spPr bwMode="auto">
          <a:xfrm>
            <a:off x="5143504" y="2143116"/>
            <a:ext cx="3772465" cy="3833807"/>
          </a:xfrm>
          <a:prstGeom prst="rect">
            <a:avLst/>
          </a:prstGeom>
          <a:noFill/>
        </p:spPr>
      </p:pic>
      <p:pic>
        <p:nvPicPr>
          <p:cNvPr id="3075" name="Picture 3" descr="http://www.ibge.gov.br/ibgeteen/mulher/diainternacional/imagens/mulherico6.png"/>
          <p:cNvPicPr>
            <a:picLocks noChangeAspect="1" noChangeArrowheads="1"/>
          </p:cNvPicPr>
          <p:nvPr/>
        </p:nvPicPr>
        <p:blipFill>
          <a:blip r:embed="rId3" cstate="print"/>
          <a:srcRect/>
          <a:stretch>
            <a:fillRect/>
          </a:stretch>
        </p:blipFill>
        <p:spPr bwMode="auto">
          <a:xfrm>
            <a:off x="857224" y="2571744"/>
            <a:ext cx="381000" cy="666750"/>
          </a:xfrm>
          <a:prstGeom prst="rect">
            <a:avLst/>
          </a:prstGeom>
          <a:noFill/>
        </p:spPr>
      </p:pic>
      <p:pic>
        <p:nvPicPr>
          <p:cNvPr id="3076" name="Picture 4" descr="http://www.ibge.gov.br/ibgeteen/mulher/diainternacional/imagens/mulherico5.png"/>
          <p:cNvPicPr>
            <a:picLocks noChangeAspect="1" noChangeArrowheads="1"/>
          </p:cNvPicPr>
          <p:nvPr/>
        </p:nvPicPr>
        <p:blipFill>
          <a:blip r:embed="rId4" cstate="print"/>
          <a:srcRect/>
          <a:stretch>
            <a:fillRect/>
          </a:stretch>
        </p:blipFill>
        <p:spPr bwMode="auto">
          <a:xfrm>
            <a:off x="857224" y="3286124"/>
            <a:ext cx="381000" cy="666750"/>
          </a:xfrm>
          <a:prstGeom prst="rect">
            <a:avLst/>
          </a:prstGeom>
          <a:noFill/>
        </p:spPr>
      </p:pic>
      <p:pic>
        <p:nvPicPr>
          <p:cNvPr id="3077" name="Picture 5" descr="http://www.ibge.gov.br/ibgeteen/mulher/diainternacional/imagens/squareico3.png"/>
          <p:cNvPicPr>
            <a:picLocks noChangeAspect="1" noChangeArrowheads="1"/>
          </p:cNvPicPr>
          <p:nvPr/>
        </p:nvPicPr>
        <p:blipFill>
          <a:blip r:embed="rId5" cstate="print"/>
          <a:srcRect/>
          <a:stretch>
            <a:fillRect/>
          </a:stretch>
        </p:blipFill>
        <p:spPr bwMode="auto">
          <a:xfrm>
            <a:off x="1071538" y="4429132"/>
            <a:ext cx="304800" cy="304800"/>
          </a:xfrm>
          <a:prstGeom prst="rect">
            <a:avLst/>
          </a:prstGeom>
          <a:noFill/>
        </p:spPr>
      </p:pic>
      <p:pic>
        <p:nvPicPr>
          <p:cNvPr id="3078" name="Picture 6" descr="http://www.ibge.gov.br/ibgeteen/mulher/diainternacional/imagens/squareico4.png"/>
          <p:cNvPicPr>
            <a:picLocks noChangeAspect="1" noChangeArrowheads="1"/>
          </p:cNvPicPr>
          <p:nvPr/>
        </p:nvPicPr>
        <p:blipFill>
          <a:blip r:embed="rId6" cstate="print"/>
          <a:srcRect/>
          <a:stretch>
            <a:fillRect/>
          </a:stretch>
        </p:blipFill>
        <p:spPr bwMode="auto">
          <a:xfrm>
            <a:off x="1071538" y="4929198"/>
            <a:ext cx="304800" cy="304800"/>
          </a:xfrm>
          <a:prstGeom prst="rect">
            <a:avLst/>
          </a:prstGeom>
          <a:noFill/>
        </p:spPr>
      </p:pic>
      <p:sp>
        <p:nvSpPr>
          <p:cNvPr id="8" name="Retângulo 7"/>
          <p:cNvSpPr/>
          <p:nvPr/>
        </p:nvSpPr>
        <p:spPr>
          <a:xfrm>
            <a:off x="1928794" y="6274378"/>
            <a:ext cx="6215106" cy="369332"/>
          </a:xfrm>
          <a:prstGeom prst="rect">
            <a:avLst/>
          </a:prstGeom>
        </p:spPr>
        <p:txBody>
          <a:bodyPr wrap="square">
            <a:spAutoFit/>
          </a:bodyPr>
          <a:lstStyle/>
          <a:p>
            <a:r>
              <a:rPr lang="pt-BR" b="1" dirty="0" smtClean="0"/>
              <a:t>© 2012 IBGE - Instituto Brasileiro de Geografia e Estatística</a:t>
            </a:r>
            <a:endParaRPr lang="pt-BR"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71472" y="785794"/>
            <a:ext cx="3429024" cy="3416320"/>
          </a:xfrm>
          <a:prstGeom prst="rect">
            <a:avLst/>
          </a:prstGeom>
        </p:spPr>
        <p:txBody>
          <a:bodyPr wrap="square">
            <a:spAutoFit/>
          </a:bodyPr>
          <a:lstStyle/>
          <a:p>
            <a:r>
              <a:rPr lang="pt-BR" b="1" dirty="0" smtClean="0"/>
              <a:t>Mulheres que trabalham e sua atividade associativa</a:t>
            </a:r>
          </a:p>
          <a:p>
            <a:r>
              <a:rPr lang="pt-BR" dirty="0" smtClean="0"/>
              <a:t>Em 1996 pesquisa do IBGE mostrava que, entre as mulheres, estar na população economicamente ativa duplicava a taxa de associativismo de tipo sindical. Em 2009 mais de 1/3 da população feminina ocupada era associada a sindicato. </a:t>
            </a:r>
            <a:r>
              <a:rPr lang="pt-BR" b="1" dirty="0" smtClean="0"/>
              <a:t>(Pesquisa Nacional por Amostra de Domicílio,2009)</a:t>
            </a:r>
            <a:endParaRPr lang="pt-BR" dirty="0"/>
          </a:p>
        </p:txBody>
      </p:sp>
      <p:pic>
        <p:nvPicPr>
          <p:cNvPr id="49154" name="Picture 2" descr="http://www.ibge.gov.br/ibgeteen/mulher/diainternacional/imagens/mulherico7.png"/>
          <p:cNvPicPr>
            <a:picLocks noChangeAspect="1" noChangeArrowheads="1"/>
          </p:cNvPicPr>
          <p:nvPr/>
        </p:nvPicPr>
        <p:blipFill>
          <a:blip r:embed="rId2" cstate="print"/>
          <a:srcRect/>
          <a:stretch>
            <a:fillRect/>
          </a:stretch>
        </p:blipFill>
        <p:spPr bwMode="auto">
          <a:xfrm>
            <a:off x="642910" y="4429132"/>
            <a:ext cx="990600" cy="866776"/>
          </a:xfrm>
          <a:prstGeom prst="rect">
            <a:avLst/>
          </a:prstGeom>
          <a:noFill/>
        </p:spPr>
      </p:pic>
      <p:sp>
        <p:nvSpPr>
          <p:cNvPr id="5" name="Retângulo 4"/>
          <p:cNvSpPr/>
          <p:nvPr/>
        </p:nvSpPr>
        <p:spPr>
          <a:xfrm>
            <a:off x="1571604" y="4714884"/>
            <a:ext cx="2000264" cy="1754326"/>
          </a:xfrm>
          <a:prstGeom prst="rect">
            <a:avLst/>
          </a:prstGeom>
        </p:spPr>
        <p:txBody>
          <a:bodyPr wrap="square">
            <a:spAutoFit/>
          </a:bodyPr>
          <a:lstStyle/>
          <a:p>
            <a:pPr lvl="0" eaLnBrk="0" fontAlgn="base" hangingPunct="0">
              <a:spcBef>
                <a:spcPct val="0"/>
              </a:spcBef>
              <a:spcAft>
                <a:spcPct val="0"/>
              </a:spcAft>
              <a:buFontTx/>
              <a:buChar char="•"/>
            </a:pPr>
            <a:r>
              <a:rPr lang="pt-BR" b="1" dirty="0" smtClean="0">
                <a:solidFill>
                  <a:srgbClr val="757F8E"/>
                </a:solidFill>
                <a:latin typeface="Arial" pitchFamily="34" charset="0"/>
                <a:cs typeface="Arial" pitchFamily="34" charset="0"/>
              </a:rPr>
              <a:t>Mulheres de 18 anos ou mais de idade ocupadas e associadas a sindicato</a:t>
            </a:r>
            <a:endParaRPr lang="pt-BR" sz="2000" dirty="0" smtClean="0">
              <a:solidFill>
                <a:srgbClr val="757F8E"/>
              </a:solidFill>
              <a:latin typeface="Arial" pitchFamily="34" charset="0"/>
              <a:cs typeface="Arial" pitchFamily="34" charset="0"/>
            </a:endParaRPr>
          </a:p>
          <a:p>
            <a:pPr lvl="0" eaLnBrk="0" fontAlgn="base" hangingPunct="0">
              <a:spcBef>
                <a:spcPct val="0"/>
              </a:spcBef>
              <a:spcAft>
                <a:spcPct val="0"/>
              </a:spcAft>
            </a:pPr>
            <a:endParaRPr lang="pt-BR" b="1" dirty="0" smtClean="0">
              <a:solidFill>
                <a:srgbClr val="757F8E"/>
              </a:solidFill>
              <a:latin typeface="Arial" pitchFamily="34" charset="0"/>
              <a:cs typeface="Arial" pitchFamily="34" charset="0"/>
            </a:endParaRPr>
          </a:p>
        </p:txBody>
      </p:sp>
      <p:pic>
        <p:nvPicPr>
          <p:cNvPr id="49156" name="Picture 4" descr="grafico11"/>
          <p:cNvPicPr>
            <a:picLocks noChangeAspect="1" noChangeArrowheads="1"/>
          </p:cNvPicPr>
          <p:nvPr/>
        </p:nvPicPr>
        <p:blipFill>
          <a:blip r:embed="rId3" cstate="print"/>
          <a:srcRect/>
          <a:stretch>
            <a:fillRect/>
          </a:stretch>
        </p:blipFill>
        <p:spPr bwMode="auto">
          <a:xfrm>
            <a:off x="3929058" y="857232"/>
            <a:ext cx="4457700" cy="4514851"/>
          </a:xfrm>
          <a:prstGeom prst="rect">
            <a:avLst/>
          </a:prstGeom>
          <a:noFill/>
        </p:spPr>
      </p:pic>
      <p:sp>
        <p:nvSpPr>
          <p:cNvPr id="7" name="Retângulo 6"/>
          <p:cNvSpPr/>
          <p:nvPr/>
        </p:nvSpPr>
        <p:spPr>
          <a:xfrm>
            <a:off x="1928794" y="6274378"/>
            <a:ext cx="6215106" cy="369332"/>
          </a:xfrm>
          <a:prstGeom prst="rect">
            <a:avLst/>
          </a:prstGeom>
        </p:spPr>
        <p:txBody>
          <a:bodyPr wrap="square">
            <a:spAutoFit/>
          </a:bodyPr>
          <a:lstStyle/>
          <a:p>
            <a:r>
              <a:rPr lang="pt-BR" b="1" dirty="0" smtClean="0"/>
              <a:t>© 2012 IBGE - Instituto Brasileiro de Geografia e Estatística</a:t>
            </a:r>
            <a:endParaRPr lang="pt-BR"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0034" y="285728"/>
            <a:ext cx="2928942" cy="3693319"/>
          </a:xfrm>
          <a:prstGeom prst="rect">
            <a:avLst/>
          </a:prstGeom>
        </p:spPr>
        <p:txBody>
          <a:bodyPr wrap="square">
            <a:spAutoFit/>
          </a:bodyPr>
          <a:lstStyle/>
          <a:p>
            <a:r>
              <a:rPr lang="pt-BR" b="1" dirty="0" smtClean="0"/>
              <a:t>A proteção legal no trabalho</a:t>
            </a:r>
          </a:p>
          <a:p>
            <a:r>
              <a:rPr lang="pt-BR" dirty="0" smtClean="0"/>
              <a:t>A carteira de trabalho assinada é uma das principais condições para assegurar o “trabalho decente” (OIT), uma vez que garante ao trabalhador a proteção das leis trabalhistas e, em decorrência, a cobertura previdenciária. </a:t>
            </a:r>
            <a:r>
              <a:rPr lang="pt-BR" b="1" dirty="0" smtClean="0"/>
              <a:t>(Pesquisa Nacional por Amostra de Domicílio,2009)</a:t>
            </a:r>
            <a:endParaRPr lang="pt-BR" dirty="0"/>
          </a:p>
        </p:txBody>
      </p:sp>
      <p:sp>
        <p:nvSpPr>
          <p:cNvPr id="9" name="Retângulo 8"/>
          <p:cNvSpPr/>
          <p:nvPr/>
        </p:nvSpPr>
        <p:spPr>
          <a:xfrm>
            <a:off x="428596" y="4071942"/>
            <a:ext cx="3786214" cy="646331"/>
          </a:xfrm>
          <a:prstGeom prst="rect">
            <a:avLst/>
          </a:prstGeom>
        </p:spPr>
        <p:txBody>
          <a:bodyPr wrap="square">
            <a:spAutoFit/>
          </a:bodyPr>
          <a:lstStyle/>
          <a:p>
            <a:r>
              <a:rPr lang="pt-BR" b="1" dirty="0" smtClean="0"/>
              <a:t>Total por Grande Região</a:t>
            </a:r>
            <a:r>
              <a:rPr lang="pt-BR" dirty="0" smtClean="0"/>
              <a:t/>
            </a:r>
            <a:br>
              <a:rPr lang="pt-BR" dirty="0" smtClean="0"/>
            </a:br>
            <a:r>
              <a:rPr lang="pt-BR" b="1" dirty="0" smtClean="0"/>
              <a:t>(empregado + trabalhador doméstico</a:t>
            </a:r>
            <a:endParaRPr lang="pt-BR" dirty="0"/>
          </a:p>
        </p:txBody>
      </p:sp>
      <p:sp>
        <p:nvSpPr>
          <p:cNvPr id="13" name="Retângulo 12"/>
          <p:cNvSpPr/>
          <p:nvPr/>
        </p:nvSpPr>
        <p:spPr>
          <a:xfrm>
            <a:off x="928662" y="4786322"/>
            <a:ext cx="1388522" cy="276999"/>
          </a:xfrm>
          <a:prstGeom prst="rect">
            <a:avLst/>
          </a:prstGeom>
        </p:spPr>
        <p:txBody>
          <a:bodyPr wrap="none">
            <a:spAutoFit/>
          </a:bodyPr>
          <a:lstStyle/>
          <a:p>
            <a:r>
              <a:rPr lang="pt-BR" sz="1200" b="1" dirty="0" smtClean="0">
                <a:solidFill>
                  <a:srgbClr val="757F8E"/>
                </a:solidFill>
                <a:latin typeface="Arial" pitchFamily="34" charset="0"/>
                <a:cs typeface="Arial" pitchFamily="34" charset="0"/>
              </a:rPr>
              <a:t>R</a:t>
            </a:r>
            <a:r>
              <a:rPr lang="pt-BR" sz="800" b="1" dirty="0" smtClean="0">
                <a:solidFill>
                  <a:srgbClr val="757F8E"/>
                </a:solidFill>
                <a:latin typeface="Arial" pitchFamily="34" charset="0"/>
                <a:cs typeface="Arial" pitchFamily="34" charset="0"/>
              </a:rPr>
              <a:t>egião com maior total</a:t>
            </a:r>
            <a:r>
              <a:rPr lang="pt-BR" sz="800" dirty="0" smtClean="0">
                <a:solidFill>
                  <a:prstClr val="black"/>
                </a:solidFill>
                <a:latin typeface="Arial" pitchFamily="34" charset="0"/>
              </a:rPr>
              <a:t> </a:t>
            </a:r>
            <a:endParaRPr lang="pt-BR" dirty="0"/>
          </a:p>
        </p:txBody>
      </p:sp>
      <p:grpSp>
        <p:nvGrpSpPr>
          <p:cNvPr id="15" name="Grupo 14"/>
          <p:cNvGrpSpPr/>
          <p:nvPr/>
        </p:nvGrpSpPr>
        <p:grpSpPr>
          <a:xfrm>
            <a:off x="642910" y="4857760"/>
            <a:ext cx="285752" cy="1643074"/>
            <a:chOff x="63500" y="450850"/>
            <a:chExt cx="304800" cy="1898650"/>
          </a:xfrm>
        </p:grpSpPr>
        <p:pic>
          <p:nvPicPr>
            <p:cNvPr id="16" name="Picture 14" descr="http://www.ibge.gov.br/ibgeteen/mulher/diainternacional/imagens/quadprotlegal_01.png"/>
            <p:cNvPicPr>
              <a:picLocks noChangeAspect="1" noChangeArrowheads="1"/>
            </p:cNvPicPr>
            <p:nvPr/>
          </p:nvPicPr>
          <p:blipFill>
            <a:blip r:embed="rId2" cstate="print"/>
            <a:srcRect/>
            <a:stretch>
              <a:fillRect/>
            </a:stretch>
          </p:blipFill>
          <p:spPr bwMode="auto">
            <a:xfrm>
              <a:off x="63500" y="450850"/>
              <a:ext cx="304800" cy="190500"/>
            </a:xfrm>
            <a:prstGeom prst="rect">
              <a:avLst/>
            </a:prstGeom>
            <a:noFill/>
          </p:spPr>
        </p:pic>
        <p:pic>
          <p:nvPicPr>
            <p:cNvPr id="17" name="Picture 15" descr="http://www.ibge.gov.br/ibgeteen/mulher/diainternacional/imagens/quadprotlegal_02.png"/>
            <p:cNvPicPr>
              <a:picLocks noChangeAspect="1" noChangeArrowheads="1"/>
            </p:cNvPicPr>
            <p:nvPr/>
          </p:nvPicPr>
          <p:blipFill>
            <a:blip r:embed="rId3" cstate="print"/>
            <a:srcRect/>
            <a:stretch>
              <a:fillRect/>
            </a:stretch>
          </p:blipFill>
          <p:spPr bwMode="auto">
            <a:xfrm>
              <a:off x="63500" y="877888"/>
              <a:ext cx="304800" cy="190500"/>
            </a:xfrm>
            <a:prstGeom prst="rect">
              <a:avLst/>
            </a:prstGeom>
            <a:noFill/>
          </p:spPr>
        </p:pic>
        <p:pic>
          <p:nvPicPr>
            <p:cNvPr id="18" name="Picture 16" descr="http://www.ibge.gov.br/ibgeteen/mulher/diainternacional/imagens/quadprotlegal_03.png"/>
            <p:cNvPicPr>
              <a:picLocks noChangeAspect="1" noChangeArrowheads="1"/>
            </p:cNvPicPr>
            <p:nvPr/>
          </p:nvPicPr>
          <p:blipFill>
            <a:blip r:embed="rId4" cstate="print"/>
            <a:srcRect/>
            <a:stretch>
              <a:fillRect/>
            </a:stretch>
          </p:blipFill>
          <p:spPr bwMode="auto">
            <a:xfrm>
              <a:off x="63500" y="1304925"/>
              <a:ext cx="304800" cy="190500"/>
            </a:xfrm>
            <a:prstGeom prst="rect">
              <a:avLst/>
            </a:prstGeom>
            <a:noFill/>
          </p:spPr>
        </p:pic>
        <p:pic>
          <p:nvPicPr>
            <p:cNvPr id="19" name="Picture 17" descr="http://www.ibge.gov.br/ibgeteen/mulher/diainternacional/imagens/quadprotlegal_04.png"/>
            <p:cNvPicPr>
              <a:picLocks noChangeAspect="1" noChangeArrowheads="1"/>
            </p:cNvPicPr>
            <p:nvPr/>
          </p:nvPicPr>
          <p:blipFill>
            <a:blip r:embed="rId5" cstate="print"/>
            <a:srcRect/>
            <a:stretch>
              <a:fillRect/>
            </a:stretch>
          </p:blipFill>
          <p:spPr bwMode="auto">
            <a:xfrm>
              <a:off x="63500" y="1731963"/>
              <a:ext cx="304800" cy="190500"/>
            </a:xfrm>
            <a:prstGeom prst="rect">
              <a:avLst/>
            </a:prstGeom>
            <a:noFill/>
          </p:spPr>
        </p:pic>
        <p:pic>
          <p:nvPicPr>
            <p:cNvPr id="20" name="Picture 18" descr="http://www.ibge.gov.br/ibgeteen/mulher/diainternacional/imagens/quadprotlegal_05.png"/>
            <p:cNvPicPr>
              <a:picLocks noChangeAspect="1" noChangeArrowheads="1"/>
            </p:cNvPicPr>
            <p:nvPr/>
          </p:nvPicPr>
          <p:blipFill>
            <a:blip r:embed="rId6" cstate="print"/>
            <a:srcRect/>
            <a:stretch>
              <a:fillRect/>
            </a:stretch>
          </p:blipFill>
          <p:spPr bwMode="auto">
            <a:xfrm>
              <a:off x="63500" y="2159000"/>
              <a:ext cx="304800" cy="190500"/>
            </a:xfrm>
            <a:prstGeom prst="rect">
              <a:avLst/>
            </a:prstGeom>
            <a:noFill/>
          </p:spPr>
        </p:pic>
      </p:grpSp>
      <p:sp>
        <p:nvSpPr>
          <p:cNvPr id="21" name="Retângulo 20"/>
          <p:cNvSpPr/>
          <p:nvPr/>
        </p:nvSpPr>
        <p:spPr>
          <a:xfrm>
            <a:off x="928662" y="6215082"/>
            <a:ext cx="2474332" cy="369332"/>
          </a:xfrm>
          <a:prstGeom prst="rect">
            <a:avLst/>
          </a:prstGeom>
        </p:spPr>
        <p:txBody>
          <a:bodyPr wrap="none">
            <a:spAutoFit/>
          </a:bodyPr>
          <a:lstStyle/>
          <a:p>
            <a:r>
              <a:rPr lang="pt-BR" b="1" dirty="0" smtClean="0"/>
              <a:t>Região com menor total</a:t>
            </a:r>
            <a:endParaRPr lang="pt-BR" dirty="0"/>
          </a:p>
        </p:txBody>
      </p:sp>
      <p:pic>
        <p:nvPicPr>
          <p:cNvPr id="22" name="Picture 11" descr="grafico12"/>
          <p:cNvPicPr>
            <a:picLocks noChangeAspect="1" noChangeArrowheads="1"/>
          </p:cNvPicPr>
          <p:nvPr/>
        </p:nvPicPr>
        <p:blipFill>
          <a:blip r:embed="rId7" cstate="print"/>
          <a:srcRect/>
          <a:stretch>
            <a:fillRect/>
          </a:stretch>
        </p:blipFill>
        <p:spPr bwMode="auto">
          <a:xfrm>
            <a:off x="4381500" y="928670"/>
            <a:ext cx="4762500" cy="4762500"/>
          </a:xfrm>
          <a:prstGeom prst="rect">
            <a:avLst/>
          </a:prstGeom>
          <a:noFill/>
        </p:spPr>
      </p:pic>
      <p:sp>
        <p:nvSpPr>
          <p:cNvPr id="23" name="Retângulo 22"/>
          <p:cNvSpPr/>
          <p:nvPr/>
        </p:nvSpPr>
        <p:spPr>
          <a:xfrm>
            <a:off x="1928794" y="6274378"/>
            <a:ext cx="6215106" cy="369332"/>
          </a:xfrm>
          <a:prstGeom prst="rect">
            <a:avLst/>
          </a:prstGeom>
        </p:spPr>
        <p:txBody>
          <a:bodyPr wrap="square">
            <a:spAutoFit/>
          </a:bodyPr>
          <a:lstStyle/>
          <a:p>
            <a:r>
              <a:rPr lang="pt-BR" b="1" dirty="0" smtClean="0"/>
              <a:t>© 2012 IBGE - Instituto Brasileiro de Geografia e Estatística</a:t>
            </a:r>
            <a:endParaRPr lang="pt-BR" dirty="0"/>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8" name="Picture 4" descr="http://www.ibge.gov.br/ibgeteen/mulher/diainternacional/imagens/graficos/alfab-legenda1.png"/>
          <p:cNvPicPr>
            <a:picLocks noChangeAspect="1" noChangeArrowheads="1"/>
          </p:cNvPicPr>
          <p:nvPr/>
        </p:nvPicPr>
        <p:blipFill>
          <a:blip r:embed="rId2" cstate="print"/>
          <a:srcRect/>
          <a:stretch>
            <a:fillRect/>
          </a:stretch>
        </p:blipFill>
        <p:spPr bwMode="auto">
          <a:xfrm>
            <a:off x="357158" y="5143512"/>
            <a:ext cx="352425" cy="304801"/>
          </a:xfrm>
          <a:prstGeom prst="rect">
            <a:avLst/>
          </a:prstGeom>
          <a:noFill/>
        </p:spPr>
      </p:pic>
      <p:pic>
        <p:nvPicPr>
          <p:cNvPr id="52230" name="Picture 6" descr="http://www.ibge.gov.br/ibgeteen/mulher/diainternacional/imagens/graficos/alfab-legenda2.png"/>
          <p:cNvPicPr>
            <a:picLocks noChangeAspect="1" noChangeArrowheads="1"/>
          </p:cNvPicPr>
          <p:nvPr/>
        </p:nvPicPr>
        <p:blipFill>
          <a:blip r:embed="rId3" cstate="print"/>
          <a:srcRect/>
          <a:stretch>
            <a:fillRect/>
          </a:stretch>
        </p:blipFill>
        <p:spPr bwMode="auto">
          <a:xfrm>
            <a:off x="357158" y="5715016"/>
            <a:ext cx="352425" cy="304801"/>
          </a:xfrm>
          <a:prstGeom prst="rect">
            <a:avLst/>
          </a:prstGeom>
          <a:noFill/>
        </p:spPr>
      </p:pic>
      <p:sp>
        <p:nvSpPr>
          <p:cNvPr id="5" name="Retângulo 4"/>
          <p:cNvSpPr/>
          <p:nvPr/>
        </p:nvSpPr>
        <p:spPr>
          <a:xfrm>
            <a:off x="857224" y="5072074"/>
            <a:ext cx="2309070" cy="461665"/>
          </a:xfrm>
          <a:prstGeom prst="rect">
            <a:avLst/>
          </a:prstGeom>
        </p:spPr>
        <p:txBody>
          <a:bodyPr wrap="square">
            <a:spAutoFit/>
          </a:bodyPr>
          <a:lstStyle/>
          <a:p>
            <a:pPr algn="just"/>
            <a:r>
              <a:rPr lang="pt-BR" sz="1200" b="1" dirty="0" smtClean="0"/>
              <a:t>Menor proporção de mulheres </a:t>
            </a:r>
          </a:p>
          <a:p>
            <a:pPr algn="just"/>
            <a:r>
              <a:rPr lang="pt-BR" sz="1200" b="1" dirty="0" smtClean="0"/>
              <a:t>alfabetizadas.</a:t>
            </a:r>
            <a:endParaRPr lang="pt-BR" sz="1200" dirty="0"/>
          </a:p>
        </p:txBody>
      </p:sp>
      <p:sp>
        <p:nvSpPr>
          <p:cNvPr id="6" name="Retângulo 5"/>
          <p:cNvSpPr/>
          <p:nvPr/>
        </p:nvSpPr>
        <p:spPr>
          <a:xfrm>
            <a:off x="857224" y="5715016"/>
            <a:ext cx="2309070" cy="461665"/>
          </a:xfrm>
          <a:prstGeom prst="rect">
            <a:avLst/>
          </a:prstGeom>
        </p:spPr>
        <p:txBody>
          <a:bodyPr wrap="square">
            <a:spAutoFit/>
          </a:bodyPr>
          <a:lstStyle/>
          <a:p>
            <a:pPr algn="just"/>
            <a:r>
              <a:rPr lang="pt-BR" sz="1200" b="1" dirty="0" smtClean="0"/>
              <a:t>Maior proporção de mulheres </a:t>
            </a:r>
          </a:p>
          <a:p>
            <a:pPr algn="just"/>
            <a:r>
              <a:rPr lang="pt-BR" sz="1200" b="1" dirty="0" smtClean="0"/>
              <a:t>alfabetizadas.</a:t>
            </a:r>
            <a:endParaRPr lang="pt-BR" sz="1200" dirty="0"/>
          </a:p>
        </p:txBody>
      </p:sp>
      <p:grpSp>
        <p:nvGrpSpPr>
          <p:cNvPr id="13" name="Grupo 12"/>
          <p:cNvGrpSpPr/>
          <p:nvPr/>
        </p:nvGrpSpPr>
        <p:grpSpPr>
          <a:xfrm>
            <a:off x="571472" y="3500438"/>
            <a:ext cx="352425" cy="1304931"/>
            <a:chOff x="571472" y="3500438"/>
            <a:chExt cx="352425" cy="1304931"/>
          </a:xfrm>
        </p:grpSpPr>
        <p:pic>
          <p:nvPicPr>
            <p:cNvPr id="7" name="Imagem 6" descr="alfab-bonecas1.png"/>
            <p:cNvPicPr>
              <a:picLocks noChangeAspect="1"/>
            </p:cNvPicPr>
            <p:nvPr/>
          </p:nvPicPr>
          <p:blipFill>
            <a:blip r:embed="rId4" cstate="print"/>
            <a:stretch>
              <a:fillRect/>
            </a:stretch>
          </p:blipFill>
          <p:spPr>
            <a:xfrm>
              <a:off x="571472" y="3500438"/>
              <a:ext cx="352425" cy="638175"/>
            </a:xfrm>
            <a:prstGeom prst="rect">
              <a:avLst/>
            </a:prstGeom>
          </p:spPr>
        </p:pic>
        <p:pic>
          <p:nvPicPr>
            <p:cNvPr id="52232" name="Picture 8" descr="http://www.ibge.gov.br/ibgeteen/mulher/diainternacional/imagens/graficos/alfab-bonecas2.png"/>
            <p:cNvPicPr>
              <a:picLocks noChangeAspect="1" noChangeArrowheads="1"/>
            </p:cNvPicPr>
            <p:nvPr/>
          </p:nvPicPr>
          <p:blipFill>
            <a:blip r:embed="rId5" cstate="print"/>
            <a:srcRect/>
            <a:stretch>
              <a:fillRect/>
            </a:stretch>
          </p:blipFill>
          <p:spPr bwMode="auto">
            <a:xfrm>
              <a:off x="571472" y="4214818"/>
              <a:ext cx="352425" cy="590551"/>
            </a:xfrm>
            <a:prstGeom prst="rect">
              <a:avLst/>
            </a:prstGeom>
            <a:noFill/>
          </p:spPr>
        </p:pic>
      </p:grpSp>
      <p:sp>
        <p:nvSpPr>
          <p:cNvPr id="9" name="Retângulo 8"/>
          <p:cNvSpPr/>
          <p:nvPr/>
        </p:nvSpPr>
        <p:spPr>
          <a:xfrm>
            <a:off x="928662" y="3571876"/>
            <a:ext cx="2928942" cy="461665"/>
          </a:xfrm>
          <a:prstGeom prst="rect">
            <a:avLst/>
          </a:prstGeom>
        </p:spPr>
        <p:txBody>
          <a:bodyPr wrap="square">
            <a:spAutoFit/>
          </a:bodyPr>
          <a:lstStyle/>
          <a:p>
            <a:pPr algn="ctr"/>
            <a:r>
              <a:rPr lang="pt-BR" sz="1200" b="1" dirty="0" smtClean="0"/>
              <a:t>Mulheres alfabetizadas</a:t>
            </a:r>
            <a:r>
              <a:rPr lang="pt-BR" sz="1200" dirty="0" smtClean="0"/>
              <a:t/>
            </a:r>
            <a:br>
              <a:rPr lang="pt-BR" sz="1200" dirty="0" smtClean="0"/>
            </a:br>
            <a:r>
              <a:rPr lang="pt-BR" sz="1200" b="1" dirty="0" smtClean="0"/>
              <a:t>(% do total de mulheres por região)</a:t>
            </a:r>
            <a:endParaRPr lang="pt-BR" sz="1200" dirty="0"/>
          </a:p>
        </p:txBody>
      </p:sp>
      <p:sp>
        <p:nvSpPr>
          <p:cNvPr id="10" name="Retângulo 9"/>
          <p:cNvSpPr/>
          <p:nvPr/>
        </p:nvSpPr>
        <p:spPr>
          <a:xfrm>
            <a:off x="1000100" y="4214818"/>
            <a:ext cx="2928942" cy="461665"/>
          </a:xfrm>
          <a:prstGeom prst="rect">
            <a:avLst/>
          </a:prstGeom>
        </p:spPr>
        <p:txBody>
          <a:bodyPr wrap="square">
            <a:spAutoFit/>
          </a:bodyPr>
          <a:lstStyle/>
          <a:p>
            <a:pPr algn="ctr"/>
            <a:r>
              <a:rPr lang="pt-BR" sz="1200" b="1" dirty="0" smtClean="0"/>
              <a:t>Mulheres não alfabetizadas</a:t>
            </a:r>
            <a:r>
              <a:rPr lang="pt-BR" sz="1200" dirty="0" smtClean="0"/>
              <a:t/>
            </a:r>
            <a:br>
              <a:rPr lang="pt-BR" sz="1200" dirty="0" smtClean="0"/>
            </a:br>
            <a:r>
              <a:rPr lang="pt-BR" sz="1200" b="1" dirty="0" smtClean="0"/>
              <a:t>(% do total de mulheres por região)</a:t>
            </a:r>
            <a:endParaRPr lang="pt-BR" sz="1200" dirty="0"/>
          </a:p>
        </p:txBody>
      </p:sp>
      <p:sp>
        <p:nvSpPr>
          <p:cNvPr id="11" name="Retângulo 10"/>
          <p:cNvSpPr/>
          <p:nvPr/>
        </p:nvSpPr>
        <p:spPr>
          <a:xfrm>
            <a:off x="500034" y="1285860"/>
            <a:ext cx="3786182" cy="1200329"/>
          </a:xfrm>
          <a:prstGeom prst="rect">
            <a:avLst/>
          </a:prstGeom>
        </p:spPr>
        <p:txBody>
          <a:bodyPr wrap="square">
            <a:spAutoFit/>
          </a:bodyPr>
          <a:lstStyle/>
          <a:p>
            <a:r>
              <a:rPr lang="pt-BR" b="1" dirty="0" smtClean="0"/>
              <a:t>Mulheres de 10 anos ou mais de idade, segundo a condição de alfabetização</a:t>
            </a:r>
          </a:p>
          <a:p>
            <a:r>
              <a:rPr lang="pt-BR" b="1" dirty="0" smtClean="0"/>
              <a:t>(IBGE, Censo Demográfico 2010)</a:t>
            </a:r>
            <a:endParaRPr lang="pt-BR" dirty="0"/>
          </a:p>
        </p:txBody>
      </p:sp>
      <p:pic>
        <p:nvPicPr>
          <p:cNvPr id="52234" name="Picture 10" descr="alfab-mapa"/>
          <p:cNvPicPr>
            <a:picLocks noChangeAspect="1" noChangeArrowheads="1"/>
          </p:cNvPicPr>
          <p:nvPr/>
        </p:nvPicPr>
        <p:blipFill>
          <a:blip r:embed="rId6" cstate="print"/>
          <a:srcRect/>
          <a:stretch>
            <a:fillRect/>
          </a:stretch>
        </p:blipFill>
        <p:spPr bwMode="auto">
          <a:xfrm>
            <a:off x="3929058" y="928670"/>
            <a:ext cx="4572000" cy="4705351"/>
          </a:xfrm>
          <a:prstGeom prst="rect">
            <a:avLst/>
          </a:prstGeom>
          <a:noFill/>
        </p:spPr>
      </p:pic>
      <p:sp>
        <p:nvSpPr>
          <p:cNvPr id="14" name="Retângulo 13"/>
          <p:cNvSpPr/>
          <p:nvPr/>
        </p:nvSpPr>
        <p:spPr>
          <a:xfrm>
            <a:off x="1928794" y="6274378"/>
            <a:ext cx="6215106" cy="369332"/>
          </a:xfrm>
          <a:prstGeom prst="rect">
            <a:avLst/>
          </a:prstGeom>
        </p:spPr>
        <p:txBody>
          <a:bodyPr wrap="square">
            <a:spAutoFit/>
          </a:bodyPr>
          <a:lstStyle/>
          <a:p>
            <a:r>
              <a:rPr lang="pt-BR" b="1" dirty="0" smtClean="0"/>
              <a:t>© 2012 IBGE - Instituto Brasileiro de Geografia e Estatística</a:t>
            </a:r>
            <a:endParaRPr lang="pt-BR"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1357290" y="4143380"/>
          <a:ext cx="3262314" cy="1933575"/>
        </p:xfrm>
        <a:graphic>
          <a:graphicData uri="http://schemas.openxmlformats.org/drawingml/2006/table">
            <a:tbl>
              <a:tblPr>
                <a:tableStyleId>{2D5ABB26-0587-4C30-8999-92F81FD0307C}</a:tableStyleId>
              </a:tblPr>
              <a:tblGrid>
                <a:gridCol w="3262314"/>
              </a:tblGrid>
              <a:tr h="1933575">
                <a:tc>
                  <a:txBody>
                    <a:bodyPr/>
                    <a:lstStyle/>
                    <a:p>
                      <a:r>
                        <a:rPr lang="pt-BR" dirty="0"/>
                        <a:t>Até 1/4 de salário mínimo</a:t>
                      </a:r>
                    </a:p>
                    <a:p>
                      <a:r>
                        <a:rPr lang="pt-BR" dirty="0"/>
                        <a:t>Mais de 1/4 a 1 salário mínimo</a:t>
                      </a:r>
                    </a:p>
                    <a:p>
                      <a:r>
                        <a:rPr lang="pt-BR" dirty="0"/>
                        <a:t>Mais de 1 a 2 salário mínimo</a:t>
                      </a:r>
                    </a:p>
                    <a:p>
                      <a:r>
                        <a:rPr lang="pt-BR" dirty="0"/>
                        <a:t>Mais de 2 a 3 salários mínimos</a:t>
                      </a:r>
                    </a:p>
                    <a:p>
                      <a:r>
                        <a:rPr lang="pt-BR" dirty="0"/>
                        <a:t>Mais de 3 a 5 salários mínimos</a:t>
                      </a:r>
                    </a:p>
                    <a:p>
                      <a:r>
                        <a:rPr lang="pt-BR" dirty="0"/>
                        <a:t>Mais de 5 salários mínimos</a:t>
                      </a:r>
                    </a:p>
                    <a:p>
                      <a:r>
                        <a:rPr lang="pt-BR" dirty="0"/>
                        <a:t>Sem declaração ou rendimento</a:t>
                      </a:r>
                    </a:p>
                  </a:txBody>
                  <a:tcPr marL="0" marR="0" marT="0" marB="0">
                    <a:lnL>
                      <a:noFill/>
                    </a:lnL>
                    <a:lnR>
                      <a:noFill/>
                    </a:lnR>
                    <a:lnT>
                      <a:noFill/>
                    </a:lnT>
                    <a:lnB>
                      <a:noFill/>
                    </a:lnB>
                    <a:lnTlToBr w="12700" cmpd="sng">
                      <a:noFill/>
                      <a:prstDash val="solid"/>
                    </a:lnTlToBr>
                    <a:lnBlToTr w="12700" cmpd="sng">
                      <a:noFill/>
                      <a:prstDash val="solid"/>
                    </a:lnBlToTr>
                  </a:tcPr>
                </a:tc>
              </a:tr>
            </a:tbl>
          </a:graphicData>
        </a:graphic>
      </p:graphicFrame>
      <p:pic>
        <p:nvPicPr>
          <p:cNvPr id="53249" name="Picture 1" descr="http://www.ibge.gov.br/ibgeteen/mulher/diainternacional/imagens/graficos/salario-alfab-bola.png"/>
          <p:cNvPicPr>
            <a:picLocks noChangeAspect="1" noChangeArrowheads="1"/>
          </p:cNvPicPr>
          <p:nvPr/>
        </p:nvPicPr>
        <p:blipFill>
          <a:blip r:embed="rId2" cstate="print"/>
          <a:srcRect/>
          <a:stretch>
            <a:fillRect/>
          </a:stretch>
        </p:blipFill>
        <p:spPr bwMode="auto">
          <a:xfrm>
            <a:off x="1071538" y="4143380"/>
            <a:ext cx="228600" cy="2038350"/>
          </a:xfrm>
          <a:prstGeom prst="rect">
            <a:avLst/>
          </a:prstGeom>
          <a:noFill/>
        </p:spPr>
      </p:pic>
      <p:grpSp>
        <p:nvGrpSpPr>
          <p:cNvPr id="5" name="Grupo 4"/>
          <p:cNvGrpSpPr/>
          <p:nvPr/>
        </p:nvGrpSpPr>
        <p:grpSpPr>
          <a:xfrm>
            <a:off x="571472" y="2714620"/>
            <a:ext cx="352425" cy="1304931"/>
            <a:chOff x="571472" y="3500438"/>
            <a:chExt cx="352425" cy="1304931"/>
          </a:xfrm>
        </p:grpSpPr>
        <p:pic>
          <p:nvPicPr>
            <p:cNvPr id="6" name="Imagem 5" descr="alfab-bonecas1.png"/>
            <p:cNvPicPr>
              <a:picLocks noChangeAspect="1"/>
            </p:cNvPicPr>
            <p:nvPr/>
          </p:nvPicPr>
          <p:blipFill>
            <a:blip r:embed="rId3" cstate="print"/>
            <a:stretch>
              <a:fillRect/>
            </a:stretch>
          </p:blipFill>
          <p:spPr>
            <a:xfrm>
              <a:off x="571472" y="3500438"/>
              <a:ext cx="352425" cy="638175"/>
            </a:xfrm>
            <a:prstGeom prst="rect">
              <a:avLst/>
            </a:prstGeom>
          </p:spPr>
        </p:pic>
        <p:pic>
          <p:nvPicPr>
            <p:cNvPr id="7" name="Picture 8" descr="http://www.ibge.gov.br/ibgeteen/mulher/diainternacional/imagens/graficos/alfab-bonecas2.png"/>
            <p:cNvPicPr>
              <a:picLocks noChangeAspect="1" noChangeArrowheads="1"/>
            </p:cNvPicPr>
            <p:nvPr/>
          </p:nvPicPr>
          <p:blipFill>
            <a:blip r:embed="rId4" cstate="print"/>
            <a:srcRect/>
            <a:stretch>
              <a:fillRect/>
            </a:stretch>
          </p:blipFill>
          <p:spPr bwMode="auto">
            <a:xfrm>
              <a:off x="571472" y="4214818"/>
              <a:ext cx="352425" cy="590551"/>
            </a:xfrm>
            <a:prstGeom prst="rect">
              <a:avLst/>
            </a:prstGeom>
            <a:noFill/>
          </p:spPr>
        </p:pic>
      </p:grpSp>
      <p:sp>
        <p:nvSpPr>
          <p:cNvPr id="8" name="Retângulo 7"/>
          <p:cNvSpPr/>
          <p:nvPr/>
        </p:nvSpPr>
        <p:spPr>
          <a:xfrm>
            <a:off x="857224" y="2857496"/>
            <a:ext cx="2928942" cy="461665"/>
          </a:xfrm>
          <a:prstGeom prst="rect">
            <a:avLst/>
          </a:prstGeom>
        </p:spPr>
        <p:txBody>
          <a:bodyPr wrap="square">
            <a:spAutoFit/>
          </a:bodyPr>
          <a:lstStyle/>
          <a:p>
            <a:pPr algn="ctr"/>
            <a:r>
              <a:rPr lang="pt-BR" sz="1200" b="1" dirty="0" smtClean="0"/>
              <a:t>Mulheres alfabetizadas</a:t>
            </a:r>
            <a:r>
              <a:rPr lang="pt-BR" sz="1200" dirty="0" smtClean="0"/>
              <a:t/>
            </a:r>
            <a:br>
              <a:rPr lang="pt-BR" sz="1200" dirty="0" smtClean="0"/>
            </a:br>
            <a:r>
              <a:rPr lang="pt-BR" sz="1200" b="1" dirty="0" smtClean="0"/>
              <a:t>(% do total de mulheres por região)</a:t>
            </a:r>
            <a:endParaRPr lang="pt-BR" sz="1200" dirty="0"/>
          </a:p>
        </p:txBody>
      </p:sp>
      <p:sp>
        <p:nvSpPr>
          <p:cNvPr id="9" name="Retângulo 8"/>
          <p:cNvSpPr/>
          <p:nvPr/>
        </p:nvSpPr>
        <p:spPr>
          <a:xfrm>
            <a:off x="928662" y="3571876"/>
            <a:ext cx="2928942" cy="461665"/>
          </a:xfrm>
          <a:prstGeom prst="rect">
            <a:avLst/>
          </a:prstGeom>
        </p:spPr>
        <p:txBody>
          <a:bodyPr wrap="square">
            <a:spAutoFit/>
          </a:bodyPr>
          <a:lstStyle/>
          <a:p>
            <a:pPr algn="ctr"/>
            <a:r>
              <a:rPr lang="pt-BR" sz="1200" b="1" dirty="0" smtClean="0"/>
              <a:t>Mulheres não alfabetizadas</a:t>
            </a:r>
            <a:r>
              <a:rPr lang="pt-BR" sz="1200" dirty="0" smtClean="0"/>
              <a:t/>
            </a:r>
            <a:br>
              <a:rPr lang="pt-BR" sz="1200" dirty="0" smtClean="0"/>
            </a:br>
            <a:r>
              <a:rPr lang="pt-BR" sz="1200" b="1" dirty="0" smtClean="0"/>
              <a:t>(% do total de mulheres por região)</a:t>
            </a:r>
            <a:endParaRPr lang="pt-BR" sz="1200" dirty="0"/>
          </a:p>
        </p:txBody>
      </p:sp>
      <p:sp>
        <p:nvSpPr>
          <p:cNvPr id="10" name="Retângulo 9"/>
          <p:cNvSpPr/>
          <p:nvPr/>
        </p:nvSpPr>
        <p:spPr>
          <a:xfrm>
            <a:off x="714348" y="1000108"/>
            <a:ext cx="3143272" cy="1754326"/>
          </a:xfrm>
          <a:prstGeom prst="rect">
            <a:avLst/>
          </a:prstGeom>
        </p:spPr>
        <p:txBody>
          <a:bodyPr wrap="square">
            <a:spAutoFit/>
          </a:bodyPr>
          <a:lstStyle/>
          <a:p>
            <a:pPr algn="just"/>
            <a:r>
              <a:rPr lang="pt-BR" b="1" dirty="0" smtClean="0"/>
              <a:t>Mulheres de 10 anos ou mais de idade, segundo a condição de alfabetização e faixa de renda nominal</a:t>
            </a:r>
          </a:p>
          <a:p>
            <a:pPr algn="just"/>
            <a:r>
              <a:rPr lang="pt-BR" b="1" dirty="0" smtClean="0"/>
              <a:t>(IBGE, Censo Demográfico 2010)</a:t>
            </a:r>
            <a:endParaRPr lang="pt-BR" dirty="0"/>
          </a:p>
        </p:txBody>
      </p:sp>
      <p:pic>
        <p:nvPicPr>
          <p:cNvPr id="53251" name="Picture 3" descr="alfab-mapa"/>
          <p:cNvPicPr>
            <a:picLocks noChangeAspect="1" noChangeArrowheads="1"/>
          </p:cNvPicPr>
          <p:nvPr/>
        </p:nvPicPr>
        <p:blipFill>
          <a:blip r:embed="rId5" cstate="print"/>
          <a:srcRect/>
          <a:stretch>
            <a:fillRect/>
          </a:stretch>
        </p:blipFill>
        <p:spPr bwMode="auto">
          <a:xfrm>
            <a:off x="4214810" y="1071546"/>
            <a:ext cx="4572000" cy="4562476"/>
          </a:xfrm>
          <a:prstGeom prst="rect">
            <a:avLst/>
          </a:prstGeom>
          <a:noFill/>
        </p:spPr>
      </p:pic>
      <p:sp>
        <p:nvSpPr>
          <p:cNvPr id="12" name="Retângulo 11"/>
          <p:cNvSpPr/>
          <p:nvPr/>
        </p:nvSpPr>
        <p:spPr>
          <a:xfrm>
            <a:off x="1928794" y="6274378"/>
            <a:ext cx="6215106" cy="369332"/>
          </a:xfrm>
          <a:prstGeom prst="rect">
            <a:avLst/>
          </a:prstGeom>
        </p:spPr>
        <p:txBody>
          <a:bodyPr wrap="square">
            <a:spAutoFit/>
          </a:bodyPr>
          <a:lstStyle/>
          <a:p>
            <a:r>
              <a:rPr lang="pt-BR" b="1" dirty="0" smtClean="0"/>
              <a:t>© 2012 IBGE - Instituto Brasileiro de Geografia e Estatística</a:t>
            </a:r>
            <a:endParaRPr lang="pt-BR"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tângulo 1"/>
          <p:cNvSpPr/>
          <p:nvPr/>
        </p:nvSpPr>
        <p:spPr>
          <a:xfrm>
            <a:off x="500034" y="428604"/>
            <a:ext cx="3714776" cy="2185214"/>
          </a:xfrm>
          <a:prstGeom prst="rect">
            <a:avLst/>
          </a:prstGeom>
        </p:spPr>
        <p:txBody>
          <a:bodyPr wrap="square">
            <a:spAutoFit/>
          </a:bodyPr>
          <a:lstStyle/>
          <a:p>
            <a:pPr algn="ctr"/>
            <a:r>
              <a:rPr lang="pt-BR" sz="2000" b="1" dirty="0" smtClean="0"/>
              <a:t>A presença da mulher na população brasileira</a:t>
            </a:r>
          </a:p>
          <a:p>
            <a:r>
              <a:rPr lang="pt-BR" sz="1600" dirty="0" smtClean="0"/>
              <a:t>Na população brasileira, as MULHERES são mais numerosas... apenas nos Estados do Acre, Amapá, Amazonas, Mato Grosso, Pará, Rondônia, Roraima e Tocantins, homens superam o total de mulheres.</a:t>
            </a:r>
            <a:br>
              <a:rPr lang="pt-BR" sz="1600" dirty="0" smtClean="0"/>
            </a:br>
            <a:r>
              <a:rPr lang="pt-BR" sz="1600" b="1" dirty="0" smtClean="0"/>
              <a:t>(IBGE, Censo Demográfico 2010)</a:t>
            </a:r>
            <a:endParaRPr lang="pt-BR" sz="1600" dirty="0"/>
          </a:p>
        </p:txBody>
      </p:sp>
      <p:sp>
        <p:nvSpPr>
          <p:cNvPr id="3" name="Retângulo 2"/>
          <p:cNvSpPr/>
          <p:nvPr/>
        </p:nvSpPr>
        <p:spPr>
          <a:xfrm>
            <a:off x="642910" y="3143248"/>
            <a:ext cx="2714628" cy="523220"/>
          </a:xfrm>
          <a:prstGeom prst="rect">
            <a:avLst/>
          </a:prstGeom>
        </p:spPr>
        <p:txBody>
          <a:bodyPr wrap="square">
            <a:spAutoFit/>
          </a:bodyPr>
          <a:lstStyle/>
          <a:p>
            <a:r>
              <a:rPr lang="pt-BR" sz="1400" dirty="0" smtClean="0"/>
              <a:t>Razão entre o número de homens e o número de mulheres:</a:t>
            </a:r>
            <a:endParaRPr lang="pt-BR" sz="1400" dirty="0"/>
          </a:p>
        </p:txBody>
      </p:sp>
      <p:grpSp>
        <p:nvGrpSpPr>
          <p:cNvPr id="12" name="Grupo 11"/>
          <p:cNvGrpSpPr/>
          <p:nvPr/>
        </p:nvGrpSpPr>
        <p:grpSpPr>
          <a:xfrm>
            <a:off x="571472" y="3929066"/>
            <a:ext cx="2928958" cy="1179433"/>
            <a:chOff x="785786" y="4844489"/>
            <a:chExt cx="2714628" cy="1107995"/>
          </a:xfrm>
        </p:grpSpPr>
        <p:pic>
          <p:nvPicPr>
            <p:cNvPr id="54274" name="Picture 2" descr="http://www.ibge.gov.br/ibgeteen/mulher/diainternacional/imagens/mulherico.png"/>
            <p:cNvPicPr>
              <a:picLocks noChangeAspect="1" noChangeArrowheads="1"/>
            </p:cNvPicPr>
            <p:nvPr/>
          </p:nvPicPr>
          <p:blipFill>
            <a:blip r:embed="rId2" cstate="print"/>
            <a:srcRect/>
            <a:stretch>
              <a:fillRect/>
            </a:stretch>
          </p:blipFill>
          <p:spPr bwMode="auto">
            <a:xfrm>
              <a:off x="785786" y="4857760"/>
              <a:ext cx="276225" cy="361950"/>
            </a:xfrm>
            <a:prstGeom prst="rect">
              <a:avLst/>
            </a:prstGeom>
            <a:noFill/>
          </p:spPr>
        </p:pic>
        <p:pic>
          <p:nvPicPr>
            <p:cNvPr id="54275" name="Picture 3" descr="http://www.ibge.gov.br/ibgeteen/mulher/diainternacional/imagens/homemico.png"/>
            <p:cNvPicPr>
              <a:picLocks noChangeAspect="1" noChangeArrowheads="1"/>
            </p:cNvPicPr>
            <p:nvPr/>
          </p:nvPicPr>
          <p:blipFill>
            <a:blip r:embed="rId3" cstate="print"/>
            <a:srcRect/>
            <a:stretch>
              <a:fillRect/>
            </a:stretch>
          </p:blipFill>
          <p:spPr bwMode="auto">
            <a:xfrm>
              <a:off x="785786" y="5429264"/>
              <a:ext cx="276225" cy="361950"/>
            </a:xfrm>
            <a:prstGeom prst="rect">
              <a:avLst/>
            </a:prstGeom>
            <a:noFill/>
          </p:spPr>
        </p:pic>
        <p:sp>
          <p:nvSpPr>
            <p:cNvPr id="8" name="Retângulo 7"/>
            <p:cNvSpPr/>
            <p:nvPr/>
          </p:nvSpPr>
          <p:spPr>
            <a:xfrm>
              <a:off x="1142992" y="4844489"/>
              <a:ext cx="2286000" cy="523220"/>
            </a:xfrm>
            <a:prstGeom prst="rect">
              <a:avLst/>
            </a:prstGeom>
          </p:spPr>
          <p:txBody>
            <a:bodyPr>
              <a:spAutoFit/>
            </a:bodyPr>
            <a:lstStyle/>
            <a:p>
              <a:r>
                <a:rPr lang="pt-BR" sz="1400" b="1" dirty="0" smtClean="0">
                  <a:solidFill>
                    <a:srgbClr val="757F8E"/>
                  </a:solidFill>
                  <a:latin typeface="Arial" pitchFamily="34" charset="0"/>
                  <a:cs typeface="Arial" pitchFamily="34" charset="0"/>
                </a:rPr>
                <a:t>= mais mulheres que homens.</a:t>
              </a:r>
              <a:endParaRPr lang="pt-BR" sz="1400" dirty="0"/>
            </a:p>
          </p:txBody>
        </p:sp>
        <p:sp>
          <p:nvSpPr>
            <p:cNvPr id="9" name="Retângulo 8"/>
            <p:cNvSpPr/>
            <p:nvPr/>
          </p:nvSpPr>
          <p:spPr>
            <a:xfrm>
              <a:off x="1214414" y="5429264"/>
              <a:ext cx="2286000" cy="523220"/>
            </a:xfrm>
            <a:prstGeom prst="rect">
              <a:avLst/>
            </a:prstGeom>
          </p:spPr>
          <p:txBody>
            <a:bodyPr>
              <a:spAutoFit/>
            </a:bodyPr>
            <a:lstStyle/>
            <a:p>
              <a:r>
                <a:rPr lang="pt-BR" sz="1400" b="1" dirty="0" smtClean="0">
                  <a:solidFill>
                    <a:srgbClr val="757F8E"/>
                  </a:solidFill>
                  <a:latin typeface="Arial" pitchFamily="34" charset="0"/>
                  <a:cs typeface="Arial" pitchFamily="34" charset="0"/>
                </a:rPr>
                <a:t>= mais homens que mulheres.</a:t>
              </a:r>
              <a:endParaRPr lang="pt-BR" sz="1400" dirty="0"/>
            </a:p>
          </p:txBody>
        </p:sp>
      </p:grpSp>
      <p:pic>
        <p:nvPicPr>
          <p:cNvPr id="54277" name="Picture 5" descr="grafico1"/>
          <p:cNvPicPr>
            <a:picLocks noChangeAspect="1" noChangeArrowheads="1"/>
          </p:cNvPicPr>
          <p:nvPr/>
        </p:nvPicPr>
        <p:blipFill>
          <a:blip r:embed="rId4" cstate="print"/>
          <a:srcRect/>
          <a:stretch>
            <a:fillRect/>
          </a:stretch>
        </p:blipFill>
        <p:spPr bwMode="auto">
          <a:xfrm>
            <a:off x="3786182" y="857232"/>
            <a:ext cx="5193028" cy="4476748"/>
          </a:xfrm>
          <a:prstGeom prst="rect">
            <a:avLst/>
          </a:prstGeom>
          <a:noFill/>
        </p:spPr>
      </p:pic>
      <p:sp>
        <p:nvSpPr>
          <p:cNvPr id="11" name="Retângulo 10"/>
          <p:cNvSpPr/>
          <p:nvPr/>
        </p:nvSpPr>
        <p:spPr>
          <a:xfrm>
            <a:off x="1928794" y="6274378"/>
            <a:ext cx="6215106" cy="369332"/>
          </a:xfrm>
          <a:prstGeom prst="rect">
            <a:avLst/>
          </a:prstGeom>
        </p:spPr>
        <p:txBody>
          <a:bodyPr wrap="square">
            <a:spAutoFit/>
          </a:bodyPr>
          <a:lstStyle/>
          <a:p>
            <a:r>
              <a:rPr lang="pt-BR" b="1" dirty="0" smtClean="0"/>
              <a:t>© 2012 IBGE - Instituto Brasileiro de Geografia e Estatística</a:t>
            </a:r>
            <a:endParaRPr lang="pt-BR"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 name="Imagem 31" descr="mulher e o mercado de trabalho.jpg"/>
          <p:cNvPicPr>
            <a:picLocks noChangeAspect="1"/>
          </p:cNvPicPr>
          <p:nvPr/>
        </p:nvPicPr>
        <p:blipFill>
          <a:blip r:embed="rId2" cstate="print"/>
          <a:stretch>
            <a:fillRect/>
          </a:stretch>
        </p:blipFill>
        <p:spPr>
          <a:xfrm>
            <a:off x="2285984" y="5072074"/>
            <a:ext cx="2357454" cy="1785926"/>
          </a:xfrm>
          <a:prstGeom prst="rect">
            <a:avLst/>
          </a:prstGeom>
        </p:spPr>
      </p:pic>
      <p:grpSp>
        <p:nvGrpSpPr>
          <p:cNvPr id="2" name="Grupo 22"/>
          <p:cNvGrpSpPr/>
          <p:nvPr/>
        </p:nvGrpSpPr>
        <p:grpSpPr>
          <a:xfrm>
            <a:off x="0" y="1"/>
            <a:ext cx="2321604" cy="6857999"/>
            <a:chOff x="0" y="1"/>
            <a:chExt cx="2321604" cy="6857999"/>
          </a:xfrm>
        </p:grpSpPr>
        <p:pic>
          <p:nvPicPr>
            <p:cNvPr id="17" name="Imagem 16" descr="mulher-trabalhando.jpg"/>
            <p:cNvPicPr>
              <a:picLocks noChangeAspect="1"/>
            </p:cNvPicPr>
            <p:nvPr/>
          </p:nvPicPr>
          <p:blipFill>
            <a:blip r:embed="rId3" cstate="print"/>
            <a:stretch>
              <a:fillRect/>
            </a:stretch>
          </p:blipFill>
          <p:spPr>
            <a:xfrm>
              <a:off x="0" y="1"/>
              <a:ext cx="2321604" cy="1768609"/>
            </a:xfrm>
            <a:prstGeom prst="rect">
              <a:avLst/>
            </a:prstGeom>
          </p:spPr>
        </p:pic>
        <p:pic>
          <p:nvPicPr>
            <p:cNvPr id="19" name="Imagem 18" descr="42-26288365.jpg"/>
            <p:cNvPicPr>
              <a:picLocks noChangeAspect="1"/>
            </p:cNvPicPr>
            <p:nvPr/>
          </p:nvPicPr>
          <p:blipFill>
            <a:blip r:embed="rId4" cstate="print"/>
            <a:stretch>
              <a:fillRect/>
            </a:stretch>
          </p:blipFill>
          <p:spPr>
            <a:xfrm>
              <a:off x="0" y="3334418"/>
              <a:ext cx="2321604" cy="1764837"/>
            </a:xfrm>
            <a:prstGeom prst="rect">
              <a:avLst/>
            </a:prstGeom>
          </p:spPr>
        </p:pic>
        <p:pic>
          <p:nvPicPr>
            <p:cNvPr id="20" name="Imagem 19" descr="2341220120323012232.jpg"/>
            <p:cNvPicPr>
              <a:picLocks noChangeAspect="1"/>
            </p:cNvPicPr>
            <p:nvPr/>
          </p:nvPicPr>
          <p:blipFill>
            <a:blip r:embed="rId5" cstate="print"/>
            <a:stretch>
              <a:fillRect/>
            </a:stretch>
          </p:blipFill>
          <p:spPr>
            <a:xfrm>
              <a:off x="0" y="5089390"/>
              <a:ext cx="2302856" cy="1768610"/>
            </a:xfrm>
            <a:prstGeom prst="rect">
              <a:avLst/>
            </a:prstGeom>
          </p:spPr>
        </p:pic>
        <p:pic>
          <p:nvPicPr>
            <p:cNvPr id="21" name="Imagem 20" descr="A mulher e o trabalho doméstico.jpg"/>
            <p:cNvPicPr>
              <a:picLocks noChangeAspect="1"/>
            </p:cNvPicPr>
            <p:nvPr/>
          </p:nvPicPr>
          <p:blipFill>
            <a:blip r:embed="rId6" cstate="print"/>
            <a:stretch>
              <a:fillRect/>
            </a:stretch>
          </p:blipFill>
          <p:spPr>
            <a:xfrm>
              <a:off x="0" y="1785926"/>
              <a:ext cx="2321604" cy="1714512"/>
            </a:xfrm>
            <a:prstGeom prst="rect">
              <a:avLst/>
            </a:prstGeom>
          </p:spPr>
        </p:pic>
      </p:grpSp>
      <p:pic>
        <p:nvPicPr>
          <p:cNvPr id="22" name="Imagem 21" descr="cabelo-no-trabalho.jpg"/>
          <p:cNvPicPr>
            <a:picLocks noChangeAspect="1"/>
          </p:cNvPicPr>
          <p:nvPr/>
        </p:nvPicPr>
        <p:blipFill>
          <a:blip r:embed="rId7" cstate="print"/>
          <a:stretch>
            <a:fillRect/>
          </a:stretch>
        </p:blipFill>
        <p:spPr>
          <a:xfrm>
            <a:off x="4500562" y="0"/>
            <a:ext cx="2357454" cy="1714488"/>
          </a:xfrm>
          <a:prstGeom prst="rect">
            <a:avLst/>
          </a:prstGeom>
        </p:spPr>
      </p:pic>
      <p:pic>
        <p:nvPicPr>
          <p:cNvPr id="28" name="Imagem 27" descr="Mulher_TRabalho1.jpg"/>
          <p:cNvPicPr preferRelativeResize="0">
            <a:picLocks/>
          </p:cNvPicPr>
          <p:nvPr/>
        </p:nvPicPr>
        <p:blipFill>
          <a:blip r:embed="rId8" cstate="print"/>
          <a:stretch>
            <a:fillRect/>
          </a:stretch>
        </p:blipFill>
        <p:spPr>
          <a:xfrm>
            <a:off x="6858016" y="1643050"/>
            <a:ext cx="2285984" cy="1643074"/>
          </a:xfrm>
          <a:prstGeom prst="rect">
            <a:avLst/>
          </a:prstGeom>
        </p:spPr>
      </p:pic>
      <p:pic>
        <p:nvPicPr>
          <p:cNvPr id="29" name="Imagem 28" descr="mulher_trabalho-a87ff679a2f3e71d9181a67b7542122c.jpg"/>
          <p:cNvPicPr>
            <a:picLocks noChangeAspect="1"/>
          </p:cNvPicPr>
          <p:nvPr/>
        </p:nvPicPr>
        <p:blipFill>
          <a:blip r:embed="rId9" cstate="print"/>
          <a:stretch>
            <a:fillRect/>
          </a:stretch>
        </p:blipFill>
        <p:spPr>
          <a:xfrm>
            <a:off x="6858016" y="5072074"/>
            <a:ext cx="2286016" cy="1785950"/>
          </a:xfrm>
          <a:prstGeom prst="rect">
            <a:avLst/>
          </a:prstGeom>
        </p:spPr>
      </p:pic>
      <p:pic>
        <p:nvPicPr>
          <p:cNvPr id="30" name="Imagem 29" descr="professora.jpg"/>
          <p:cNvPicPr>
            <a:picLocks noChangeAspect="1"/>
          </p:cNvPicPr>
          <p:nvPr/>
        </p:nvPicPr>
        <p:blipFill>
          <a:blip r:embed="rId10" cstate="print"/>
          <a:stretch>
            <a:fillRect/>
          </a:stretch>
        </p:blipFill>
        <p:spPr>
          <a:xfrm>
            <a:off x="4572000" y="5072050"/>
            <a:ext cx="2301040" cy="1785950"/>
          </a:xfrm>
          <a:prstGeom prst="rect">
            <a:avLst/>
          </a:prstGeom>
        </p:spPr>
      </p:pic>
      <p:pic>
        <p:nvPicPr>
          <p:cNvPr id="31" name="Imagem 30" descr="ProfessorCursoTcnico.jpg"/>
          <p:cNvPicPr>
            <a:picLocks noChangeAspect="1"/>
          </p:cNvPicPr>
          <p:nvPr/>
        </p:nvPicPr>
        <p:blipFill>
          <a:blip r:embed="rId11" cstate="print"/>
          <a:stretch>
            <a:fillRect/>
          </a:stretch>
        </p:blipFill>
        <p:spPr>
          <a:xfrm>
            <a:off x="6858016" y="3286124"/>
            <a:ext cx="2285984" cy="1785950"/>
          </a:xfrm>
          <a:prstGeom prst="rect">
            <a:avLst/>
          </a:prstGeom>
        </p:spPr>
      </p:pic>
      <p:pic>
        <p:nvPicPr>
          <p:cNvPr id="2050" name="Picture 2"/>
          <p:cNvPicPr>
            <a:picLocks noChangeAspect="1" noChangeArrowheads="1"/>
          </p:cNvPicPr>
          <p:nvPr/>
        </p:nvPicPr>
        <p:blipFill>
          <a:blip r:embed="rId12" cstate="print"/>
          <a:srcRect/>
          <a:stretch>
            <a:fillRect/>
          </a:stretch>
        </p:blipFill>
        <p:spPr bwMode="auto">
          <a:xfrm>
            <a:off x="2357422" y="1"/>
            <a:ext cx="2143140" cy="1714487"/>
          </a:xfrm>
          <a:prstGeom prst="rect">
            <a:avLst/>
          </a:prstGeom>
          <a:noFill/>
          <a:ln w="9525">
            <a:noFill/>
            <a:miter lim="800000"/>
            <a:headEnd/>
            <a:tailEnd/>
          </a:ln>
          <a:effectLst/>
        </p:spPr>
      </p:pic>
      <p:pic>
        <p:nvPicPr>
          <p:cNvPr id="24" name="Imagem 23" descr="mulher[1].jpg"/>
          <p:cNvPicPr>
            <a:picLocks noChangeAspect="1"/>
          </p:cNvPicPr>
          <p:nvPr/>
        </p:nvPicPr>
        <p:blipFill>
          <a:blip r:embed="rId13" cstate="print"/>
          <a:stretch>
            <a:fillRect/>
          </a:stretch>
        </p:blipFill>
        <p:spPr>
          <a:xfrm>
            <a:off x="6831770" y="0"/>
            <a:ext cx="2312230" cy="1714488"/>
          </a:xfrm>
          <a:prstGeom prst="rect">
            <a:avLst/>
          </a:prstGeom>
        </p:spPr>
      </p:pic>
      <p:sp>
        <p:nvSpPr>
          <p:cNvPr id="23" name="CaixaDeTexto 22"/>
          <p:cNvSpPr txBox="1"/>
          <p:nvPr/>
        </p:nvSpPr>
        <p:spPr>
          <a:xfrm>
            <a:off x="2428860" y="1785926"/>
            <a:ext cx="4214842" cy="3339376"/>
          </a:xfrm>
          <a:prstGeom prst="rect">
            <a:avLst/>
          </a:prstGeom>
          <a:noFill/>
        </p:spPr>
        <p:txBody>
          <a:bodyPr wrap="square" rtlCol="0">
            <a:spAutoFit/>
          </a:bodyPr>
          <a:lstStyle/>
          <a:p>
            <a:pPr algn="just">
              <a:spcBef>
                <a:spcPts val="600"/>
              </a:spcBef>
              <a:spcAft>
                <a:spcPts val="1200"/>
              </a:spcAft>
            </a:pPr>
            <a:r>
              <a:rPr lang="pt-BR" sz="2400" b="1" dirty="0" smtClean="0"/>
              <a:t>"A realização profissional e a  autonomia financeira é uma dimensão, não suficiente, mas fundamental do fortalecimento das mulheres e da sua construção como sujeito"</a:t>
            </a:r>
          </a:p>
          <a:p>
            <a:pPr algn="r">
              <a:spcBef>
                <a:spcPts val="600"/>
              </a:spcBef>
              <a:spcAft>
                <a:spcPts val="1200"/>
              </a:spcAft>
            </a:pPr>
            <a:r>
              <a:rPr lang="pt-BR" dirty="0" smtClean="0"/>
              <a:t>(CEPAL, 2010, pg. 30)</a:t>
            </a:r>
          </a:p>
          <a:p>
            <a:pPr algn="just"/>
            <a:endParaRPr lang="pt-B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142976" y="214290"/>
            <a:ext cx="4572000" cy="3139321"/>
          </a:xfrm>
          <a:prstGeom prst="rect">
            <a:avLst/>
          </a:prstGeom>
        </p:spPr>
        <p:txBody>
          <a:bodyPr>
            <a:spAutoFit/>
          </a:bodyPr>
          <a:lstStyle/>
          <a:p>
            <a:r>
              <a:rPr lang="pt-BR" dirty="0" smtClean="0"/>
              <a:t>Finalmente, de acordo com o Quadro 5, o “típico” docente vinculado às IES </a:t>
            </a:r>
          </a:p>
          <a:p>
            <a:r>
              <a:rPr lang="pt-BR" dirty="0" smtClean="0"/>
              <a:t>públicas é do sexo masculino, possui 45 anos de idade, título de doutor e atua em regime </a:t>
            </a:r>
          </a:p>
          <a:p>
            <a:r>
              <a:rPr lang="pt-BR" dirty="0" smtClean="0"/>
              <a:t>de trabalho em tempo integral. Nas IES privadas, diferentemente, o “típico” docente é </a:t>
            </a:r>
          </a:p>
          <a:p>
            <a:r>
              <a:rPr lang="pt-BR" dirty="0" smtClean="0"/>
              <a:t>mais jovem, com 33 anos, possui título de mestrado e atua como </a:t>
            </a:r>
            <a:r>
              <a:rPr lang="pt-BR" dirty="0" err="1" smtClean="0"/>
              <a:t>horista</a:t>
            </a:r>
            <a:r>
              <a:rPr lang="pt-BR" dirty="0" smtClean="0"/>
              <a:t>. Assim como nas </a:t>
            </a:r>
          </a:p>
          <a:p>
            <a:r>
              <a:rPr lang="pt-BR" dirty="0" smtClean="0"/>
              <a:t>públicas, predominam docentes do sexo masculino nas instituições privadas.</a:t>
            </a:r>
          </a:p>
          <a:p>
            <a:r>
              <a:rPr lang="pt-BR" dirty="0" smtClean="0"/>
              <a:t>Censo da educação superior 2010</a:t>
            </a:r>
          </a:p>
        </p:txBody>
      </p:sp>
      <p:graphicFrame>
        <p:nvGraphicFramePr>
          <p:cNvPr id="7" name="Tabela 6"/>
          <p:cNvGraphicFramePr>
            <a:graphicFrameLocks noGrp="1"/>
          </p:cNvGraphicFramePr>
          <p:nvPr/>
        </p:nvGraphicFramePr>
        <p:xfrm>
          <a:off x="3643306" y="3786190"/>
          <a:ext cx="3286149" cy="2103122"/>
        </p:xfrm>
        <a:graphic>
          <a:graphicData uri="http://schemas.openxmlformats.org/drawingml/2006/table">
            <a:tbl>
              <a:tblPr/>
              <a:tblGrid>
                <a:gridCol w="1095383"/>
                <a:gridCol w="1095383"/>
                <a:gridCol w="1095383"/>
              </a:tblGrid>
              <a:tr h="235424">
                <a:tc gridSpan="3">
                  <a:txBody>
                    <a:bodyPr/>
                    <a:lstStyle/>
                    <a:p>
                      <a:pPr algn="ctr" fontAlgn="ctr"/>
                      <a:r>
                        <a:rPr lang="pt-BR" sz="800" b="0" i="0" u="none" strike="noStrike">
                          <a:latin typeface="Arial Narrow"/>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87741">
                <a:tc>
                  <a:txBody>
                    <a:bodyPr/>
                    <a:lstStyle/>
                    <a:p>
                      <a:pPr algn="ctr" fontAlgn="ctr"/>
                      <a:r>
                        <a:rPr lang="pt-BR" sz="800" b="0" i="0" u="none" strike="noStrike">
                          <a:latin typeface="Arial Narrow"/>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800" b="0" i="0" u="none" strike="noStrike">
                          <a:latin typeface="Arial Narrow"/>
                        </a:rPr>
                        <a:t> Masculino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800" b="0" i="0" u="none" strike="noStrike">
                          <a:latin typeface="Arial Narrow"/>
                        </a:rPr>
                        <a:t> Feminino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167413">
                <a:tc>
                  <a:txBody>
                    <a:bodyPr/>
                    <a:lstStyle/>
                    <a:p>
                      <a:pPr algn="l" fontAlgn="b"/>
                      <a:endParaRPr lang="pt-BR" sz="800" b="0" i="0" u="none" strike="noStrike">
                        <a:latin typeface="Arial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800" b="0" i="0" u="none" strike="noStrike">
                        <a:latin typeface="Arial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800" b="0" i="0" u="none" strike="noStrike">
                        <a:latin typeface="Arial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35424">
                <a:tc>
                  <a:txBody>
                    <a:bodyPr/>
                    <a:lstStyle/>
                    <a:p>
                      <a:pPr algn="r" fontAlgn="b"/>
                      <a:r>
                        <a:rPr lang="pt-BR" sz="800" b="0" i="0" u="none" strike="noStrike">
                          <a:latin typeface="Arial Narrow"/>
                        </a:rPr>
                        <a:t>378.257</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207.383</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170.874</a:t>
                      </a:r>
                    </a:p>
                  </a:txBody>
                  <a:tcPr marL="0" marR="0" marT="0" marB="0" anchor="b">
                    <a:lnL>
                      <a:noFill/>
                    </a:lnL>
                    <a:lnR>
                      <a:noFill/>
                    </a:lnR>
                    <a:lnT>
                      <a:noFill/>
                    </a:lnT>
                    <a:lnB>
                      <a:noFill/>
                    </a:lnB>
                    <a:solidFill>
                      <a:srgbClr val="CFCFCF"/>
                    </a:solidFill>
                  </a:tcPr>
                </a:tc>
              </a:tr>
              <a:tr h="235424">
                <a:tc>
                  <a:txBody>
                    <a:bodyPr/>
                    <a:lstStyle/>
                    <a:p>
                      <a:pPr algn="r" fontAlgn="b"/>
                      <a:r>
                        <a:rPr lang="pt-BR" sz="800" b="0" i="0" u="none" strike="noStrike">
                          <a:latin typeface="Arial Narrow"/>
                        </a:rPr>
                        <a:t>150.815</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83.403</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67.412</a:t>
                      </a:r>
                    </a:p>
                  </a:txBody>
                  <a:tcPr marL="0" marR="0" marT="0" marB="0" anchor="b">
                    <a:lnL>
                      <a:noFill/>
                    </a:lnL>
                    <a:lnR>
                      <a:noFill/>
                    </a:lnR>
                    <a:lnT>
                      <a:noFill/>
                    </a:lnT>
                    <a:lnB>
                      <a:noFill/>
                    </a:lnB>
                    <a:solidFill>
                      <a:srgbClr val="CFCFCF"/>
                    </a:solidFill>
                  </a:tcPr>
                </a:tc>
              </a:tr>
              <a:tr h="235424">
                <a:tc>
                  <a:txBody>
                    <a:bodyPr/>
                    <a:lstStyle/>
                    <a:p>
                      <a:pPr algn="r" fontAlgn="b"/>
                      <a:r>
                        <a:rPr lang="pt-BR" sz="800" b="0" i="0" u="none" strike="noStrike">
                          <a:latin typeface="Arial Narrow"/>
                        </a:rPr>
                        <a:t>90.388</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51.431</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38.957</a:t>
                      </a:r>
                    </a:p>
                  </a:txBody>
                  <a:tcPr marL="0" marR="0" marT="0" marB="0" anchor="b">
                    <a:lnL>
                      <a:noFill/>
                    </a:lnL>
                    <a:lnR>
                      <a:noFill/>
                    </a:lnR>
                    <a:lnT>
                      <a:noFill/>
                    </a:lnT>
                    <a:lnB>
                      <a:noFill/>
                    </a:lnB>
                    <a:solidFill>
                      <a:srgbClr val="CFCFCF"/>
                    </a:solidFill>
                  </a:tcPr>
                </a:tc>
              </a:tr>
              <a:tr h="235424">
                <a:tc>
                  <a:txBody>
                    <a:bodyPr/>
                    <a:lstStyle/>
                    <a:p>
                      <a:pPr algn="r" fontAlgn="b"/>
                      <a:r>
                        <a:rPr lang="pt-BR" sz="800" b="0" i="0" u="none" strike="noStrike">
                          <a:latin typeface="Arial Narrow"/>
                        </a:rPr>
                        <a:t>52.033</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27.348</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24.685</a:t>
                      </a:r>
                    </a:p>
                  </a:txBody>
                  <a:tcPr marL="0" marR="0" marT="0" marB="0" anchor="b">
                    <a:lnL>
                      <a:noFill/>
                    </a:lnL>
                    <a:lnR>
                      <a:noFill/>
                    </a:lnR>
                    <a:lnT>
                      <a:noFill/>
                    </a:lnT>
                    <a:lnB>
                      <a:noFill/>
                    </a:lnB>
                    <a:solidFill>
                      <a:srgbClr val="CFCFCF"/>
                    </a:solidFill>
                  </a:tcPr>
                </a:tc>
              </a:tr>
              <a:tr h="235424">
                <a:tc>
                  <a:txBody>
                    <a:bodyPr/>
                    <a:lstStyle/>
                    <a:p>
                      <a:pPr algn="r" fontAlgn="b"/>
                      <a:r>
                        <a:rPr lang="pt-BR" sz="800" b="0" i="0" u="none" strike="noStrike">
                          <a:latin typeface="Arial Narrow"/>
                        </a:rPr>
                        <a:t>8.394</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4.624</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3.770</a:t>
                      </a:r>
                    </a:p>
                  </a:txBody>
                  <a:tcPr marL="0" marR="0" marT="0" marB="0" anchor="b">
                    <a:lnL>
                      <a:noFill/>
                    </a:lnL>
                    <a:lnR>
                      <a:noFill/>
                    </a:lnR>
                    <a:lnT>
                      <a:noFill/>
                    </a:lnT>
                    <a:lnB>
                      <a:noFill/>
                    </a:lnB>
                    <a:solidFill>
                      <a:srgbClr val="CFCFCF"/>
                    </a:solidFill>
                  </a:tcPr>
                </a:tc>
              </a:tr>
              <a:tr h="235424">
                <a:tc>
                  <a:txBody>
                    <a:bodyPr/>
                    <a:lstStyle/>
                    <a:p>
                      <a:pPr algn="r" fontAlgn="b"/>
                      <a:r>
                        <a:rPr lang="pt-BR" sz="800" b="0" i="0" u="none" strike="noStrike">
                          <a:latin typeface="Arial Narrow"/>
                        </a:rPr>
                        <a:t>103.462</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103.462</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dirty="0">
                          <a:latin typeface="Arial Narrow"/>
                        </a:rPr>
                        <a:t>103.462</a:t>
                      </a:r>
                    </a:p>
                  </a:txBody>
                  <a:tcPr marL="0" marR="0" marT="0" marB="0" anchor="b">
                    <a:lnL>
                      <a:noFill/>
                    </a:lnL>
                    <a:lnR>
                      <a:noFill/>
                    </a:lnR>
                    <a:lnT>
                      <a:noFill/>
                    </a:lnT>
                    <a:lnB>
                      <a:noFill/>
                    </a:lnB>
                    <a:solidFill>
                      <a:srgbClr val="CFCFCF"/>
                    </a:solidFill>
                  </a:tcPr>
                </a:tc>
              </a:tr>
            </a:tbl>
          </a:graphicData>
        </a:graphic>
      </p:graphicFrame>
      <p:graphicFrame>
        <p:nvGraphicFramePr>
          <p:cNvPr id="8" name="Tabela 7"/>
          <p:cNvGraphicFramePr>
            <a:graphicFrameLocks noGrp="1"/>
          </p:cNvGraphicFramePr>
          <p:nvPr/>
        </p:nvGraphicFramePr>
        <p:xfrm>
          <a:off x="1428728" y="3857630"/>
          <a:ext cx="2214578" cy="2428890"/>
        </p:xfrm>
        <a:graphic>
          <a:graphicData uri="http://schemas.openxmlformats.org/drawingml/2006/table">
            <a:tbl>
              <a:tblPr/>
              <a:tblGrid>
                <a:gridCol w="275013"/>
                <a:gridCol w="275013"/>
                <a:gridCol w="1664552"/>
              </a:tblGrid>
              <a:tr h="390576">
                <a:tc gridSpan="3">
                  <a:txBody>
                    <a:bodyPr/>
                    <a:lstStyle/>
                    <a:p>
                      <a:pPr algn="ctr" fontAlgn="ctr"/>
                      <a:r>
                        <a:rPr lang="pt-BR" sz="800" b="0" i="0" u="none" strike="noStrike" dirty="0">
                          <a:latin typeface="Arial Narrow"/>
                        </a:rPr>
                        <a:t>Unidade da Federação  /  Categoria Administrativa</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195288">
                <a:tc>
                  <a:txBody>
                    <a:bodyPr/>
                    <a:lstStyle/>
                    <a:p>
                      <a:pPr algn="l" fontAlgn="b"/>
                      <a:endParaRPr lang="pt-BR" sz="800" b="0" i="0" u="none" strike="noStrike">
                        <a:latin typeface="Arial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800" b="0" i="0" u="none" strike="noStrike">
                        <a:latin typeface="Arial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l" fontAlgn="b"/>
                      <a:endParaRPr lang="pt-BR" sz="800" b="0" i="0" u="none" strike="noStrike">
                        <a:latin typeface="Arial Narrow"/>
                      </a:endParaRPr>
                    </a:p>
                  </a:txBody>
                  <a:tcPr marL="0" marR="0" marT="0" marB="0" anchor="b">
                    <a:lnL>
                      <a:noFill/>
                    </a:lnL>
                    <a:lnR>
                      <a:noFill/>
                    </a:lnR>
                    <a:lnT w="6350" cap="flat" cmpd="sng" algn="ctr">
                      <a:solidFill>
                        <a:srgbClr val="000000"/>
                      </a:solidFill>
                      <a:prstDash val="solid"/>
                      <a:round/>
                      <a:headEnd type="none" w="med" len="med"/>
                      <a:tailEnd type="none" w="med" len="med"/>
                    </a:lnT>
                    <a:lnB>
                      <a:noFill/>
                    </a:lnB>
                  </a:tcPr>
                </a:tc>
              </a:tr>
              <a:tr h="274623">
                <a:tc gridSpan="2">
                  <a:txBody>
                    <a:bodyPr/>
                    <a:lstStyle/>
                    <a:p>
                      <a:pPr algn="l" fontAlgn="b"/>
                      <a:r>
                        <a:rPr lang="pt-BR" sz="800" b="0" i="0" u="none" strike="noStrike">
                          <a:latin typeface="Arial Narrow"/>
                        </a:rPr>
                        <a:t>Brasil</a:t>
                      </a:r>
                    </a:p>
                  </a:txBody>
                  <a:tcPr marL="0" marR="0" marT="0" marB="0" anchor="b">
                    <a:lnL>
                      <a:noFill/>
                    </a:lnL>
                    <a:lnR>
                      <a:noFill/>
                    </a:lnR>
                    <a:lnT>
                      <a:noFill/>
                    </a:lnT>
                    <a:lnB>
                      <a:noFill/>
                    </a:lnB>
                    <a:solidFill>
                      <a:srgbClr val="DDDDDD"/>
                    </a:solidFill>
                  </a:tcPr>
                </a:tc>
                <a:tc hMerge="1">
                  <a:txBody>
                    <a:bodyPr/>
                    <a:lstStyle/>
                    <a:p>
                      <a:endParaRPr lang="pt-BR"/>
                    </a:p>
                  </a:txBody>
                  <a:tcPr/>
                </a:tc>
                <a:tc>
                  <a:txBody>
                    <a:bodyPr/>
                    <a:lstStyle/>
                    <a:p>
                      <a:pPr algn="l" fontAlgn="b"/>
                      <a:r>
                        <a:rPr lang="pt-BR" sz="800" b="0" i="0" u="none" strike="noStrike" dirty="0">
                          <a:latin typeface="Arial Narrow"/>
                        </a:rPr>
                        <a:t> </a:t>
                      </a:r>
                    </a:p>
                  </a:txBody>
                  <a:tcPr marL="0" marR="0" marT="0" marB="0" anchor="b">
                    <a:lnL>
                      <a:noFill/>
                    </a:lnL>
                    <a:lnR>
                      <a:noFill/>
                    </a:lnR>
                    <a:lnT>
                      <a:noFill/>
                    </a:lnT>
                    <a:lnB>
                      <a:noFill/>
                    </a:lnB>
                    <a:solidFill>
                      <a:srgbClr val="DDDDDD"/>
                    </a:solidFill>
                  </a:tcPr>
                </a:tc>
              </a:tr>
              <a:tr h="274623">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gridSpan="2">
                  <a:txBody>
                    <a:bodyPr/>
                    <a:lstStyle/>
                    <a:p>
                      <a:pPr algn="l" fontAlgn="b"/>
                      <a:r>
                        <a:rPr lang="pt-BR" sz="800" b="0" i="0" u="none" strike="noStrike">
                          <a:latin typeface="Arial Narrow"/>
                        </a:rPr>
                        <a:t>Pública</a:t>
                      </a:r>
                    </a:p>
                  </a:txBody>
                  <a:tcPr marL="0" marR="0" marT="0" marB="0" anchor="b">
                    <a:lnL>
                      <a:noFill/>
                    </a:lnL>
                    <a:lnR>
                      <a:noFill/>
                    </a:lnR>
                    <a:lnT>
                      <a:noFill/>
                    </a:lnT>
                    <a:lnB>
                      <a:noFill/>
                    </a:lnB>
                  </a:tcPr>
                </a:tc>
                <a:tc hMerge="1">
                  <a:txBody>
                    <a:bodyPr/>
                    <a:lstStyle/>
                    <a:p>
                      <a:endParaRPr lang="pt-BR"/>
                    </a:p>
                  </a:txBody>
                  <a:tcPr/>
                </a:tc>
              </a:tr>
              <a:tr h="274623">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r>
                        <a:rPr lang="pt-BR" sz="800" b="0" i="0" u="none" strike="noStrike">
                          <a:latin typeface="Arial Narrow"/>
                        </a:rPr>
                        <a:t>Federal</a:t>
                      </a:r>
                    </a:p>
                  </a:txBody>
                  <a:tcPr marL="0" marR="0" marT="0" marB="0" anchor="b">
                    <a:lnL>
                      <a:noFill/>
                    </a:lnL>
                    <a:lnR>
                      <a:noFill/>
                    </a:lnR>
                    <a:lnT>
                      <a:noFill/>
                    </a:lnT>
                    <a:lnB>
                      <a:noFill/>
                    </a:lnB>
                  </a:tcPr>
                </a:tc>
              </a:tr>
              <a:tr h="274623">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r>
                        <a:rPr lang="pt-BR" sz="800" b="0" i="0" u="none" strike="noStrike">
                          <a:latin typeface="Arial Narrow"/>
                        </a:rPr>
                        <a:t>Estadual</a:t>
                      </a:r>
                    </a:p>
                  </a:txBody>
                  <a:tcPr marL="0" marR="0" marT="0" marB="0" anchor="b">
                    <a:lnL>
                      <a:noFill/>
                    </a:lnL>
                    <a:lnR>
                      <a:noFill/>
                    </a:lnR>
                    <a:lnT>
                      <a:noFill/>
                    </a:lnT>
                    <a:lnB>
                      <a:noFill/>
                    </a:lnB>
                  </a:tcPr>
                </a:tc>
              </a:tr>
              <a:tr h="274623">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r>
                        <a:rPr lang="pt-BR" sz="800" b="0" i="0" u="none" strike="noStrike">
                          <a:latin typeface="Arial Narrow"/>
                        </a:rPr>
                        <a:t>Municipal</a:t>
                      </a:r>
                    </a:p>
                  </a:txBody>
                  <a:tcPr marL="0" marR="0" marT="0" marB="0" anchor="b">
                    <a:lnL>
                      <a:noFill/>
                    </a:lnL>
                    <a:lnR>
                      <a:noFill/>
                    </a:lnR>
                    <a:lnT>
                      <a:noFill/>
                    </a:lnT>
                    <a:lnB>
                      <a:noFill/>
                    </a:lnB>
                  </a:tcPr>
                </a:tc>
              </a:tr>
              <a:tr h="274623">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gridSpan="2">
                  <a:txBody>
                    <a:bodyPr/>
                    <a:lstStyle/>
                    <a:p>
                      <a:pPr algn="l" fontAlgn="b"/>
                      <a:r>
                        <a:rPr lang="pt-BR" sz="800" b="0" i="0" u="none" strike="noStrike">
                          <a:latin typeface="Arial Narrow"/>
                        </a:rPr>
                        <a:t>Privada</a:t>
                      </a:r>
                    </a:p>
                  </a:txBody>
                  <a:tcPr marL="0" marR="0" marT="0" marB="0" anchor="b">
                    <a:lnL>
                      <a:noFill/>
                    </a:lnL>
                    <a:lnR>
                      <a:noFill/>
                    </a:lnR>
                    <a:lnT>
                      <a:noFill/>
                    </a:lnT>
                    <a:lnB>
                      <a:noFill/>
                    </a:lnB>
                  </a:tcPr>
                </a:tc>
                <a:tc hMerge="1">
                  <a:txBody>
                    <a:bodyPr/>
                    <a:lstStyle/>
                    <a:p>
                      <a:endParaRPr lang="pt-BR"/>
                    </a:p>
                  </a:txBody>
                  <a:tcPr/>
                </a:tc>
              </a:tr>
              <a:tr h="195288">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dirty="0">
                        <a:latin typeface="Arial Narrow"/>
                      </a:endParaRPr>
                    </a:p>
                  </a:txBody>
                  <a:tcPr marL="0" marR="0" marT="0" marB="0" anchor="b">
                    <a:lnL>
                      <a:noFill/>
                    </a:lnL>
                    <a:lnR>
                      <a:noFill/>
                    </a:lnR>
                    <a:lnT>
                      <a:noFill/>
                    </a:lnT>
                    <a:lnB>
                      <a:noFill/>
                    </a:lnB>
                  </a:tcPr>
                </a:tc>
              </a:tr>
            </a:tbl>
          </a:graphicData>
        </a:graphic>
      </p:graphicFrame>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a 1"/>
          <p:cNvGraphicFramePr>
            <a:graphicFrameLocks noGrp="1"/>
          </p:cNvGraphicFramePr>
          <p:nvPr/>
        </p:nvGraphicFramePr>
        <p:xfrm>
          <a:off x="2000234" y="2357430"/>
          <a:ext cx="5072097" cy="3000397"/>
        </p:xfrm>
        <a:graphic>
          <a:graphicData uri="http://schemas.openxmlformats.org/drawingml/2006/table">
            <a:tbl>
              <a:tblPr/>
              <a:tblGrid>
                <a:gridCol w="296522"/>
                <a:gridCol w="296522"/>
                <a:gridCol w="1794743"/>
                <a:gridCol w="894770"/>
                <a:gridCol w="894770"/>
                <a:gridCol w="894770"/>
              </a:tblGrid>
              <a:tr h="447079">
                <a:tc gridSpan="2">
                  <a:txBody>
                    <a:bodyPr/>
                    <a:lstStyle/>
                    <a:p>
                      <a:pPr algn="l" fontAlgn="b"/>
                      <a:r>
                        <a:rPr lang="pt-BR" sz="800" b="0" i="0" u="none" strike="noStrike" dirty="0">
                          <a:latin typeface="Arial Narrow"/>
                        </a:rPr>
                        <a:t>Brasil</a:t>
                      </a:r>
                    </a:p>
                  </a:txBody>
                  <a:tcPr marL="0" marR="0" marT="0" marB="0" anchor="b">
                    <a:lnL>
                      <a:noFill/>
                    </a:lnL>
                    <a:lnR>
                      <a:noFill/>
                    </a:lnR>
                    <a:lnT>
                      <a:noFill/>
                    </a:lnT>
                    <a:lnB>
                      <a:noFill/>
                    </a:lnB>
                    <a:solidFill>
                      <a:srgbClr val="DDDDDD"/>
                    </a:solidFill>
                  </a:tcPr>
                </a:tc>
                <a:tc hMerge="1">
                  <a:txBody>
                    <a:bodyPr/>
                    <a:lstStyle/>
                    <a:p>
                      <a:endParaRPr lang="pt-BR"/>
                    </a:p>
                  </a:txBody>
                  <a:tcPr/>
                </a:tc>
                <a:tc>
                  <a:txBody>
                    <a:bodyPr/>
                    <a:lstStyle/>
                    <a:p>
                      <a:pPr algn="l" fontAlgn="b"/>
                      <a:r>
                        <a:rPr lang="pt-BR" sz="800" b="0" i="0" u="none" strike="noStrike">
                          <a:latin typeface="Arial Narrow"/>
                        </a:rPr>
                        <a:t> </a:t>
                      </a:r>
                    </a:p>
                  </a:txBody>
                  <a:tcPr marL="0" marR="0" marT="0" marB="0" anchor="b">
                    <a:lnL>
                      <a:noFill/>
                    </a:lnL>
                    <a:lnR>
                      <a:noFill/>
                    </a:lnR>
                    <a:lnT>
                      <a:noFill/>
                    </a:lnT>
                    <a:lnB>
                      <a:noFill/>
                    </a:lnB>
                    <a:solidFill>
                      <a:srgbClr val="DDDDDD"/>
                    </a:solidFill>
                  </a:tcPr>
                </a:tc>
                <a:tc>
                  <a:txBody>
                    <a:bodyPr/>
                    <a:lstStyle/>
                    <a:p>
                      <a:pPr algn="r" fontAlgn="b"/>
                      <a:r>
                        <a:rPr lang="pt-BR" sz="800" b="0" i="0" u="none" strike="noStrike">
                          <a:latin typeface="Arial Narrow"/>
                        </a:rPr>
                        <a:t>357.418</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196.383</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161.035</a:t>
                      </a:r>
                    </a:p>
                  </a:txBody>
                  <a:tcPr marL="0" marR="0" marT="0" marB="0" anchor="b">
                    <a:lnL>
                      <a:noFill/>
                    </a:lnL>
                    <a:lnR>
                      <a:noFill/>
                    </a:lnR>
                    <a:lnT>
                      <a:noFill/>
                    </a:lnT>
                    <a:lnB>
                      <a:noFill/>
                    </a:lnB>
                    <a:solidFill>
                      <a:srgbClr val="CFCFCF"/>
                    </a:solidFill>
                  </a:tcPr>
                </a:tc>
              </a:tr>
              <a:tr h="447079">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gridSpan="2">
                  <a:txBody>
                    <a:bodyPr/>
                    <a:lstStyle/>
                    <a:p>
                      <a:pPr algn="l" fontAlgn="b"/>
                      <a:r>
                        <a:rPr lang="pt-BR" sz="800" b="0" i="0" u="none" strike="noStrike">
                          <a:latin typeface="Arial Narrow"/>
                        </a:rPr>
                        <a:t>Pública</a:t>
                      </a:r>
                    </a:p>
                  </a:txBody>
                  <a:tcPr marL="0" marR="0" marT="0" marB="0" anchor="b">
                    <a:lnL>
                      <a:noFill/>
                    </a:lnL>
                    <a:lnR>
                      <a:noFill/>
                    </a:lnR>
                    <a:lnT>
                      <a:noFill/>
                    </a:lnT>
                    <a:lnB>
                      <a:noFill/>
                    </a:lnB>
                  </a:tcPr>
                </a:tc>
                <a:tc hMerge="1">
                  <a:txBody>
                    <a:bodyPr/>
                    <a:lstStyle/>
                    <a:p>
                      <a:endParaRPr lang="pt-BR"/>
                    </a:p>
                  </a:txBody>
                  <a:tcPr/>
                </a:tc>
                <a:tc>
                  <a:txBody>
                    <a:bodyPr/>
                    <a:lstStyle/>
                    <a:p>
                      <a:pPr algn="r" fontAlgn="b"/>
                      <a:r>
                        <a:rPr lang="pt-BR" sz="800" b="0" i="0" u="none" strike="noStrike">
                          <a:latin typeface="Arial Narrow"/>
                        </a:rPr>
                        <a:t>139.584</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77.609</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61.975</a:t>
                      </a:r>
                    </a:p>
                  </a:txBody>
                  <a:tcPr marL="0" marR="0" marT="0" marB="0" anchor="b">
                    <a:lnL>
                      <a:noFill/>
                    </a:lnL>
                    <a:lnR>
                      <a:noFill/>
                    </a:lnR>
                    <a:lnT>
                      <a:noFill/>
                    </a:lnT>
                    <a:lnB>
                      <a:noFill/>
                    </a:lnB>
                    <a:solidFill>
                      <a:srgbClr val="CFCFCF"/>
                    </a:solidFill>
                  </a:tcPr>
                </a:tc>
              </a:tr>
              <a:tr h="447079">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r>
                        <a:rPr lang="pt-BR" sz="800" b="0" i="0" u="none" strike="noStrike">
                          <a:latin typeface="Arial Narrow"/>
                        </a:rPr>
                        <a:t>Federal</a:t>
                      </a:r>
                    </a:p>
                  </a:txBody>
                  <a:tcPr marL="0" marR="0" marT="0" marB="0" anchor="b">
                    <a:lnL>
                      <a:noFill/>
                    </a:lnL>
                    <a:lnR>
                      <a:noFill/>
                    </a:lnR>
                    <a:lnT>
                      <a:noFill/>
                    </a:lnT>
                    <a:lnB>
                      <a:noFill/>
                    </a:lnB>
                  </a:tcPr>
                </a:tc>
                <a:tc>
                  <a:txBody>
                    <a:bodyPr/>
                    <a:lstStyle/>
                    <a:p>
                      <a:pPr algn="r" fontAlgn="b"/>
                      <a:r>
                        <a:rPr lang="pt-BR" sz="800" b="0" i="0" u="none" strike="noStrike">
                          <a:latin typeface="Arial Narrow"/>
                        </a:rPr>
                        <a:t>84.408</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48.205</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36.203</a:t>
                      </a:r>
                    </a:p>
                  </a:txBody>
                  <a:tcPr marL="0" marR="0" marT="0" marB="0" anchor="b">
                    <a:lnL>
                      <a:noFill/>
                    </a:lnL>
                    <a:lnR>
                      <a:noFill/>
                    </a:lnR>
                    <a:lnT>
                      <a:noFill/>
                    </a:lnT>
                    <a:lnB>
                      <a:noFill/>
                    </a:lnB>
                    <a:solidFill>
                      <a:srgbClr val="CFCFCF"/>
                    </a:solidFill>
                  </a:tcPr>
                </a:tc>
              </a:tr>
              <a:tr h="447079">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r>
                        <a:rPr lang="pt-BR" sz="800" b="0" i="0" u="none" strike="noStrike" dirty="0">
                          <a:latin typeface="Arial Narrow"/>
                        </a:rPr>
                        <a:t>Estadual</a:t>
                      </a:r>
                    </a:p>
                  </a:txBody>
                  <a:tcPr marL="0" marR="0" marT="0" marB="0" anchor="b">
                    <a:lnL>
                      <a:noFill/>
                    </a:lnL>
                    <a:lnR>
                      <a:noFill/>
                    </a:lnR>
                    <a:lnT>
                      <a:noFill/>
                    </a:lnT>
                    <a:lnB>
                      <a:noFill/>
                    </a:lnB>
                  </a:tcPr>
                </a:tc>
                <a:tc>
                  <a:txBody>
                    <a:bodyPr/>
                    <a:lstStyle/>
                    <a:p>
                      <a:pPr algn="r" fontAlgn="b"/>
                      <a:r>
                        <a:rPr lang="pt-BR" sz="800" b="0" i="0" u="none" strike="noStrike">
                          <a:latin typeface="Arial Narrow"/>
                        </a:rPr>
                        <a:t>47.376</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25.092</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dirty="0">
                          <a:latin typeface="Arial Narrow"/>
                        </a:rPr>
                        <a:t>22.284</a:t>
                      </a:r>
                    </a:p>
                  </a:txBody>
                  <a:tcPr marL="0" marR="0" marT="0" marB="0" anchor="b">
                    <a:lnL>
                      <a:noFill/>
                    </a:lnL>
                    <a:lnR>
                      <a:noFill/>
                    </a:lnR>
                    <a:lnT>
                      <a:noFill/>
                    </a:lnT>
                    <a:lnB>
                      <a:noFill/>
                    </a:lnB>
                    <a:solidFill>
                      <a:srgbClr val="CFCFCF"/>
                    </a:solidFill>
                  </a:tcPr>
                </a:tc>
              </a:tr>
              <a:tr h="447079">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r>
                        <a:rPr lang="pt-BR" sz="800" b="0" i="0" u="none" strike="noStrike">
                          <a:latin typeface="Arial Narrow"/>
                        </a:rPr>
                        <a:t>Municipal</a:t>
                      </a:r>
                    </a:p>
                  </a:txBody>
                  <a:tcPr marL="0" marR="0" marT="0" marB="0" anchor="b">
                    <a:lnL>
                      <a:noFill/>
                    </a:lnL>
                    <a:lnR>
                      <a:noFill/>
                    </a:lnR>
                    <a:lnT>
                      <a:noFill/>
                    </a:lnT>
                    <a:lnB>
                      <a:noFill/>
                    </a:lnB>
                  </a:tcPr>
                </a:tc>
                <a:tc>
                  <a:txBody>
                    <a:bodyPr/>
                    <a:lstStyle/>
                    <a:p>
                      <a:pPr algn="r" fontAlgn="b"/>
                      <a:r>
                        <a:rPr lang="pt-BR" sz="800" b="0" i="0" u="none" strike="noStrike">
                          <a:latin typeface="Arial Narrow"/>
                        </a:rPr>
                        <a:t>7.800</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4.312</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3.488</a:t>
                      </a:r>
                    </a:p>
                  </a:txBody>
                  <a:tcPr marL="0" marR="0" marT="0" marB="0" anchor="b">
                    <a:lnL>
                      <a:noFill/>
                    </a:lnL>
                    <a:lnR>
                      <a:noFill/>
                    </a:lnR>
                    <a:lnT>
                      <a:noFill/>
                    </a:lnT>
                    <a:lnB>
                      <a:noFill/>
                    </a:lnB>
                    <a:solidFill>
                      <a:srgbClr val="CFCFCF"/>
                    </a:solidFill>
                  </a:tcPr>
                </a:tc>
              </a:tr>
              <a:tr h="447079">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gridSpan="2">
                  <a:txBody>
                    <a:bodyPr/>
                    <a:lstStyle/>
                    <a:p>
                      <a:pPr algn="l" fontAlgn="b"/>
                      <a:r>
                        <a:rPr lang="pt-BR" sz="800" b="0" i="0" u="none" strike="noStrike">
                          <a:latin typeface="Arial Narrow"/>
                        </a:rPr>
                        <a:t>Privada</a:t>
                      </a:r>
                    </a:p>
                  </a:txBody>
                  <a:tcPr marL="0" marR="0" marT="0" marB="0" anchor="b">
                    <a:lnL>
                      <a:noFill/>
                    </a:lnL>
                    <a:lnR>
                      <a:noFill/>
                    </a:lnR>
                    <a:lnT>
                      <a:noFill/>
                    </a:lnT>
                    <a:lnB>
                      <a:noFill/>
                    </a:lnB>
                  </a:tcPr>
                </a:tc>
                <a:tc hMerge="1">
                  <a:txBody>
                    <a:bodyPr/>
                    <a:lstStyle/>
                    <a:p>
                      <a:endParaRPr lang="pt-BR"/>
                    </a:p>
                  </a:txBody>
                  <a:tcPr/>
                </a:tc>
                <a:tc>
                  <a:txBody>
                    <a:bodyPr/>
                    <a:lstStyle/>
                    <a:p>
                      <a:pPr algn="r" fontAlgn="b"/>
                      <a:r>
                        <a:rPr lang="pt-BR" sz="800" b="0" i="0" u="none" strike="noStrike">
                          <a:latin typeface="Arial Narrow"/>
                        </a:rPr>
                        <a:t>217.834</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118.774</a:t>
                      </a:r>
                    </a:p>
                  </a:txBody>
                  <a:tcPr marL="0" marR="0" marT="0" marB="0" anchor="b">
                    <a:lnL>
                      <a:noFill/>
                    </a:lnL>
                    <a:lnR>
                      <a:noFill/>
                    </a:lnR>
                    <a:lnT>
                      <a:noFill/>
                    </a:lnT>
                    <a:lnB>
                      <a:noFill/>
                    </a:lnB>
                    <a:solidFill>
                      <a:srgbClr val="CFCFCF"/>
                    </a:solidFill>
                  </a:tcPr>
                </a:tc>
                <a:tc>
                  <a:txBody>
                    <a:bodyPr/>
                    <a:lstStyle/>
                    <a:p>
                      <a:pPr algn="r" fontAlgn="b"/>
                      <a:r>
                        <a:rPr lang="pt-BR" sz="800" b="0" i="0" u="none" strike="noStrike">
                          <a:latin typeface="Arial Narrow"/>
                        </a:rPr>
                        <a:t>99.060</a:t>
                      </a:r>
                    </a:p>
                  </a:txBody>
                  <a:tcPr marL="0" marR="0" marT="0" marB="0" anchor="b">
                    <a:lnL>
                      <a:noFill/>
                    </a:lnL>
                    <a:lnR>
                      <a:noFill/>
                    </a:lnR>
                    <a:lnT>
                      <a:noFill/>
                    </a:lnT>
                    <a:lnB>
                      <a:noFill/>
                    </a:lnB>
                    <a:solidFill>
                      <a:srgbClr val="CFCFCF"/>
                    </a:solidFill>
                  </a:tcPr>
                </a:tc>
              </a:tr>
              <a:tr h="317923">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l" fontAlgn="b"/>
                      <a:endParaRPr lang="pt-BR" sz="800" b="0" i="0" u="none" strike="noStrike">
                        <a:latin typeface="Arial Narrow"/>
                      </a:endParaRPr>
                    </a:p>
                  </a:txBody>
                  <a:tcPr marL="0" marR="0" marT="0" marB="0" anchor="b">
                    <a:lnL>
                      <a:noFill/>
                    </a:lnL>
                    <a:lnR>
                      <a:noFill/>
                    </a:lnR>
                    <a:lnT>
                      <a:noFill/>
                    </a:lnT>
                    <a:lnB>
                      <a:noFill/>
                    </a:lnB>
                  </a:tcPr>
                </a:tc>
                <a:tc>
                  <a:txBody>
                    <a:bodyPr/>
                    <a:lstStyle/>
                    <a:p>
                      <a:pPr algn="r" fontAlgn="b"/>
                      <a:endParaRPr lang="pt-BR" sz="800" b="0" i="0" u="none" strike="noStrike" dirty="0">
                        <a:latin typeface="Arial Narrow"/>
                      </a:endParaRPr>
                    </a:p>
                  </a:txBody>
                  <a:tcPr marL="0" marR="0" marT="0" marB="0" anchor="b">
                    <a:lnL>
                      <a:noFill/>
                    </a:lnL>
                    <a:lnR>
                      <a:noFill/>
                    </a:lnR>
                    <a:lnT>
                      <a:noFill/>
                    </a:lnT>
                    <a:lnB>
                      <a:noFill/>
                    </a:lnB>
                  </a:tcPr>
                </a:tc>
                <a:tc>
                  <a:txBody>
                    <a:bodyPr/>
                    <a:lstStyle/>
                    <a:p>
                      <a:pPr algn="r" fontAlgn="b"/>
                      <a:endParaRPr lang="pt-BR" sz="800" b="0" i="0" u="none" strike="noStrike">
                        <a:latin typeface="Arial Narrow"/>
                      </a:endParaRPr>
                    </a:p>
                  </a:txBody>
                  <a:tcPr marL="0" marR="0" marT="0" marB="0" anchor="b">
                    <a:lnL>
                      <a:noFill/>
                    </a:lnL>
                    <a:lnR>
                      <a:noFill/>
                    </a:lnR>
                    <a:lnT>
                      <a:noFill/>
                    </a:lnT>
                    <a:lnB>
                      <a:noFill/>
                    </a:lnB>
                  </a:tcPr>
                </a:tc>
                <a:tc>
                  <a:txBody>
                    <a:bodyPr/>
                    <a:lstStyle/>
                    <a:p>
                      <a:pPr algn="r" fontAlgn="b"/>
                      <a:endParaRPr lang="pt-BR" sz="800" b="0" i="0" u="none" strike="noStrike" dirty="0">
                        <a:latin typeface="Arial Narrow"/>
                      </a:endParaRPr>
                    </a:p>
                  </a:txBody>
                  <a:tcPr marL="0" marR="0" marT="0" marB="0" anchor="b">
                    <a:lnL>
                      <a:noFill/>
                    </a:lnL>
                    <a:lnR>
                      <a:noFill/>
                    </a:lnR>
                    <a:lnT>
                      <a:noFill/>
                    </a:lnT>
                    <a:lnB>
                      <a:noFill/>
                    </a:lnB>
                  </a:tcPr>
                </a:tc>
              </a:tr>
            </a:tbl>
          </a:graphicData>
        </a:graphic>
      </p:graphicFrame>
      <p:graphicFrame>
        <p:nvGraphicFramePr>
          <p:cNvPr id="3" name="Tabela 2"/>
          <p:cNvGraphicFramePr>
            <a:graphicFrameLocks noGrp="1"/>
          </p:cNvGraphicFramePr>
          <p:nvPr/>
        </p:nvGraphicFramePr>
        <p:xfrm>
          <a:off x="4429124" y="1785926"/>
          <a:ext cx="2643207" cy="523876"/>
        </p:xfrm>
        <a:graphic>
          <a:graphicData uri="http://schemas.openxmlformats.org/drawingml/2006/table">
            <a:tbl>
              <a:tblPr/>
              <a:tblGrid>
                <a:gridCol w="881069"/>
                <a:gridCol w="881069"/>
                <a:gridCol w="881069"/>
              </a:tblGrid>
              <a:tr h="235744">
                <a:tc gridSpan="3">
                  <a:txBody>
                    <a:bodyPr/>
                    <a:lstStyle/>
                    <a:p>
                      <a:pPr algn="ctr" fontAlgn="ctr"/>
                      <a:r>
                        <a:rPr lang="pt-BR" sz="800" b="0" i="0" u="none" strike="noStrike">
                          <a:latin typeface="Arial Narrow"/>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pt-BR"/>
                    </a:p>
                  </a:txBody>
                  <a:tcPr/>
                </a:tc>
                <a:tc hMerge="1">
                  <a:txBody>
                    <a:bodyPr/>
                    <a:lstStyle/>
                    <a:p>
                      <a:endParaRPr lang="pt-BR"/>
                    </a:p>
                  </a:txBody>
                  <a:tcPr/>
                </a:tc>
              </a:tr>
              <a:tr h="288132">
                <a:tc>
                  <a:txBody>
                    <a:bodyPr/>
                    <a:lstStyle/>
                    <a:p>
                      <a:pPr algn="ctr" fontAlgn="ctr"/>
                      <a:r>
                        <a:rPr lang="pt-BR" sz="800" b="0" i="0" u="none" strike="noStrike">
                          <a:latin typeface="Arial Narrow"/>
                        </a:rPr>
                        <a:t> Total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800" b="0" i="0" u="none" strike="noStrike">
                          <a:latin typeface="Arial Narrow"/>
                        </a:rPr>
                        <a:t> Masculino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pt-BR" sz="800" b="0" i="0" u="none" strike="noStrike" dirty="0">
                          <a:latin typeface="Arial Narrow"/>
                        </a:rPr>
                        <a:t> Feminino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graphicFrame>
        <p:nvGraphicFramePr>
          <p:cNvPr id="4" name="Tabela 3"/>
          <p:cNvGraphicFramePr>
            <a:graphicFrameLocks noGrp="1"/>
          </p:cNvGraphicFramePr>
          <p:nvPr/>
        </p:nvGraphicFramePr>
        <p:xfrm>
          <a:off x="1785918" y="1714488"/>
          <a:ext cx="2357454" cy="785818"/>
        </p:xfrm>
        <a:graphic>
          <a:graphicData uri="http://schemas.openxmlformats.org/drawingml/2006/table">
            <a:tbl>
              <a:tblPr/>
              <a:tblGrid>
                <a:gridCol w="2357454"/>
              </a:tblGrid>
              <a:tr h="785818">
                <a:tc>
                  <a:txBody>
                    <a:bodyPr/>
                    <a:lstStyle/>
                    <a:p>
                      <a:pPr algn="ctr" fontAlgn="ctr"/>
                      <a:r>
                        <a:rPr lang="pt-BR" sz="800" b="0" i="0" u="none" strike="noStrike" dirty="0">
                          <a:latin typeface="Arial Narrow"/>
                        </a:rPr>
                        <a:t>Unidade da Federação  /  Categoria Administrativa</a:t>
                      </a:r>
                    </a:p>
                  </a:txBody>
                  <a:tcPr marL="0" marR="0" marT="0" marB="0" anchor="ctr">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1857356" y="609600"/>
            <a:ext cx="7134244" cy="5486400"/>
          </a:xfrm>
          <a:prstGeom prst="rect">
            <a:avLst/>
          </a:prstGeom>
        </p:spPr>
        <p:txBody>
          <a:bodyPr vert="horz" lIns="91440" tIns="45720" rIns="91440" bIns="45720" rtlCol="0">
            <a:normAutofit/>
          </a:bodyPr>
          <a:lstStyle/>
          <a:p>
            <a:pPr marL="342900" marR="0" lvl="0" indent="-342900" algn="ctr" defTabSz="914400" rtl="0" eaLnBrk="1" fontAlgn="auto" latinLnBrk="0" hangingPunct="1">
              <a:lnSpc>
                <a:spcPct val="90000"/>
              </a:lnSpc>
              <a:spcBef>
                <a:spcPct val="20000"/>
              </a:spcBef>
              <a:spcAft>
                <a:spcPts val="0"/>
              </a:spcAft>
              <a:buClrTx/>
              <a:buSzTx/>
              <a:buFontTx/>
              <a:buNone/>
              <a:tabLst/>
              <a:defRPr/>
            </a:pPr>
            <a:r>
              <a:rPr kumimoji="0" lang="pt-BR" sz="2400" b="1" i="0" u="sng" strike="noStrike" kern="1200" cap="none" spc="0" normalizeH="0" baseline="0" noProof="0" dirty="0" smtClean="0">
                <a:ln>
                  <a:noFill/>
                </a:ln>
                <a:solidFill>
                  <a:srgbClr val="7030A0"/>
                </a:solidFill>
                <a:effectLst/>
                <a:uLnTx/>
                <a:uFillTx/>
                <a:latin typeface="Verdana" pitchFamily="34" charset="0"/>
                <a:ea typeface="+mn-ea"/>
                <a:cs typeface="+mn-cs"/>
              </a:rPr>
              <a:t>Mulher e Trabalho</a:t>
            </a:r>
            <a:r>
              <a:rPr kumimoji="0" lang="pt-BR" sz="2400" b="1" i="0" u="none" strike="noStrike" kern="1200" cap="none" spc="0" normalizeH="0" baseline="0" noProof="0" dirty="0" smtClean="0">
                <a:ln>
                  <a:noFill/>
                </a:ln>
                <a:solidFill>
                  <a:srgbClr val="7030A0"/>
                </a:solidFill>
                <a:effectLst/>
                <a:uLnTx/>
                <a:uFillTx/>
                <a:latin typeface="Verdana" pitchFamily="34" charset="0"/>
                <a:ea typeface="+mn-ea"/>
                <a:cs typeface="+mn-cs"/>
              </a:rPr>
              <a:t>:</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pt-BR" sz="20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lang="pt-BR" sz="2000" b="1" dirty="0" smtClean="0">
              <a:solidFill>
                <a:schemeClr val="tx2"/>
              </a:solidFill>
              <a:latin typeface="Arial" pitchFamily="34" charset="0"/>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pt-BR" sz="2000" b="1"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342900" indent="-342900" algn="just">
              <a:spcBef>
                <a:spcPct val="20000"/>
              </a:spcBef>
              <a:buFont typeface="Arial" pitchFamily="34" charset="0"/>
              <a:buChar char="•"/>
              <a:defRPr/>
            </a:pPr>
            <a:r>
              <a:rPr kumimoji="0" lang="pt-BR" sz="2000" b="0" i="0" u="none" strike="noStrike" kern="1200" cap="none" spc="0" normalizeH="0" baseline="0" noProof="0" dirty="0" smtClean="0">
                <a:ln>
                  <a:noFill/>
                </a:ln>
                <a:solidFill>
                  <a:schemeClr val="tx1"/>
                </a:solidFill>
                <a:effectLst/>
                <a:uLnTx/>
                <a:uFillTx/>
                <a:latin typeface="Arial" pitchFamily="34" charset="0"/>
                <a:cs typeface="Arial" pitchFamily="34" charset="0"/>
              </a:rPr>
              <a:t>As mulheres foram, ao longo dos últimos anos, conquistando muitas vitorias, entre as quais: a ampliação da licença maternidade, a proibição da discriminação sexual no trabalho, a lei Maria da Penha contra a violência doméstica, a reforma no Código Civil e à posse da terra.</a:t>
            </a:r>
            <a:r>
              <a:rPr kumimoji="0" lang="pt-BR" sz="2000" b="0" i="0" u="none" strike="noStrike" kern="1200" cap="none" spc="0" normalizeH="0" noProof="0" dirty="0" smtClean="0">
                <a:ln>
                  <a:noFill/>
                </a:ln>
                <a:solidFill>
                  <a:schemeClr val="tx1"/>
                </a:solidFill>
                <a:effectLst/>
                <a:uLnTx/>
                <a:uFillTx/>
                <a:latin typeface="Arial" pitchFamily="34" charset="0"/>
                <a:cs typeface="Arial" pitchFamily="34" charset="0"/>
              </a:rPr>
              <a:t> A </a:t>
            </a:r>
            <a:r>
              <a:rPr lang="pt-BR" sz="2000" dirty="0" smtClean="0">
                <a:latin typeface="Arial" pitchFamily="34" charset="0"/>
                <a:cs typeface="Arial" pitchFamily="34" charset="0"/>
              </a:rPr>
              <a:t> mulher ampliou a sua participação no mercado de trabalho, nas associações sociais e na política, chegando até mesmo à Presidência do País.</a:t>
            </a: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pt-BR" sz="2000" b="0" i="0" u="none" strike="noStrike" kern="1200" cap="none" spc="0" normalizeH="0" baseline="0" noProof="0" dirty="0" smtClean="0">
              <a:ln>
                <a:noFill/>
              </a:ln>
              <a:solidFill>
                <a:schemeClr val="tx2"/>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90000"/>
              </a:lnSpc>
              <a:spcBef>
                <a:spcPct val="20000"/>
              </a:spcBef>
              <a:spcAft>
                <a:spcPts val="0"/>
              </a:spcAft>
              <a:buClrTx/>
              <a:buSzTx/>
              <a:buFontTx/>
              <a:buNone/>
              <a:tabLst/>
              <a:defRPr/>
            </a:pPr>
            <a:endParaRPr kumimoji="0" lang="pt-BR" sz="2400" b="0" i="0" u="none" strike="noStrike" kern="1200" cap="none" spc="0" normalizeH="0" baseline="0" noProof="0" dirty="0">
              <a:ln>
                <a:noFill/>
              </a:ln>
              <a:solidFill>
                <a:schemeClr val="tx2"/>
              </a:solidFill>
              <a:effectLst/>
              <a:uLnTx/>
              <a:uFillTx/>
              <a:latin typeface="Verdana" pitchFamily="34" charset="0"/>
              <a:ea typeface="+mn-ea"/>
              <a:cs typeface="+mn-cs"/>
            </a:endParaRPr>
          </a:p>
        </p:txBody>
      </p:sp>
      <p:pic>
        <p:nvPicPr>
          <p:cNvPr id="12" name="Imagem 11" descr="simpeen.jpg"/>
          <p:cNvPicPr>
            <a:picLocks noChangeAspect="1"/>
          </p:cNvPicPr>
          <p:nvPr/>
        </p:nvPicPr>
        <p:blipFill>
          <a:blip r:embed="rId2" cstate="print"/>
          <a:stretch>
            <a:fillRect/>
          </a:stretch>
        </p:blipFill>
        <p:spPr>
          <a:xfrm>
            <a:off x="6858016" y="5845454"/>
            <a:ext cx="2143140" cy="869694"/>
          </a:xfrm>
          <a:prstGeom prst="rect">
            <a:avLst/>
          </a:prstGeom>
        </p:spPr>
      </p:pic>
      <p:grpSp>
        <p:nvGrpSpPr>
          <p:cNvPr id="13" name="Grupo 12"/>
          <p:cNvGrpSpPr/>
          <p:nvPr/>
        </p:nvGrpSpPr>
        <p:grpSpPr>
          <a:xfrm>
            <a:off x="0" y="1"/>
            <a:ext cx="1785918" cy="6857999"/>
            <a:chOff x="0" y="1"/>
            <a:chExt cx="2321604" cy="6857999"/>
          </a:xfrm>
        </p:grpSpPr>
        <p:pic>
          <p:nvPicPr>
            <p:cNvPr id="14" name="Imagem 13" descr="mulher-trabalhando.jpg"/>
            <p:cNvPicPr>
              <a:picLocks noChangeAspect="1"/>
            </p:cNvPicPr>
            <p:nvPr/>
          </p:nvPicPr>
          <p:blipFill>
            <a:blip r:embed="rId3" cstate="print"/>
            <a:stretch>
              <a:fillRect/>
            </a:stretch>
          </p:blipFill>
          <p:spPr>
            <a:xfrm>
              <a:off x="0" y="1"/>
              <a:ext cx="2321604" cy="1768609"/>
            </a:xfrm>
            <a:prstGeom prst="rect">
              <a:avLst/>
            </a:prstGeom>
          </p:spPr>
        </p:pic>
        <p:pic>
          <p:nvPicPr>
            <p:cNvPr id="15" name="Imagem 14" descr="42-26288365.jpg"/>
            <p:cNvPicPr>
              <a:picLocks noChangeAspect="1"/>
            </p:cNvPicPr>
            <p:nvPr/>
          </p:nvPicPr>
          <p:blipFill>
            <a:blip r:embed="rId4" cstate="print"/>
            <a:stretch>
              <a:fillRect/>
            </a:stretch>
          </p:blipFill>
          <p:spPr>
            <a:xfrm>
              <a:off x="0" y="3334418"/>
              <a:ext cx="2321604" cy="1764837"/>
            </a:xfrm>
            <a:prstGeom prst="rect">
              <a:avLst/>
            </a:prstGeom>
          </p:spPr>
        </p:pic>
        <p:pic>
          <p:nvPicPr>
            <p:cNvPr id="16" name="Imagem 15" descr="2341220120323012232.jpg"/>
            <p:cNvPicPr>
              <a:picLocks noChangeAspect="1"/>
            </p:cNvPicPr>
            <p:nvPr/>
          </p:nvPicPr>
          <p:blipFill>
            <a:blip r:embed="rId5" cstate="print"/>
            <a:stretch>
              <a:fillRect/>
            </a:stretch>
          </p:blipFill>
          <p:spPr>
            <a:xfrm>
              <a:off x="0" y="5089390"/>
              <a:ext cx="2302856" cy="1768610"/>
            </a:xfrm>
            <a:prstGeom prst="rect">
              <a:avLst/>
            </a:prstGeom>
          </p:spPr>
        </p:pic>
        <p:pic>
          <p:nvPicPr>
            <p:cNvPr id="17" name="Imagem 16" descr="A mulher e o trabalho doméstico.jpg"/>
            <p:cNvPicPr>
              <a:picLocks noChangeAspect="1"/>
            </p:cNvPicPr>
            <p:nvPr/>
          </p:nvPicPr>
          <p:blipFill>
            <a:blip r:embed="rId6" cstate="print"/>
            <a:stretch>
              <a:fillRect/>
            </a:stretch>
          </p:blipFill>
          <p:spPr>
            <a:xfrm>
              <a:off x="0" y="1785926"/>
              <a:ext cx="2321604" cy="1714512"/>
            </a:xfrm>
            <a:prstGeom prst="rect">
              <a:avLst/>
            </a:prstGeom>
          </p:spPr>
        </p:pic>
      </p:gr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1907704" y="1196752"/>
            <a:ext cx="6840760" cy="3724096"/>
          </a:xfrm>
          <a:prstGeom prst="rect">
            <a:avLst/>
          </a:prstGeom>
          <a:noFill/>
        </p:spPr>
        <p:txBody>
          <a:bodyPr wrap="square" rtlCol="0">
            <a:spAutoFit/>
          </a:bodyPr>
          <a:lstStyle/>
          <a:p>
            <a:r>
              <a:rPr lang="pt-BR" sz="1900" dirty="0" smtClean="0"/>
              <a:t> </a:t>
            </a:r>
          </a:p>
          <a:p>
            <a:pPr algn="just">
              <a:buFont typeface="Arial" pitchFamily="34" charset="0"/>
              <a:buChar char="•"/>
            </a:pPr>
            <a:r>
              <a:rPr lang="pt-BR" sz="2000" dirty="0" smtClean="0">
                <a:latin typeface="Arial" pitchFamily="34" charset="0"/>
                <a:cs typeface="Arial" pitchFamily="34" charset="0"/>
              </a:rPr>
              <a:t>O aumento da presença das mulheres no mercado formal de trabalho é uma tendência que se verifica desde os anos 70 no Brasil e que se consolidou nos últimos anos.</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 Segundo a Organização das Nações Unidas, esse aumento, intenso e persistente, é uma das tendências mais claras de mudança na estrutura do mercado de trabalho nas últimas décadas, tanto no Brasil quanto em toda a América Latina</a:t>
            </a:r>
            <a:r>
              <a:rPr lang="pt-BR" sz="1900" dirty="0" smtClean="0"/>
              <a:t>.</a:t>
            </a:r>
          </a:p>
          <a:p>
            <a:pPr algn="just">
              <a:buFontTx/>
              <a:buChar char="-"/>
            </a:pPr>
            <a:endParaRPr lang="pt-BR" sz="1900" dirty="0" smtClean="0"/>
          </a:p>
          <a:p>
            <a:endParaRPr lang="pt-BR" dirty="0"/>
          </a:p>
        </p:txBody>
      </p:sp>
      <p:grpSp>
        <p:nvGrpSpPr>
          <p:cNvPr id="2" name="Grupo 5"/>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3"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4"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5"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6" cstate="print"/>
            <a:stretch>
              <a:fillRect/>
            </a:stretch>
          </p:blipFill>
          <p:spPr>
            <a:xfrm>
              <a:off x="0" y="1785926"/>
              <a:ext cx="2321604" cy="1714512"/>
            </a:xfrm>
            <a:prstGeom prst="rect">
              <a:avLst/>
            </a:prstGeom>
          </p:spPr>
        </p:pic>
      </p:grpSp>
      <p:pic>
        <p:nvPicPr>
          <p:cNvPr id="12" name="Imagem 11" descr="simpeen.jpg"/>
          <p:cNvPicPr>
            <a:picLocks noChangeAspect="1"/>
          </p:cNvPicPr>
          <p:nvPr/>
        </p:nvPicPr>
        <p:blipFill>
          <a:blip r:embed="rId7"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upo 5"/>
          <p:cNvGrpSpPr/>
          <p:nvPr/>
        </p:nvGrpSpPr>
        <p:grpSpPr>
          <a:xfrm>
            <a:off x="0" y="1"/>
            <a:ext cx="1785918" cy="6857999"/>
            <a:chOff x="0" y="1"/>
            <a:chExt cx="2321604" cy="6857999"/>
          </a:xfrm>
        </p:grpSpPr>
        <p:pic>
          <p:nvPicPr>
            <p:cNvPr id="7" name="Imagem 6"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8" name="Imagem 7"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9" name="Imagem 8"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0" name="Imagem 9"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sp>
        <p:nvSpPr>
          <p:cNvPr id="11" name="CaixaDeTexto 10"/>
          <p:cNvSpPr txBox="1"/>
          <p:nvPr/>
        </p:nvSpPr>
        <p:spPr>
          <a:xfrm>
            <a:off x="2000232" y="428604"/>
            <a:ext cx="6500858" cy="5663089"/>
          </a:xfrm>
          <a:prstGeom prst="rect">
            <a:avLst/>
          </a:prstGeom>
          <a:noFill/>
        </p:spPr>
        <p:txBody>
          <a:bodyPr wrap="square" rtlCol="0">
            <a:spAutoFit/>
          </a:bodyPr>
          <a:lstStyle/>
          <a:p>
            <a:pPr algn="just">
              <a:buFont typeface="Arial" pitchFamily="34" charset="0"/>
              <a:buChar char="•"/>
            </a:pPr>
            <a:r>
              <a:rPr lang="pt-BR" sz="2000" dirty="0" smtClean="0">
                <a:latin typeface="Arial" pitchFamily="34" charset="0"/>
                <a:cs typeface="Arial" pitchFamily="34" charset="0"/>
              </a:rPr>
              <a:t>A participação das mulheres na vida pública acontece mantendo as desigualdades. As brasileiras representam 41,7% da população economicamente ativa, porém  mais da metade das trabalhadoras urbanas e rurais não usufruem o direito à aposentadoria por tempo de serviço em decorrência de constituírem a maioria do contingente de trabalho informal. </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De acordo com o Anuário dos Trabalhadores/2009, publicação do Dieese,as mulheres representam 39,3% da força de trabalho na indústria nacional, 26,1% na agricultura e apenas 6,3% na construção civil. E, infelizmente, alguns “tabus” ainda sobrevivem em pleno século XXI. Éramos 77,6% nos serviços domésticos.</a:t>
            </a:r>
          </a:p>
          <a:p>
            <a:pPr algn="just">
              <a:buFont typeface="Arial" pitchFamily="34" charset="0"/>
              <a:buChar char="•"/>
            </a:pPr>
            <a:endParaRPr lang="pt-BR" sz="2000" dirty="0" smtClean="0">
              <a:latin typeface="Arial" pitchFamily="34" charset="0"/>
              <a:cs typeface="Arial" pitchFamily="34" charset="0"/>
            </a:endParaRPr>
          </a:p>
          <a:p>
            <a:pPr algn="just">
              <a:buFont typeface="Arial" pitchFamily="34" charset="0"/>
              <a:buChar char="•"/>
            </a:pPr>
            <a:endParaRPr lang="pt-BR" sz="2000" dirty="0" smtClean="0">
              <a:latin typeface="Arial" pitchFamily="34" charset="0"/>
              <a:cs typeface="Arial" pitchFamily="34" charset="0"/>
            </a:endParaRPr>
          </a:p>
          <a:p>
            <a:endParaRPr lang="pt-BR" dirty="0"/>
          </a:p>
        </p:txBody>
      </p:sp>
      <p:pic>
        <p:nvPicPr>
          <p:cNvPr id="12" name="Imagem 11"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79712" y="1124745"/>
            <a:ext cx="6984776" cy="4431983"/>
          </a:xfrm>
          <a:prstGeom prst="rect">
            <a:avLst/>
          </a:prstGeom>
        </p:spPr>
        <p:txBody>
          <a:bodyPr wrap="square">
            <a:spAutoFit/>
          </a:bodyPr>
          <a:lstStyle/>
          <a:p>
            <a:pPr algn="just">
              <a:buFont typeface="Arial" pitchFamily="34" charset="0"/>
              <a:buChar char="•"/>
            </a:pPr>
            <a:r>
              <a:rPr lang="pt-BR" sz="2000" dirty="0" smtClean="0">
                <a:latin typeface="Arial" pitchFamily="34" charset="0"/>
                <a:cs typeface="Arial" pitchFamily="34" charset="0"/>
              </a:rPr>
              <a:t>Essa evolução está associada, entre outros fatores, ao aumento da escolaridade feminina, ao processo de transição demográfica que reduz o número de filhos por mulher e a uma maior expectativa feminina de autonomia econômica e realização pessoal.</a:t>
            </a:r>
          </a:p>
          <a:p>
            <a:r>
              <a:rPr lang="pt-BR" sz="2000" dirty="0" smtClean="0">
                <a:latin typeface="Arial" pitchFamily="34" charset="0"/>
                <a:cs typeface="Arial" pitchFamily="34" charset="0"/>
              </a:rPr>
              <a:t> </a:t>
            </a:r>
          </a:p>
          <a:p>
            <a:pPr algn="just">
              <a:buFont typeface="Arial" pitchFamily="34" charset="0"/>
              <a:buChar char="•"/>
            </a:pPr>
            <a:r>
              <a:rPr lang="pt-BR" sz="2000" dirty="0" smtClean="0">
                <a:latin typeface="Arial" pitchFamily="34" charset="0"/>
                <a:cs typeface="Arial" pitchFamily="34" charset="0"/>
              </a:rPr>
              <a:t>Está associada também a uma maior necessidade, intenção ou disponibilidade de elevação da renda familiar, ou mesmo de manutenção, dado o crescimento do número de mulheres que chefiam o lar. </a:t>
            </a:r>
          </a:p>
          <a:p>
            <a:pPr>
              <a:buFontTx/>
              <a:buChar char="-"/>
            </a:pPr>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No entanto, as mais diferentes pesquisas comprovam que esse crescimento não impôs uma significativa redução da desigualdade de gênero.</a:t>
            </a:r>
            <a:endParaRPr lang="pt-BR" sz="2000" dirty="0">
              <a:latin typeface="Arial" pitchFamily="34" charset="0"/>
              <a:cs typeface="Arial" pitchFamily="34" charset="0"/>
            </a:endParaRPr>
          </a:p>
        </p:txBody>
      </p:sp>
      <p:grpSp>
        <p:nvGrpSpPr>
          <p:cNvPr id="6" name="Grupo 5"/>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pic>
        <p:nvPicPr>
          <p:cNvPr id="12" name="Imagem 11"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79712" y="1196752"/>
            <a:ext cx="6878568" cy="3785652"/>
          </a:xfrm>
          <a:prstGeom prst="rect">
            <a:avLst/>
          </a:prstGeom>
        </p:spPr>
        <p:txBody>
          <a:bodyPr wrap="square">
            <a:spAutoFit/>
          </a:bodyPr>
          <a:lstStyle/>
          <a:p>
            <a:pPr algn="just">
              <a:buFont typeface="Arial" pitchFamily="34" charset="0"/>
              <a:buChar char="•"/>
            </a:pPr>
            <a:r>
              <a:rPr lang="pt-BR" sz="2000" dirty="0" smtClean="0">
                <a:latin typeface="Arial" pitchFamily="34" charset="0"/>
                <a:cs typeface="Arial" pitchFamily="34" charset="0"/>
              </a:rPr>
              <a:t> Segundo o IBGE, o crescimento da participação feminina não foi capaz de reverter importantes desigualdades verificadas na esfera do trabalho:</a:t>
            </a:r>
          </a:p>
          <a:p>
            <a:pPr algn="just"/>
            <a:r>
              <a:rPr lang="pt-BR" sz="2000" dirty="0" smtClean="0">
                <a:latin typeface="Arial" pitchFamily="34" charset="0"/>
                <a:cs typeface="Arial" pitchFamily="34" charset="0"/>
              </a:rPr>
              <a:t> </a:t>
            </a:r>
          </a:p>
          <a:p>
            <a:pPr algn="just">
              <a:buFont typeface="Arial" pitchFamily="34" charset="0"/>
              <a:buChar char="•"/>
            </a:pPr>
            <a:r>
              <a:rPr lang="pt-BR" sz="2000" dirty="0" smtClean="0">
                <a:latin typeface="Arial" pitchFamily="34" charset="0"/>
                <a:cs typeface="Arial" pitchFamily="34" charset="0"/>
              </a:rPr>
              <a:t>Em 2011 o rendimento médio da mulher brasileira equivale a 72,3% da renda média dos homens, ou seja, o salário das mulheres permanece 28% inferior aos dos homens . </a:t>
            </a:r>
          </a:p>
          <a:p>
            <a:pPr algn="just"/>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O rendimento médio dos homens era de R$ 1.857,63. As mulheres, porém, ganharam em média R$ 1.343,81, apesar de terem mais escolaridade.</a:t>
            </a:r>
            <a:endParaRPr lang="pt-BR" sz="2000" dirty="0">
              <a:latin typeface="Arial" pitchFamily="34" charset="0"/>
              <a:cs typeface="Arial" pitchFamily="34" charset="0"/>
            </a:endParaRPr>
          </a:p>
        </p:txBody>
      </p:sp>
      <p:grpSp>
        <p:nvGrpSpPr>
          <p:cNvPr id="6" name="Grupo 5"/>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pic>
        <p:nvPicPr>
          <p:cNvPr id="12" name="Imagem 11"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1979712" y="1196752"/>
            <a:ext cx="6840760" cy="3170099"/>
          </a:xfrm>
          <a:prstGeom prst="rect">
            <a:avLst/>
          </a:prstGeom>
        </p:spPr>
        <p:txBody>
          <a:bodyPr wrap="square">
            <a:spAutoFit/>
          </a:bodyPr>
          <a:lstStyle/>
          <a:p>
            <a:pPr algn="just">
              <a:buFont typeface="Arial" pitchFamily="34" charset="0"/>
              <a:buChar char="•"/>
            </a:pPr>
            <a:r>
              <a:rPr lang="pt-BR" sz="2000" dirty="0" smtClean="0">
                <a:latin typeface="Arial" pitchFamily="34" charset="0"/>
                <a:cs typeface="Arial" pitchFamily="34" charset="0"/>
              </a:rPr>
              <a:t>Além disso, o trabalho das mulheres é mais precarizado: tem menor índice de registro na CTPS (Carteira de Trabalho e Previdência Social), o menor índice de contribuição para a previdência, o menor índice de sindicalização.</a:t>
            </a:r>
          </a:p>
          <a:p>
            <a:endParaRPr lang="pt-BR" sz="2000" dirty="0" smtClean="0">
              <a:latin typeface="Arial" pitchFamily="34" charset="0"/>
              <a:cs typeface="Arial" pitchFamily="34" charset="0"/>
            </a:endParaRPr>
          </a:p>
          <a:p>
            <a:pPr algn="just">
              <a:buFont typeface="Arial" pitchFamily="34" charset="0"/>
              <a:buChar char="•"/>
            </a:pPr>
            <a:r>
              <a:rPr lang="pt-BR" sz="2000" dirty="0" smtClean="0">
                <a:latin typeface="Arial" pitchFamily="34" charset="0"/>
                <a:cs typeface="Arial" pitchFamily="34" charset="0"/>
              </a:rPr>
              <a:t>Elas estão em maior proporção do que os homens entre as empregadas domésticas, trabalhadoras na produção para o próprio consumo ou não-remuneradas e servidoras públicas.</a:t>
            </a:r>
            <a:endParaRPr lang="pt-BR" sz="2000" dirty="0">
              <a:latin typeface="Arial" pitchFamily="34" charset="0"/>
              <a:cs typeface="Arial" pitchFamily="34" charset="0"/>
            </a:endParaRPr>
          </a:p>
        </p:txBody>
      </p:sp>
      <p:grpSp>
        <p:nvGrpSpPr>
          <p:cNvPr id="6" name="Grupo 5"/>
          <p:cNvGrpSpPr/>
          <p:nvPr/>
        </p:nvGrpSpPr>
        <p:grpSpPr>
          <a:xfrm>
            <a:off x="0" y="1"/>
            <a:ext cx="1785918" cy="6857999"/>
            <a:chOff x="0" y="1"/>
            <a:chExt cx="2321604" cy="6857999"/>
          </a:xfrm>
        </p:grpSpPr>
        <p:pic>
          <p:nvPicPr>
            <p:cNvPr id="8" name="Imagem 7" descr="mulher-trabalhando.jpg"/>
            <p:cNvPicPr>
              <a:picLocks noChangeAspect="1"/>
            </p:cNvPicPr>
            <p:nvPr/>
          </p:nvPicPr>
          <p:blipFill>
            <a:blip r:embed="rId2" cstate="print"/>
            <a:stretch>
              <a:fillRect/>
            </a:stretch>
          </p:blipFill>
          <p:spPr>
            <a:xfrm>
              <a:off x="0" y="1"/>
              <a:ext cx="2321604" cy="1768609"/>
            </a:xfrm>
            <a:prstGeom prst="rect">
              <a:avLst/>
            </a:prstGeom>
          </p:spPr>
        </p:pic>
        <p:pic>
          <p:nvPicPr>
            <p:cNvPr id="9" name="Imagem 8" descr="42-26288365.jpg"/>
            <p:cNvPicPr>
              <a:picLocks noChangeAspect="1"/>
            </p:cNvPicPr>
            <p:nvPr/>
          </p:nvPicPr>
          <p:blipFill>
            <a:blip r:embed="rId3" cstate="print"/>
            <a:stretch>
              <a:fillRect/>
            </a:stretch>
          </p:blipFill>
          <p:spPr>
            <a:xfrm>
              <a:off x="0" y="3334418"/>
              <a:ext cx="2321604" cy="1764837"/>
            </a:xfrm>
            <a:prstGeom prst="rect">
              <a:avLst/>
            </a:prstGeom>
          </p:spPr>
        </p:pic>
        <p:pic>
          <p:nvPicPr>
            <p:cNvPr id="10" name="Imagem 9" descr="2341220120323012232.jpg"/>
            <p:cNvPicPr>
              <a:picLocks noChangeAspect="1"/>
            </p:cNvPicPr>
            <p:nvPr/>
          </p:nvPicPr>
          <p:blipFill>
            <a:blip r:embed="rId4" cstate="print"/>
            <a:stretch>
              <a:fillRect/>
            </a:stretch>
          </p:blipFill>
          <p:spPr>
            <a:xfrm>
              <a:off x="0" y="5089390"/>
              <a:ext cx="2302856" cy="1768610"/>
            </a:xfrm>
            <a:prstGeom prst="rect">
              <a:avLst/>
            </a:prstGeom>
          </p:spPr>
        </p:pic>
        <p:pic>
          <p:nvPicPr>
            <p:cNvPr id="11" name="Imagem 10" descr="A mulher e o trabalho doméstico.jpg"/>
            <p:cNvPicPr>
              <a:picLocks noChangeAspect="1"/>
            </p:cNvPicPr>
            <p:nvPr/>
          </p:nvPicPr>
          <p:blipFill>
            <a:blip r:embed="rId5" cstate="print"/>
            <a:stretch>
              <a:fillRect/>
            </a:stretch>
          </p:blipFill>
          <p:spPr>
            <a:xfrm>
              <a:off x="0" y="1785926"/>
              <a:ext cx="2321604" cy="1714512"/>
            </a:xfrm>
            <a:prstGeom prst="rect">
              <a:avLst/>
            </a:prstGeom>
          </p:spPr>
        </p:pic>
      </p:grpSp>
      <p:pic>
        <p:nvPicPr>
          <p:cNvPr id="12" name="Imagem 11" descr="simpeen.jpg"/>
          <p:cNvPicPr>
            <a:picLocks noChangeAspect="1"/>
          </p:cNvPicPr>
          <p:nvPr/>
        </p:nvPicPr>
        <p:blipFill>
          <a:blip r:embed="rId6" cstate="print"/>
          <a:stretch>
            <a:fillRect/>
          </a:stretch>
        </p:blipFill>
        <p:spPr>
          <a:xfrm>
            <a:off x="6858016" y="5845454"/>
            <a:ext cx="2143140" cy="869694"/>
          </a:xfrm>
          <a:prstGeom prst="rect">
            <a:avLst/>
          </a:prstGeom>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Tema do Office">
  <a:themeElements>
    <a:clrScheme name="Concurso">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Opulent</Template>
  <TotalTime>1212</TotalTime>
  <Words>2124</Words>
  <Application>Microsoft Office PowerPoint</Application>
  <PresentationFormat>Apresentação na tela (4:3)</PresentationFormat>
  <Paragraphs>210</Paragraphs>
  <Slides>31</Slides>
  <Notes>1</Notes>
  <HiddenSlides>0</HiddenSlides>
  <MMClips>0</MMClips>
  <ScaleCrop>false</ScaleCrop>
  <HeadingPairs>
    <vt:vector size="4" baseType="variant">
      <vt:variant>
        <vt:lpstr>Tema</vt:lpstr>
      </vt:variant>
      <vt:variant>
        <vt:i4>1</vt:i4>
      </vt:variant>
      <vt:variant>
        <vt:lpstr>Títulos de slides</vt:lpstr>
      </vt:variant>
      <vt:variant>
        <vt:i4>31</vt:i4>
      </vt:variant>
    </vt:vector>
  </HeadingPairs>
  <TitlesOfParts>
    <vt:vector size="32" baseType="lpstr">
      <vt:lpstr>Tema do Office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vector>
  </TitlesOfParts>
  <Company>part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Miranda Muniz</dc:creator>
  <cp:lastModifiedBy>Valued Acer Customer</cp:lastModifiedBy>
  <cp:revision>150</cp:revision>
  <dcterms:created xsi:type="dcterms:W3CDTF">2012-05-22T19:13:11Z</dcterms:created>
  <dcterms:modified xsi:type="dcterms:W3CDTF">2012-11-08T09:24:18Z</dcterms:modified>
</cp:coreProperties>
</file>