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06" r:id="rId3"/>
  </p:sldMasterIdLst>
  <p:notesMasterIdLst>
    <p:notesMasterId r:id="rId15"/>
  </p:notesMasterIdLst>
  <p:sldIdLst>
    <p:sldId id="257" r:id="rId4"/>
    <p:sldId id="268" r:id="rId5"/>
    <p:sldId id="260" r:id="rId6"/>
    <p:sldId id="270" r:id="rId7"/>
    <p:sldId id="262" r:id="rId8"/>
    <p:sldId id="264" r:id="rId9"/>
    <p:sldId id="263" r:id="rId10"/>
    <p:sldId id="265" r:id="rId11"/>
    <p:sldId id="266" r:id="rId12"/>
    <p:sldId id="267" r:id="rId13"/>
    <p:sldId id="261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6CE55-BC5C-4763-B650-42C34A042660}" type="datetimeFigureOut">
              <a:rPr lang="pt-BR" smtClean="0"/>
              <a:pPr/>
              <a:t>05/05/2012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DFC88-BE8D-48D3-8DA3-674FA783EB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93460E-E264-45FA-A632-35A9AA2426E4}" type="slidenum">
              <a:rPr lang="pt-BR"/>
              <a:pPr/>
              <a:t>6</a:t>
            </a:fld>
            <a:endParaRPr lang="pt-B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9C29-43D8-44A7-AC8B-7F2970BF5CC5}" type="datetime1">
              <a:rPr lang="pt-B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28E3-08EB-40C4-BDF3-076529F1FD6E}" type="slidenum">
              <a:rPr lang="pt-B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42244-DC3D-47ED-B804-8371EA4719C5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051D-F7E1-4BD9-8EBD-90B7B5F44A41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68D6-1761-4553-B918-1AC1325E2A00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3CE0-84FF-4E9A-A65C-7B7BE44C01D9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07F5-8971-487D-9F0A-830B9A293B66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B620-E95B-4122-9E6D-049459D95EE7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F041B-D156-4CE0-9134-97C351A4197E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DA75-D83E-4991-B0DA-3B01CCFBB291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AB8FF-E35D-4354-AC81-673A7342CA93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5F2B5-32DB-48A5-9EEB-02EE19D70A8D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26774-9DF0-4445-96B4-0152916EA13F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5F8F-36B6-4FF1-9621-4A8E45592C8D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F491-4C5B-4042-9793-0A439B6BCC67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8330-CE47-47B5-BA12-A5DB886349A4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9C29-43D8-44A7-AC8B-7F2970BF5CC5}" type="datetime1">
              <a:rPr lang="pt-B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28E3-08EB-40C4-BDF3-076529F1FD6E}" type="slidenum">
              <a:rPr lang="pt-B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E4C5-9111-42BF-A1CA-930D82D18C63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624ED-987D-4867-9C0A-11E2D692FBC2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4850-D64D-49DC-B2D2-1D3A3BD33995}" type="datetime1">
              <a:rPr lang="pt-B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DCEE-14A0-4721-8DF1-A3292BC5AEF0}" type="slidenum">
              <a:rPr lang="pt-B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E4C5-9111-42BF-A1CA-930D82D18C63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624ED-987D-4867-9C0A-11E2D692FBC2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2CEA-EF8B-4557-A61D-2F42DDCB5DD1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0D48-8F31-4B4A-B604-17B0FAC8BC43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9B1D-C4F0-4CF4-9FD7-5BEDC27B1A7C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909A-97FE-4C4D-9099-B4D9089D2F3C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8DE3-768A-4867-85D9-151870499D83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2EB2-6461-43BC-A1F0-4E2331BD5E7E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1CB3-EA23-4A67-BF98-0E41309C4553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E1B3-6127-4875-8C67-F17EEECE3A92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1178D-5B98-4080-B788-D649C08618CF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7D1C-370C-4F63-889E-268C311B2EA9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riângulo retângu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3514-B302-458F-ADED-28F70FB92167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E9A5-1C71-43AF-BAA7-6891D590F1A5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42244-DC3D-47ED-B804-8371EA4719C5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051D-F7E1-4BD9-8EBD-90B7B5F44A41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68D6-1761-4553-B918-1AC1325E2A00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3CE0-84FF-4E9A-A65C-7B7BE44C01D9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07F5-8971-487D-9F0A-830B9A293B66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B620-E95B-4122-9E6D-049459D95EE7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F041B-D156-4CE0-9134-97C351A4197E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DA75-D83E-4991-B0DA-3B01CCFBB291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4850-D64D-49DC-B2D2-1D3A3BD33995}" type="datetime1">
              <a:rPr lang="pt-B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DCEE-14A0-4721-8DF1-A3292BC5AEF0}" type="slidenum">
              <a:rPr lang="pt-B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AB8FF-E35D-4354-AC81-673A7342CA93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5F2B5-32DB-48A5-9EEB-02EE19D70A8D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26774-9DF0-4445-96B4-0152916EA13F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5F8F-36B6-4FF1-9621-4A8E45592C8D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F491-4C5B-4042-9793-0A439B6BCC67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8330-CE47-47B5-BA12-A5DB886349A4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9C29-43D8-44A7-AC8B-7F2970BF5CC5}" type="datetime1">
              <a:rPr lang="pt-B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28E3-08EB-40C4-BDF3-076529F1FD6E}" type="slidenum">
              <a:rPr lang="pt-B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E4C5-9111-42BF-A1CA-930D82D18C63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624ED-987D-4867-9C0A-11E2D692FBC2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4850-D64D-49DC-B2D2-1D3A3BD33995}" type="datetime1">
              <a:rPr lang="pt-B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DCEE-14A0-4721-8DF1-A3292BC5AEF0}" type="slidenum">
              <a:rPr lang="pt-B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2CEA-EF8B-4557-A61D-2F42DDCB5DD1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0D48-8F31-4B4A-B604-17B0FAC8BC43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9B1D-C4F0-4CF4-9FD7-5BEDC27B1A7C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909A-97FE-4C4D-9099-B4D9089D2F3C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8DE3-768A-4867-85D9-151870499D83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2EB2-6461-43BC-A1F0-4E2331BD5E7E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1CB3-EA23-4A67-BF98-0E41309C4553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E1B3-6127-4875-8C67-F17EEECE3A92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2CEA-EF8B-4557-A61D-2F42DDCB5DD1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0D48-8F31-4B4A-B604-17B0FAC8BC43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1178D-5B98-4080-B788-D649C08618CF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7D1C-370C-4F63-889E-268C311B2EA9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riângulo retângu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3514-B302-458F-ADED-28F70FB92167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E9A5-1C71-43AF-BAA7-6891D590F1A5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42244-DC3D-47ED-B804-8371EA4719C5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051D-F7E1-4BD9-8EBD-90B7B5F44A41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68D6-1761-4553-B918-1AC1325E2A00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3CE0-84FF-4E9A-A65C-7B7BE44C01D9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07F5-8971-487D-9F0A-830B9A293B66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B620-E95B-4122-9E6D-049459D95EE7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F041B-D156-4CE0-9134-97C351A4197E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DA75-D83E-4991-B0DA-3B01CCFBB291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AB8FF-E35D-4354-AC81-673A7342CA93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5F2B5-32DB-48A5-9EEB-02EE19D70A8D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26774-9DF0-4445-96B4-0152916EA13F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5F8F-36B6-4FF1-9621-4A8E45592C8D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F491-4C5B-4042-9793-0A439B6BCC67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8330-CE47-47B5-BA12-A5DB886349A4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9B1D-C4F0-4CF4-9FD7-5BEDC27B1A7C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909A-97FE-4C4D-9099-B4D9089D2F3C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8DE3-768A-4867-85D9-151870499D83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2EB2-6461-43BC-A1F0-4E2331BD5E7E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1CB3-EA23-4A67-BF98-0E41309C4553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E1B3-6127-4875-8C67-F17EEECE3A92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1178D-5B98-4080-B788-D649C08618CF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7D1C-370C-4F63-889E-268C311B2EA9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riângulo retângu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3514-B302-458F-ADED-28F70FB92167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E9A5-1C71-43AF-BAA7-6891D590F1A5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20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A2E0C7-6C64-4F01-A798-2DF81DD22FD4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F8C918-3CEB-4BB0-A30B-5813837A4F11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20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A2E0C7-6C64-4F01-A798-2DF81DD22FD4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F8C918-3CEB-4BB0-A30B-5813837A4F11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20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A2E0C7-6C64-4F01-A798-2DF81DD22FD4}" type="datetime1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05/05/2012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F8C918-3CEB-4BB0-A30B-5813837A4F11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F:\Haydn%20Sinfonia%20Surpresa.wm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11560" y="177281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50000"/>
                  </a:schemeClr>
                </a:solidFill>
              </a:rPr>
              <a:t>Musicalização nas escolas </a:t>
            </a:r>
            <a:br>
              <a:rPr lang="pt-BR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5400" b="1" dirty="0" smtClean="0">
                <a:solidFill>
                  <a:schemeClr val="tx2">
                    <a:lumMod val="50000"/>
                  </a:schemeClr>
                </a:solidFill>
              </a:rPr>
              <a:t>Curso </a:t>
            </a:r>
            <a:r>
              <a:rPr lang="pt-BR" sz="5400" b="1" dirty="0" err="1" smtClean="0">
                <a:solidFill>
                  <a:schemeClr val="tx2">
                    <a:lumMod val="50000"/>
                  </a:schemeClr>
                </a:solidFill>
              </a:rPr>
              <a:t>EaD</a:t>
            </a:r>
            <a:endParaRPr lang="pt-BR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13147"/>
            <a:ext cx="3240360" cy="248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864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FE1B3-6127-4875-8C67-F17EEECE3A92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412776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É realmente muito gratificante trabalhar com a música e depois ver o avanço e o desenvolvimento das crianças. Neste caso, eles fizeram tudo com muita animação e empenho, e quando ficou pronto pude trabalhar a questão dos tempos, ritmos, pulsação, etc. Utilizamos rolos de papel toalha e papel higiênico, latas de leite, palitos de sorvete,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conduíte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, fio encapado, feijão cru, palito de churrasco, papel cartão, tampinhas de garrafa, papelão, tinta guache e pincel, todos participaram e gostaram das atividades. Junto com a confecção, fizemos escuta de sons, estudo dos diferentes gêneros e ritmos, dança e expressão corporal, ilustração de canções,  dentre  outros.</a:t>
            </a:r>
          </a:p>
          <a:p>
            <a:pPr algn="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THAÍS</a:t>
            </a:r>
            <a:endParaRPr lang="pt-B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Espaço Reservado para Número de Slide 6"/>
          <p:cNvSpPr txBox="1">
            <a:spLocks noGrp="1"/>
          </p:cNvSpPr>
          <p:nvPr/>
        </p:nvSpPr>
        <p:spPr bwMode="auto">
          <a:xfrm>
            <a:off x="0" y="6369050"/>
            <a:ext cx="587375" cy="488950"/>
          </a:xfrm>
          <a:prstGeom prst="rect">
            <a:avLst/>
          </a:prstGeom>
          <a:solidFill>
            <a:srgbClr val="85DFD0"/>
          </a:solidFill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3C2851-BD69-46BF-B9F8-CBB19294725F}" type="slidenum">
              <a:rPr lang="pt-BR" sz="2600" b="1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sz="2600" b="1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229600" cy="2160240"/>
          </a:xfrm>
        </p:spPr>
        <p:txBody>
          <a:bodyPr/>
          <a:lstStyle/>
          <a:p>
            <a:pPr eaLnBrk="1" hangingPunct="1"/>
            <a:r>
              <a:rPr lang="pt-BR" sz="4000" b="1" dirty="0" smtClean="0"/>
              <a:t> </a:t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>                           MELODIA</a:t>
            </a:r>
            <a:br>
              <a:rPr lang="pt-BR" sz="4000" b="1" dirty="0" smtClean="0"/>
            </a:br>
            <a:r>
              <a:rPr lang="pt-BR" sz="4000" b="1" dirty="0" smtClean="0"/>
              <a:t>               Frases: pergunta x resposta</a:t>
            </a:r>
            <a:br>
              <a:rPr lang="pt-BR" sz="4000" b="1" dirty="0" smtClean="0"/>
            </a:br>
            <a:r>
              <a:rPr lang="pt-BR" sz="4000" b="1" dirty="0" smtClean="0"/>
              <a:t>               Partes A e B</a:t>
            </a:r>
            <a:br>
              <a:rPr lang="pt-BR" sz="4000" b="1" dirty="0" smtClean="0"/>
            </a:br>
            <a:endParaRPr lang="pt-BR" sz="2800" b="1" dirty="0" smtClean="0"/>
          </a:p>
        </p:txBody>
      </p:sp>
      <p:sp>
        <p:nvSpPr>
          <p:cNvPr id="78851" name="Espaço Reservado para Número de Slide 6"/>
          <p:cNvSpPr txBox="1">
            <a:spLocks noGrp="1"/>
          </p:cNvSpPr>
          <p:nvPr/>
        </p:nvSpPr>
        <p:spPr bwMode="auto">
          <a:xfrm>
            <a:off x="0" y="6369050"/>
            <a:ext cx="587375" cy="488950"/>
          </a:xfrm>
          <a:prstGeom prst="rect">
            <a:avLst/>
          </a:prstGeom>
          <a:solidFill>
            <a:srgbClr val="85DFD0"/>
          </a:solidFill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3C2851-BD69-46BF-B9F8-CBB19294725F}" type="slidenum">
              <a:rPr lang="pt-BR" sz="2600" b="1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sz="26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8853" name="Text Box 8"/>
          <p:cNvSpPr txBox="1">
            <a:spLocks noChangeArrowheads="1"/>
          </p:cNvSpPr>
          <p:nvPr/>
        </p:nvSpPr>
        <p:spPr bwMode="auto">
          <a:xfrm>
            <a:off x="1835150" y="2708275"/>
            <a:ext cx="64092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04617B"/>
                </a:solidFill>
                <a:latin typeface="Calibri" pitchFamily="34" charset="0"/>
              </a:rPr>
              <a:t>HAYDN  - SINFONIA SURPRESA</a:t>
            </a:r>
          </a:p>
        </p:txBody>
      </p:sp>
      <p:sp>
        <p:nvSpPr>
          <p:cNvPr id="78854" name="Line 9"/>
          <p:cNvSpPr>
            <a:spLocks noChangeShapeType="1"/>
          </p:cNvSpPr>
          <p:nvPr/>
        </p:nvSpPr>
        <p:spPr bwMode="auto">
          <a:xfrm flipV="1">
            <a:off x="1258888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36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5" name="Line 10"/>
          <p:cNvSpPr>
            <a:spLocks noChangeShapeType="1"/>
          </p:cNvSpPr>
          <p:nvPr/>
        </p:nvSpPr>
        <p:spPr bwMode="auto">
          <a:xfrm>
            <a:off x="1258888" y="40052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36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6" name="Line 11"/>
          <p:cNvSpPr>
            <a:spLocks noChangeShapeType="1"/>
          </p:cNvSpPr>
          <p:nvPr/>
        </p:nvSpPr>
        <p:spPr bwMode="auto">
          <a:xfrm flipV="1">
            <a:off x="2411413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36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7" name="Text Box 12"/>
          <p:cNvSpPr txBox="1">
            <a:spLocks noChangeArrowheads="1"/>
          </p:cNvSpPr>
          <p:nvPr/>
        </p:nvSpPr>
        <p:spPr bwMode="auto">
          <a:xfrm>
            <a:off x="1187450" y="357346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>
                <a:solidFill>
                  <a:prstClr val="black"/>
                </a:solidFill>
                <a:latin typeface="Arial" charset="0"/>
              </a:rPr>
              <a:t>Pergunta</a:t>
            </a:r>
          </a:p>
        </p:txBody>
      </p:sp>
      <p:sp>
        <p:nvSpPr>
          <p:cNvPr id="78858" name="Line 13"/>
          <p:cNvSpPr>
            <a:spLocks noChangeShapeType="1"/>
          </p:cNvSpPr>
          <p:nvPr/>
        </p:nvSpPr>
        <p:spPr bwMode="auto">
          <a:xfrm flipV="1">
            <a:off x="2771775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36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9" name="Line 14"/>
          <p:cNvSpPr>
            <a:spLocks noChangeShapeType="1"/>
          </p:cNvSpPr>
          <p:nvPr/>
        </p:nvSpPr>
        <p:spPr bwMode="auto">
          <a:xfrm>
            <a:off x="2771775" y="40052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36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60" name="Line 15"/>
          <p:cNvSpPr>
            <a:spLocks noChangeShapeType="1"/>
          </p:cNvSpPr>
          <p:nvPr/>
        </p:nvSpPr>
        <p:spPr bwMode="auto">
          <a:xfrm flipV="1">
            <a:off x="3924300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36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61" name="Text Box 16"/>
          <p:cNvSpPr txBox="1">
            <a:spLocks noChangeArrowheads="1"/>
          </p:cNvSpPr>
          <p:nvPr/>
        </p:nvSpPr>
        <p:spPr bwMode="auto">
          <a:xfrm>
            <a:off x="2700338" y="35734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>
                <a:solidFill>
                  <a:prstClr val="black"/>
                </a:solidFill>
                <a:latin typeface="Arial" charset="0"/>
              </a:rPr>
              <a:t>Resposta</a:t>
            </a:r>
          </a:p>
        </p:txBody>
      </p:sp>
      <p:sp>
        <p:nvSpPr>
          <p:cNvPr id="78862" name="Line 17"/>
          <p:cNvSpPr>
            <a:spLocks noChangeShapeType="1"/>
          </p:cNvSpPr>
          <p:nvPr/>
        </p:nvSpPr>
        <p:spPr bwMode="auto">
          <a:xfrm>
            <a:off x="4356100" y="41497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36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63" name="Text Box 18"/>
          <p:cNvSpPr txBox="1">
            <a:spLocks noChangeArrowheads="1"/>
          </p:cNvSpPr>
          <p:nvPr/>
        </p:nvSpPr>
        <p:spPr bwMode="auto">
          <a:xfrm>
            <a:off x="5076825" y="3933825"/>
            <a:ext cx="243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>
                <a:solidFill>
                  <a:prstClr val="black"/>
                </a:solidFill>
                <a:latin typeface="Arial" charset="0"/>
              </a:rPr>
              <a:t>1ª Frase</a:t>
            </a:r>
          </a:p>
        </p:txBody>
      </p:sp>
      <p:sp>
        <p:nvSpPr>
          <p:cNvPr id="78864" name="Text Box 19"/>
          <p:cNvSpPr txBox="1">
            <a:spLocks noChangeArrowheads="1"/>
          </p:cNvSpPr>
          <p:nvPr/>
        </p:nvSpPr>
        <p:spPr bwMode="auto">
          <a:xfrm>
            <a:off x="1835150" y="4941888"/>
            <a:ext cx="5329238" cy="854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000" b="1">
                <a:solidFill>
                  <a:prstClr val="white"/>
                </a:solidFill>
                <a:latin typeface="Arial" charset="0"/>
              </a:rPr>
              <a:t>Quantas frases tem a música?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000" b="1">
                <a:solidFill>
                  <a:prstClr val="white"/>
                </a:solidFill>
                <a:latin typeface="Arial" charset="0"/>
              </a:rPr>
              <a:t>Quantas partes?</a:t>
            </a:r>
          </a:p>
        </p:txBody>
      </p:sp>
      <p:pic>
        <p:nvPicPr>
          <p:cNvPr id="17" name="Haydn Sinfonia Surpres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2365648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FE1B3-6127-4875-8C67-F17EEECE3A92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47664" y="1988840"/>
            <a:ext cx="6120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MÓDULO 3</a:t>
            </a:r>
          </a:p>
          <a:p>
            <a:pPr algn="ctr"/>
            <a:r>
              <a:rPr lang="pt-B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UNIDADE 3</a:t>
            </a:r>
          </a:p>
          <a:p>
            <a:pPr algn="ctr"/>
            <a:endParaRPr lang="pt-BR" sz="40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pt-B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PERCEPÇÃO AUDITIVA</a:t>
            </a:r>
          </a:p>
          <a:p>
            <a:pPr algn="ctr"/>
            <a:r>
              <a:rPr lang="pt-B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PARÂMETROS DO SOM</a:t>
            </a:r>
            <a:endParaRPr lang="pt-BR" sz="4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33CCC-7AFA-4329-9648-09542E294868}" type="slidenum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2771" name="Espaço Reservado para Número de Slide 5"/>
          <p:cNvSpPr txBox="1">
            <a:spLocks noGrp="1"/>
          </p:cNvSpPr>
          <p:nvPr/>
        </p:nvSpPr>
        <p:spPr bwMode="auto">
          <a:xfrm>
            <a:off x="174625" y="6151563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B71BDB-6799-410A-98E9-5AD7F6C0F662}" type="slidenum">
              <a:rPr lang="pt-BR" sz="2600" b="1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sz="26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5580063" y="242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580063" y="23495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4" name="Text Box 17"/>
          <p:cNvSpPr txBox="1">
            <a:spLocks noChangeArrowheads="1"/>
          </p:cNvSpPr>
          <p:nvPr/>
        </p:nvSpPr>
        <p:spPr bwMode="auto">
          <a:xfrm>
            <a:off x="1527175" y="258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270125"/>
            <a:ext cx="8113712" cy="4587875"/>
          </a:xfrm>
        </p:spPr>
        <p:txBody>
          <a:bodyPr/>
          <a:lstStyle/>
          <a:p>
            <a:pPr marL="341313" indent="-341313" algn="ctr" defTabSz="449263">
              <a:lnSpc>
                <a:spcPct val="90000"/>
              </a:lnSpc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dirty="0" smtClean="0">
              <a:solidFill>
                <a:schemeClr val="folHlink"/>
              </a:solidFill>
              <a:latin typeface="Verdana" pitchFamily="34" charset="0"/>
            </a:endParaRPr>
          </a:p>
          <a:p>
            <a:pPr marL="341313" indent="-341313" algn="ctr" defTabSz="449263">
              <a:lnSpc>
                <a:spcPct val="90000"/>
              </a:lnSpc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400" b="1" dirty="0" smtClean="0">
                <a:solidFill>
                  <a:schemeClr val="folHlink"/>
                </a:solidFill>
                <a:latin typeface="Verdana" pitchFamily="34" charset="0"/>
              </a:rPr>
              <a:t>O </a:t>
            </a:r>
            <a:r>
              <a:rPr lang="en-GB" sz="1400" b="1" dirty="0" err="1" smtClean="0">
                <a:solidFill>
                  <a:schemeClr val="folHlink"/>
                </a:solidFill>
                <a:latin typeface="Verdana" pitchFamily="34" charset="0"/>
              </a:rPr>
              <a:t>rugido</a:t>
            </a:r>
            <a:r>
              <a:rPr lang="en-GB" sz="1400" b="1" dirty="0" smtClean="0">
                <a:solidFill>
                  <a:schemeClr val="folHlink"/>
                </a:solidFill>
                <a:latin typeface="Verdana" pitchFamily="34" charset="0"/>
              </a:rPr>
              <a:t> do </a:t>
            </a:r>
            <a:r>
              <a:rPr lang="en-GB" sz="1400" b="1" dirty="0" err="1" smtClean="0">
                <a:solidFill>
                  <a:schemeClr val="folHlink"/>
                </a:solidFill>
                <a:latin typeface="Verdana" pitchFamily="34" charset="0"/>
              </a:rPr>
              <a:t>vento</a:t>
            </a:r>
            <a:endParaRPr lang="en-GB" sz="1400" b="1" dirty="0" smtClean="0">
              <a:solidFill>
                <a:schemeClr val="folHlink"/>
              </a:solidFill>
              <a:latin typeface="Verdana" pitchFamily="34" charset="0"/>
            </a:endParaRPr>
          </a:p>
          <a:p>
            <a:pPr marL="341313" indent="-341313" algn="ctr" defTabSz="449263">
              <a:lnSpc>
                <a:spcPct val="90000"/>
              </a:lnSpc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400" dirty="0" smtClean="0">
              <a:solidFill>
                <a:schemeClr val="folHlink"/>
              </a:solidFill>
              <a:latin typeface="Verdana" pitchFamily="34" charset="0"/>
            </a:endParaRPr>
          </a:p>
          <a:p>
            <a:pPr marL="341313" indent="-341313" algn="ctr" defTabSz="449263">
              <a:lnSpc>
                <a:spcPct val="90000"/>
              </a:lnSpc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 smtClean="0">
                <a:solidFill>
                  <a:schemeClr val="folHlink"/>
                </a:solidFill>
                <a:latin typeface="Verdana" pitchFamily="34" charset="0"/>
              </a:rPr>
              <a:t>Bateu</a:t>
            </a:r>
            <a:r>
              <a:rPr lang="en-GB" sz="20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en-GB" sz="2000" b="1" dirty="0" err="1" smtClean="0">
                <a:solidFill>
                  <a:schemeClr val="folHlink"/>
                </a:solidFill>
                <a:latin typeface="Verdana" pitchFamily="34" charset="0"/>
              </a:rPr>
              <a:t>na</a:t>
            </a:r>
            <a:r>
              <a:rPr lang="en-GB" sz="20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en-GB" sz="2000" b="1" dirty="0" err="1" smtClean="0">
                <a:solidFill>
                  <a:schemeClr val="folHlink"/>
                </a:solidFill>
                <a:latin typeface="Verdana" pitchFamily="34" charset="0"/>
              </a:rPr>
              <a:t>casinha</a:t>
            </a:r>
            <a:r>
              <a:rPr lang="en-GB" sz="20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en-GB" sz="2000" b="1" dirty="0" err="1" smtClean="0">
                <a:solidFill>
                  <a:schemeClr val="folHlink"/>
                </a:solidFill>
                <a:latin typeface="Verdana" pitchFamily="34" charset="0"/>
              </a:rPr>
              <a:t>misteriosa</a:t>
            </a:r>
            <a:endParaRPr lang="en-GB" sz="2000" b="1" dirty="0" smtClean="0">
              <a:solidFill>
                <a:schemeClr val="folHlink"/>
              </a:solidFill>
              <a:latin typeface="Verdana" pitchFamily="34" charset="0"/>
            </a:endParaRPr>
          </a:p>
          <a:p>
            <a:pPr marL="341313" indent="-341313" algn="ctr" defTabSz="449263">
              <a:lnSpc>
                <a:spcPct val="90000"/>
              </a:lnSpc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 smtClean="0">
                <a:solidFill>
                  <a:schemeClr val="folHlink"/>
                </a:solidFill>
                <a:latin typeface="Verdana" pitchFamily="34" charset="0"/>
              </a:rPr>
              <a:t>Deixando</a:t>
            </a:r>
            <a:r>
              <a:rPr lang="en-GB" sz="1800" b="1" dirty="0" smtClean="0">
                <a:solidFill>
                  <a:schemeClr val="folHlink"/>
                </a:solidFill>
                <a:latin typeface="Verdana" pitchFamily="34" charset="0"/>
              </a:rPr>
              <a:t>   a </a:t>
            </a:r>
            <a:r>
              <a:rPr lang="en-GB" sz="2400" b="1" dirty="0" err="1" smtClean="0">
                <a:solidFill>
                  <a:schemeClr val="folHlink"/>
                </a:solidFill>
                <a:latin typeface="Verdana" pitchFamily="34" charset="0"/>
              </a:rPr>
              <a:t>garotada</a:t>
            </a:r>
            <a:r>
              <a:rPr lang="en-GB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en-GB" sz="3500" b="1" dirty="0" smtClean="0">
                <a:solidFill>
                  <a:schemeClr val="folHlink"/>
                </a:solidFill>
                <a:latin typeface="Verdana" pitchFamily="34" charset="0"/>
              </a:rPr>
              <a:t>nervosa</a:t>
            </a:r>
          </a:p>
          <a:p>
            <a:pPr marL="341313" indent="-341313" algn="ctr" defTabSz="449263">
              <a:lnSpc>
                <a:spcPct val="90000"/>
              </a:lnSpc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500" b="1" dirty="0" smtClean="0">
                <a:solidFill>
                  <a:schemeClr val="folHlink"/>
                </a:solidFill>
                <a:latin typeface="Verdana" pitchFamily="34" charset="0"/>
              </a:rPr>
              <a:t>De </a:t>
            </a:r>
            <a:r>
              <a:rPr lang="en-GB" sz="3500" b="1" dirty="0" err="1" smtClean="0">
                <a:solidFill>
                  <a:schemeClr val="folHlink"/>
                </a:solidFill>
                <a:latin typeface="Verdana" pitchFamily="34" charset="0"/>
              </a:rPr>
              <a:t>repente</a:t>
            </a:r>
            <a:r>
              <a:rPr lang="en-GB" sz="35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en-GB" sz="3200" b="1" dirty="0" smtClean="0">
                <a:solidFill>
                  <a:schemeClr val="folHlink"/>
                </a:solidFill>
                <a:latin typeface="Verdana" pitchFamily="34" charset="0"/>
              </a:rPr>
              <a:t>o </a:t>
            </a:r>
            <a:r>
              <a:rPr lang="en-GB" sz="3200" b="1" dirty="0" err="1" smtClean="0">
                <a:solidFill>
                  <a:schemeClr val="folHlink"/>
                </a:solidFill>
                <a:latin typeface="Verdana" pitchFamily="34" charset="0"/>
              </a:rPr>
              <a:t>gato</a:t>
            </a:r>
            <a:r>
              <a:rPr lang="en-GB" sz="31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en-GB" sz="2200" dirty="0" err="1" smtClean="0">
                <a:solidFill>
                  <a:schemeClr val="folHlink"/>
                </a:solidFill>
                <a:latin typeface="Verdana" pitchFamily="34" charset="0"/>
              </a:rPr>
              <a:t>pulou</a:t>
            </a:r>
            <a:endParaRPr lang="en-GB" sz="2200" dirty="0" smtClean="0">
              <a:solidFill>
                <a:schemeClr val="folHlink"/>
              </a:solidFill>
              <a:latin typeface="Verdana" pitchFamily="34" charset="0"/>
            </a:endParaRPr>
          </a:p>
          <a:p>
            <a:pPr marL="341313" indent="-341313" algn="ctr" defTabSz="449263">
              <a:lnSpc>
                <a:spcPct val="90000"/>
              </a:lnSpc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b="1" dirty="0" err="1" smtClean="0">
                <a:solidFill>
                  <a:schemeClr val="folHlink"/>
                </a:solidFill>
                <a:latin typeface="Verdana" pitchFamily="34" charset="0"/>
              </a:rPr>
              <a:t>Subiu</a:t>
            </a:r>
            <a:r>
              <a:rPr lang="en-GB" sz="18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en-GB" sz="1800" b="1" dirty="0" err="1" smtClean="0">
                <a:solidFill>
                  <a:schemeClr val="folHlink"/>
                </a:solidFill>
                <a:latin typeface="Verdana" pitchFamily="34" charset="0"/>
              </a:rPr>
              <a:t>por</a:t>
            </a:r>
            <a:r>
              <a:rPr lang="en-GB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en-GB" sz="2400" b="1" dirty="0" err="1" smtClean="0">
                <a:solidFill>
                  <a:schemeClr val="folHlink"/>
                </a:solidFill>
                <a:latin typeface="Verdana" pitchFamily="34" charset="0"/>
              </a:rPr>
              <a:t>uma</a:t>
            </a:r>
            <a:r>
              <a:rPr lang="en-GB" sz="19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en-GB" sz="3200" b="1" dirty="0" err="1" smtClean="0">
                <a:solidFill>
                  <a:schemeClr val="folHlink"/>
                </a:solidFill>
                <a:latin typeface="Verdana" pitchFamily="34" charset="0"/>
              </a:rPr>
              <a:t>enoo</a:t>
            </a:r>
            <a:r>
              <a:rPr lang="en-GB" sz="4000" b="1" dirty="0" err="1" smtClean="0">
                <a:solidFill>
                  <a:schemeClr val="folHlink"/>
                </a:solidFill>
                <a:latin typeface="Verdana" pitchFamily="34" charset="0"/>
              </a:rPr>
              <a:t>oo</a:t>
            </a:r>
            <a:r>
              <a:rPr lang="en-GB" sz="4400" b="1" dirty="0" err="1" smtClean="0">
                <a:solidFill>
                  <a:schemeClr val="folHlink"/>
                </a:solidFill>
                <a:latin typeface="Verdana" pitchFamily="34" charset="0"/>
              </a:rPr>
              <a:t>rme</a:t>
            </a:r>
            <a:r>
              <a:rPr lang="en-GB" sz="19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en-GB" sz="4400" b="1" dirty="0" err="1" smtClean="0">
                <a:solidFill>
                  <a:schemeClr val="folHlink"/>
                </a:solidFill>
                <a:latin typeface="Verdana" pitchFamily="34" charset="0"/>
              </a:rPr>
              <a:t>es</a:t>
            </a:r>
            <a:r>
              <a:rPr lang="en-GB" sz="4800" b="1" dirty="0" err="1" smtClean="0">
                <a:solidFill>
                  <a:schemeClr val="folHlink"/>
                </a:solidFill>
                <a:latin typeface="Verdana" pitchFamily="34" charset="0"/>
              </a:rPr>
              <a:t>ca</a:t>
            </a:r>
            <a:r>
              <a:rPr lang="en-GB" sz="5400" b="1" dirty="0" err="1" smtClean="0">
                <a:solidFill>
                  <a:schemeClr val="folHlink"/>
                </a:solidFill>
                <a:latin typeface="Verdana" pitchFamily="34" charset="0"/>
              </a:rPr>
              <a:t>da</a:t>
            </a:r>
            <a:endParaRPr lang="en-GB" sz="5400" b="1" dirty="0" smtClean="0">
              <a:solidFill>
                <a:schemeClr val="folHlink"/>
              </a:solidFill>
              <a:latin typeface="Verdana" pitchFamily="34" charset="0"/>
            </a:endParaRPr>
          </a:p>
          <a:p>
            <a:pPr marL="341313" indent="-341313" algn="ctr" defTabSz="449263">
              <a:lnSpc>
                <a:spcPct val="90000"/>
              </a:lnSpc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5200" b="1" dirty="0" smtClean="0">
                <a:solidFill>
                  <a:schemeClr val="folHlink"/>
                </a:solidFill>
                <a:latin typeface="Verdana" pitchFamily="34" charset="0"/>
              </a:rPr>
              <a:t>E </a:t>
            </a:r>
            <a:r>
              <a:rPr lang="en-GB" sz="5200" b="1" dirty="0" err="1" smtClean="0">
                <a:solidFill>
                  <a:schemeClr val="folHlink"/>
                </a:solidFill>
                <a:latin typeface="Verdana" pitchFamily="34" charset="0"/>
              </a:rPr>
              <a:t>caiu</a:t>
            </a:r>
            <a:r>
              <a:rPr lang="en-GB" sz="5200" b="1" dirty="0" smtClean="0">
                <a:solidFill>
                  <a:schemeClr val="folHlink"/>
                </a:solidFill>
                <a:latin typeface="Verdana" pitchFamily="34" charset="0"/>
              </a:rPr>
              <a:t> no </a:t>
            </a:r>
            <a:r>
              <a:rPr lang="en-GB" sz="5200" b="1" dirty="0" err="1" smtClean="0">
                <a:solidFill>
                  <a:schemeClr val="folHlink"/>
                </a:solidFill>
                <a:latin typeface="Verdana" pitchFamily="34" charset="0"/>
              </a:rPr>
              <a:t>bur</a:t>
            </a:r>
            <a:r>
              <a:rPr lang="en-GB" sz="4500" b="1" dirty="0" err="1" smtClean="0">
                <a:solidFill>
                  <a:schemeClr val="folHlink"/>
                </a:solidFill>
                <a:latin typeface="Verdana" pitchFamily="34" charset="0"/>
              </a:rPr>
              <a:t>a</a:t>
            </a:r>
            <a:r>
              <a:rPr lang="en-GB" sz="3900" b="1" dirty="0" err="1" smtClean="0">
                <a:solidFill>
                  <a:schemeClr val="folHlink"/>
                </a:solidFill>
                <a:latin typeface="Verdana" pitchFamily="34" charset="0"/>
              </a:rPr>
              <a:t>a</a:t>
            </a:r>
            <a:r>
              <a:rPr lang="en-GB" sz="3100" b="1" dirty="0" err="1" smtClean="0">
                <a:solidFill>
                  <a:schemeClr val="folHlink"/>
                </a:solidFill>
                <a:latin typeface="Verdana" pitchFamily="34" charset="0"/>
              </a:rPr>
              <a:t>co</a:t>
            </a:r>
            <a:r>
              <a:rPr lang="en-GB" sz="2800" b="1" dirty="0" err="1" smtClean="0">
                <a:solidFill>
                  <a:schemeClr val="folHlink"/>
                </a:solidFill>
                <a:latin typeface="Verdana" pitchFamily="34" charset="0"/>
              </a:rPr>
              <a:t>o</a:t>
            </a:r>
            <a:r>
              <a:rPr lang="en-GB" sz="2200" b="1" dirty="0" err="1" smtClean="0">
                <a:solidFill>
                  <a:schemeClr val="folHlink"/>
                </a:solidFill>
                <a:latin typeface="Verdana" pitchFamily="34" charset="0"/>
              </a:rPr>
              <a:t>o</a:t>
            </a:r>
            <a:r>
              <a:rPr lang="en-GB" sz="1900" b="1" dirty="0" err="1" smtClean="0">
                <a:solidFill>
                  <a:schemeClr val="folHlink"/>
                </a:solidFill>
                <a:latin typeface="Verdana" pitchFamily="34" charset="0"/>
              </a:rPr>
              <a:t>o</a:t>
            </a:r>
            <a:r>
              <a:rPr lang="en-GB" sz="1900" b="1" dirty="0" smtClean="0">
                <a:solidFill>
                  <a:schemeClr val="folHlink"/>
                </a:solidFill>
                <a:latin typeface="Verdana" pitchFamily="34" charset="0"/>
              </a:rPr>
              <a:t>  </a:t>
            </a:r>
            <a:r>
              <a:rPr lang="en-GB" sz="1800" dirty="0" err="1" smtClean="0">
                <a:solidFill>
                  <a:schemeClr val="folHlink"/>
                </a:solidFill>
                <a:latin typeface="Verdana" pitchFamily="34" charset="0"/>
              </a:rPr>
              <a:t>fuuuundo</a:t>
            </a:r>
            <a:r>
              <a:rPr lang="en-GB" sz="1800" dirty="0" smtClean="0">
                <a:solidFill>
                  <a:schemeClr val="folHlink"/>
                </a:solidFill>
                <a:latin typeface="Verdana" pitchFamily="34" charset="0"/>
              </a:rPr>
              <a:t>  </a:t>
            </a:r>
            <a:r>
              <a:rPr lang="en-GB" sz="1400" dirty="0" err="1" smtClean="0">
                <a:solidFill>
                  <a:schemeClr val="folHlink"/>
                </a:solidFill>
                <a:latin typeface="Verdana" pitchFamily="34" charset="0"/>
              </a:rPr>
              <a:t>fuuuuundo</a:t>
            </a:r>
            <a:r>
              <a:rPr lang="en-GB" sz="1400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en-GB" sz="800" dirty="0" err="1" smtClean="0">
                <a:solidFill>
                  <a:schemeClr val="folHlink"/>
                </a:solidFill>
                <a:latin typeface="Verdana" pitchFamily="34" charset="0"/>
              </a:rPr>
              <a:t>fuuuuuuundo</a:t>
            </a:r>
            <a:endParaRPr lang="en-GB" sz="800" dirty="0" smtClean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3320" name="AutoShape 20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332656"/>
            <a:ext cx="8229600" cy="1620838"/>
          </a:xfrm>
        </p:spPr>
        <p:txBody>
          <a:bodyPr lIns="91440" rIns="91440" bIns="45720"/>
          <a:lstStyle/>
          <a:p>
            <a:pPr algn="ctr"/>
            <a:r>
              <a:rPr lang="pt-BR" sz="4600" b="1" dirty="0" smtClean="0">
                <a:solidFill>
                  <a:srgbClr val="6FDBF5"/>
                </a:solidFill>
              </a:rPr>
              <a:t/>
            </a:r>
            <a:br>
              <a:rPr lang="pt-BR" sz="4600" b="1" dirty="0" smtClean="0">
                <a:solidFill>
                  <a:srgbClr val="6FDBF5"/>
                </a:solidFill>
              </a:rPr>
            </a:br>
            <a:r>
              <a:rPr lang="pt-BR" sz="4600" b="1" dirty="0" smtClean="0">
                <a:solidFill>
                  <a:srgbClr val="6FDBF5"/>
                </a:solidFill>
              </a:rPr>
              <a:t> INTENSIDADE / VOLUME</a:t>
            </a:r>
            <a:br>
              <a:rPr lang="pt-BR" sz="4600" b="1" dirty="0" smtClean="0">
                <a:solidFill>
                  <a:srgbClr val="6FDBF5"/>
                </a:solidFill>
              </a:rPr>
            </a:br>
            <a:r>
              <a:rPr lang="pt-BR" sz="4600" b="1" dirty="0" smtClean="0">
                <a:solidFill>
                  <a:srgbClr val="6FDBF5"/>
                </a:solidFill>
              </a:rPr>
              <a:t>Som forte x fraco</a:t>
            </a:r>
          </a:p>
        </p:txBody>
      </p:sp>
      <p:sp>
        <p:nvSpPr>
          <p:cNvPr id="9" name="Espaço Reservado para Número de Slide 6"/>
          <p:cNvSpPr txBox="1">
            <a:spLocks noGrp="1"/>
          </p:cNvSpPr>
          <p:nvPr/>
        </p:nvSpPr>
        <p:spPr bwMode="auto">
          <a:xfrm>
            <a:off x="0" y="6309320"/>
            <a:ext cx="755576" cy="548680"/>
          </a:xfrm>
          <a:prstGeom prst="rect">
            <a:avLst/>
          </a:prstGeom>
          <a:solidFill>
            <a:srgbClr val="85DFD0"/>
          </a:solidFill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3C2851-BD69-46BF-B9F8-CBB19294725F}" type="slidenum">
              <a:rPr lang="pt-BR" sz="2600" b="1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sz="2600" b="1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uild="p"/>
      <p:bldP spid="133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FE1B3-6127-4875-8C67-F17EEECE3A92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91680" y="1988840"/>
            <a:ext cx="6120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MÓDULO 4</a:t>
            </a:r>
          </a:p>
          <a:p>
            <a:pPr algn="ctr"/>
            <a:r>
              <a:rPr lang="pt-B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UNIDADE 3</a:t>
            </a:r>
          </a:p>
          <a:p>
            <a:pPr algn="ctr"/>
            <a:endParaRPr lang="pt-BR" sz="40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pt-B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BANDINHA RÍTMICA SUSTENTÁVEL</a:t>
            </a:r>
            <a:endParaRPr lang="pt-BR" sz="4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300" smtClean="0"/>
              <a:t>BANDINHA RÍTMICA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611188" y="2349500"/>
            <a:ext cx="8532812" cy="4306888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BR" b="1" smtClean="0">
                <a:solidFill>
                  <a:schemeClr val="tx2"/>
                </a:solidFill>
                <a:latin typeface="Calibri" pitchFamily="34" charset="0"/>
              </a:rPr>
              <a:t>Não há necessidade de utilizar todos os instrumentos;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BR" b="1" smtClean="0">
                <a:solidFill>
                  <a:schemeClr val="tx2"/>
                </a:solidFill>
                <a:latin typeface="Calibri" pitchFamily="34" charset="0"/>
              </a:rPr>
              <a:t>Agrupá-los por naipes: sonoros(sinos, triângulos, guizos); chiados (chocalhos, lixas, caxixis, afoxês) e secos (coco,reco-reco, clavas).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BR" b="1" smtClean="0">
                <a:solidFill>
                  <a:schemeClr val="tx2"/>
                </a:solidFill>
                <a:latin typeface="Calibri" pitchFamily="34" charset="0"/>
              </a:rPr>
              <a:t>Prato, xilofone e tambor podem ser únicos e os demais de 3 a 4 instrumentos por naipe.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BR" b="1" smtClean="0">
                <a:solidFill>
                  <a:schemeClr val="tx2"/>
                </a:solidFill>
                <a:latin typeface="Calibri" pitchFamily="34" charset="0"/>
              </a:rPr>
              <a:t>Introduzir grupos de crianças realizando percussão com sons corporais/vocais;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BR" b="1" smtClean="0">
                <a:solidFill>
                  <a:schemeClr val="tx2"/>
                </a:solidFill>
                <a:latin typeface="Calibri" pitchFamily="34" charset="0"/>
              </a:rPr>
              <a:t>Introduzir grupos com coreografias (fitas, bolas, etc.);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BR" b="1" smtClean="0">
                <a:solidFill>
                  <a:schemeClr val="tx2"/>
                </a:solidFill>
                <a:latin typeface="Calibri" pitchFamily="34" charset="0"/>
              </a:rPr>
              <a:t>Cuidar da estética visual.</a:t>
            </a:r>
          </a:p>
        </p:txBody>
      </p:sp>
      <p:sp>
        <p:nvSpPr>
          <p:cNvPr id="77828" name="Espaço Reservado para Número de Slide 6"/>
          <p:cNvSpPr txBox="1">
            <a:spLocks noGrp="1"/>
          </p:cNvSpPr>
          <p:nvPr/>
        </p:nvSpPr>
        <p:spPr bwMode="auto">
          <a:xfrm>
            <a:off x="96838" y="6237288"/>
            <a:ext cx="587375" cy="488950"/>
          </a:xfrm>
          <a:prstGeom prst="rect">
            <a:avLst/>
          </a:prstGeom>
          <a:solidFill>
            <a:srgbClr val="85DFD0"/>
          </a:solidFill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F3A272A-E676-45C5-B6AA-129A1CFAFFC1}" type="slidenum">
              <a:rPr lang="pt-BR" sz="2600" b="1">
                <a:solidFill>
                  <a:prstClr val="white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sz="2600" b="1">
              <a:solidFill>
                <a:prstClr val="whit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INSTRUMENTOS DE BANDINHA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827088" y="2349500"/>
            <a:ext cx="7693025" cy="3724275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tx2"/>
                </a:solidFill>
                <a:latin typeface="Calibri" pitchFamily="34" charset="0"/>
              </a:rPr>
              <a:t>Sonoros: guizos, triângulos, sinos etc.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tx2"/>
                </a:solidFill>
                <a:latin typeface="Calibri" pitchFamily="34" charset="0"/>
              </a:rPr>
              <a:t>Secos: coco, reco-reco, pau de rumba (clavas) etc.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tx2"/>
                </a:solidFill>
                <a:latin typeface="Calibri" pitchFamily="34" charset="0"/>
              </a:rPr>
              <a:t>Chiados: chocalhos, lixas, </a:t>
            </a:r>
            <a:r>
              <a:rPr lang="pt-BR" sz="2800" b="1" dirty="0" err="1">
                <a:solidFill>
                  <a:schemeClr val="tx2"/>
                </a:solidFill>
                <a:latin typeface="Calibri" pitchFamily="34" charset="0"/>
              </a:rPr>
              <a:t>afoxês</a:t>
            </a:r>
            <a:r>
              <a:rPr lang="pt-BR" sz="2800" b="1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pt-BR" sz="2800" b="1" dirty="0" err="1">
                <a:solidFill>
                  <a:schemeClr val="tx2"/>
                </a:solidFill>
                <a:latin typeface="Calibri" pitchFamily="34" charset="0"/>
              </a:rPr>
              <a:t>caxixis</a:t>
            </a:r>
            <a:r>
              <a:rPr lang="pt-BR" sz="2800" b="1" dirty="0">
                <a:solidFill>
                  <a:schemeClr val="tx2"/>
                </a:solidFill>
                <a:latin typeface="Calibri" pitchFamily="34" charset="0"/>
              </a:rPr>
              <a:t> etc.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tx2"/>
                </a:solidFill>
                <a:latin typeface="Calibri" pitchFamily="34" charset="0"/>
              </a:rPr>
              <a:t>Percussão: pandeiros, </a:t>
            </a:r>
            <a:r>
              <a:rPr lang="pt-BR" sz="2800" b="1" dirty="0" err="1">
                <a:solidFill>
                  <a:schemeClr val="tx2"/>
                </a:solidFill>
                <a:latin typeface="Calibri" pitchFamily="34" charset="0"/>
              </a:rPr>
              <a:t>pandereta</a:t>
            </a:r>
            <a:r>
              <a:rPr lang="pt-BR" sz="2800" b="1" dirty="0">
                <a:solidFill>
                  <a:schemeClr val="tx2"/>
                </a:solidFill>
                <a:latin typeface="Calibri" pitchFamily="34" charset="0"/>
              </a:rPr>
              <a:t>, tambores, etc.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tx2"/>
                </a:solidFill>
                <a:latin typeface="Calibri" pitchFamily="34" charset="0"/>
              </a:rPr>
              <a:t>Recicláveis: garrafas, latinhas, madeiras, caixas, tubos de PVC, conduítes, tampinhas, cabos de vassoura, caixas de leite, etc.</a:t>
            </a:r>
          </a:p>
        </p:txBody>
      </p:sp>
      <p:sp>
        <p:nvSpPr>
          <p:cNvPr id="86020" name="Espaço Reservado para Número de Slide 6"/>
          <p:cNvSpPr txBox="1">
            <a:spLocks noGrp="1"/>
          </p:cNvSpPr>
          <p:nvPr/>
        </p:nvSpPr>
        <p:spPr bwMode="auto">
          <a:xfrm>
            <a:off x="96838" y="6237288"/>
            <a:ext cx="587375" cy="488950"/>
          </a:xfrm>
          <a:prstGeom prst="rect">
            <a:avLst/>
          </a:prstGeom>
          <a:solidFill>
            <a:srgbClr val="85DFD0"/>
          </a:solidFill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4DADD9C-38BA-42EF-9DBB-6A7622CA8F9E}" type="slidenum">
              <a:rPr lang="pt-BR" sz="2600" b="1">
                <a:solidFill>
                  <a:schemeClr val="bg1"/>
                </a:solidFill>
              </a:rPr>
              <a:pPr/>
              <a:t>6</a:t>
            </a:fld>
            <a:endParaRPr lang="pt-BR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PICT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96975"/>
            <a:ext cx="8027988" cy="462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FE1B3-6127-4875-8C67-F17EEECE3A92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Imagem 2" descr="BANDIN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9552" y="188640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Esse foi o resultado do trabalho. As crianças selecionaram os potes, as combinações de sons e fizeram a pintura com sobras de tinta acrílica fosca/mate da </a:t>
            </a:r>
            <a:r>
              <a:rPr lang="pt-BR" sz="2400" b="1" dirty="0" err="1" smtClean="0">
                <a:solidFill>
                  <a:schemeClr val="bg1"/>
                </a:solidFill>
              </a:rPr>
              <a:t>Acrilex</a:t>
            </a:r>
            <a:r>
              <a:rPr lang="pt-BR" sz="2400" b="1" dirty="0" smtClean="0">
                <a:solidFill>
                  <a:schemeClr val="bg1"/>
                </a:solidFill>
              </a:rPr>
              <a:t>. Depois de secos, dei uma demão de verniz vitral da </a:t>
            </a:r>
            <a:r>
              <a:rPr lang="pt-BR" sz="2400" b="1" dirty="0" err="1" smtClean="0">
                <a:solidFill>
                  <a:schemeClr val="bg1"/>
                </a:solidFill>
              </a:rPr>
              <a:t>Acrilex</a:t>
            </a:r>
            <a:r>
              <a:rPr lang="pt-BR" sz="2400" b="1" dirty="0" smtClean="0">
                <a:solidFill>
                  <a:schemeClr val="bg1"/>
                </a:solidFill>
              </a:rPr>
              <a:t> ( uso proibido para crianças ) para  maior conservação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FÁTIMA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FE1B3-6127-4875-8C67-F17EEECE3A92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Imagem 3" descr="Bandinh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892" y="1"/>
            <a:ext cx="9162892" cy="68438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417</Words>
  <Application>Microsoft Office PowerPoint</Application>
  <PresentationFormat>Apresentação na tela (4:3)</PresentationFormat>
  <Paragraphs>56</Paragraphs>
  <Slides>11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Fluxo</vt:lpstr>
      <vt:lpstr>1_Fluxo</vt:lpstr>
      <vt:lpstr>2_Fluxo</vt:lpstr>
      <vt:lpstr>Musicalização nas escolas  Curso EaD</vt:lpstr>
      <vt:lpstr>Slide 2</vt:lpstr>
      <vt:lpstr>  INTENSIDADE / VOLUME Som forte x fraco</vt:lpstr>
      <vt:lpstr>Slide 4</vt:lpstr>
      <vt:lpstr>BANDINHA RÍTMICA</vt:lpstr>
      <vt:lpstr>INSTRUMENTOS DE BANDINHA</vt:lpstr>
      <vt:lpstr>Slide 7</vt:lpstr>
      <vt:lpstr>Slide 8</vt:lpstr>
      <vt:lpstr>Slide 9</vt:lpstr>
      <vt:lpstr>Slide 10</vt:lpstr>
      <vt:lpstr>                                MELODIA                Frases: pergunta x resposta                Partes A e B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Musicalização nas escolas  Curso EaD</dc:title>
  <dc:creator>Neide Esperidião</dc:creator>
  <cp:lastModifiedBy>Neide Esperidião</cp:lastModifiedBy>
  <cp:revision>10</cp:revision>
  <dcterms:created xsi:type="dcterms:W3CDTF">2012-05-05T01:46:19Z</dcterms:created>
  <dcterms:modified xsi:type="dcterms:W3CDTF">2012-05-05T03:41:32Z</dcterms:modified>
</cp:coreProperties>
</file>