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A818-A67D-43F4-98D4-7FA1D60154DB}" type="datetimeFigureOut">
              <a:rPr lang="pt-BR" smtClean="0"/>
              <a:pPr/>
              <a:t>13/09/2014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5E47-8EE2-4E33-9F48-FF397D091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A818-A67D-43F4-98D4-7FA1D60154DB}" type="datetimeFigureOut">
              <a:rPr lang="pt-BR" smtClean="0"/>
              <a:pPr/>
              <a:t>13/09/2014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5E47-8EE2-4E33-9F48-FF397D091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A818-A67D-43F4-98D4-7FA1D60154DB}" type="datetimeFigureOut">
              <a:rPr lang="pt-BR" smtClean="0"/>
              <a:pPr/>
              <a:t>13/09/2014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5E47-8EE2-4E33-9F48-FF397D091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A818-A67D-43F4-98D4-7FA1D60154DB}" type="datetimeFigureOut">
              <a:rPr lang="pt-BR" smtClean="0"/>
              <a:pPr/>
              <a:t>13/09/2014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5E47-8EE2-4E33-9F48-FF397D091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A818-A67D-43F4-98D4-7FA1D60154DB}" type="datetimeFigureOut">
              <a:rPr lang="pt-BR" smtClean="0"/>
              <a:pPr/>
              <a:t>13/09/2014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5E47-8EE2-4E33-9F48-FF397D091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A818-A67D-43F4-98D4-7FA1D60154DB}" type="datetimeFigureOut">
              <a:rPr lang="pt-BR" smtClean="0"/>
              <a:pPr/>
              <a:t>13/09/2014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5E47-8EE2-4E33-9F48-FF397D091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A818-A67D-43F4-98D4-7FA1D60154DB}" type="datetimeFigureOut">
              <a:rPr lang="pt-BR" smtClean="0"/>
              <a:pPr/>
              <a:t>13/09/2014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5E47-8EE2-4E33-9F48-FF397D091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A818-A67D-43F4-98D4-7FA1D60154DB}" type="datetimeFigureOut">
              <a:rPr lang="pt-BR" smtClean="0"/>
              <a:pPr/>
              <a:t>13/09/2014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5E47-8EE2-4E33-9F48-FF397D091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A818-A67D-43F4-98D4-7FA1D60154DB}" type="datetimeFigureOut">
              <a:rPr lang="pt-BR" smtClean="0"/>
              <a:pPr/>
              <a:t>13/09/2014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5E47-8EE2-4E33-9F48-FF397D091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A818-A67D-43F4-98D4-7FA1D60154DB}" type="datetimeFigureOut">
              <a:rPr lang="pt-BR" smtClean="0"/>
              <a:pPr/>
              <a:t>13/09/2014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5E47-8EE2-4E33-9F48-FF397D091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A818-A67D-43F4-98D4-7FA1D60154DB}" type="datetimeFigureOut">
              <a:rPr lang="pt-BR" smtClean="0"/>
              <a:pPr/>
              <a:t>13/09/2014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5E47-8EE2-4E33-9F48-FF397D091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AA818-A67D-43F4-98D4-7FA1D60154DB}" type="datetimeFigureOut">
              <a:rPr lang="pt-BR" smtClean="0"/>
              <a:pPr/>
              <a:t>13/09/2014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5E47-8EE2-4E33-9F48-FF397D091A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88" y="328635"/>
            <a:ext cx="8166268" cy="612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681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72476" cy="6000792"/>
          </a:xfrm>
        </p:spPr>
        <p:txBody>
          <a:bodyPr/>
          <a:lstStyle/>
          <a:p>
            <a:r>
              <a:rPr lang="pt-BR" b="1" dirty="0" smtClean="0"/>
              <a:t>COMO A ESCOLA PODE ASSUMIR TAMANHA RESPONSABILIDADE?</a:t>
            </a:r>
            <a:br>
              <a:rPr lang="pt-BR" b="1" dirty="0" smtClean="0"/>
            </a:br>
            <a:r>
              <a:rPr lang="pt-BR" b="1" dirty="0" smtClean="0"/>
              <a:t>O CURRÍCULO/CONHECIMENTO</a:t>
            </a:r>
            <a:br>
              <a:rPr lang="pt-BR" b="1" dirty="0" smtClean="0"/>
            </a:br>
            <a:r>
              <a:rPr lang="pt-BR" b="1" dirty="0" smtClean="0"/>
              <a:t>A DOCÊNCIA</a:t>
            </a:r>
            <a:br>
              <a:rPr lang="pt-BR" b="1" dirty="0" smtClean="0"/>
            </a:br>
            <a:r>
              <a:rPr lang="pt-BR" b="1" dirty="0" smtClean="0"/>
              <a:t>DISCIPLINARIDADE / INTERDISCIPLINARIDADE/ TRANSVERSATILIDADE</a:t>
            </a:r>
            <a:endParaRPr lang="pt-BR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6011882"/>
          </a:xfrm>
        </p:spPr>
        <p:txBody>
          <a:bodyPr/>
          <a:lstStyle/>
          <a:p>
            <a:r>
              <a:rPr lang="pt-BR" b="1" smtClean="0"/>
              <a:t>A ESCOLA PRECISA SER CONSTRUÍDA DE DENTRO PARA FORA - EIXOS DE AÇÃO PARA ISSO:</a:t>
            </a:r>
            <a:br>
              <a:rPr lang="pt-BR" b="1" smtClean="0"/>
            </a:br>
            <a:r>
              <a:rPr lang="pt-BR" b="1" smtClean="0"/>
              <a:t>A DOCÊNCIA</a:t>
            </a:r>
            <a:br>
              <a:rPr lang="pt-BR" b="1" smtClean="0"/>
            </a:br>
            <a:r>
              <a:rPr lang="pt-BR" b="1" smtClean="0"/>
              <a:t>A GESTÃO ESCOLAR</a:t>
            </a:r>
            <a:br>
              <a:rPr lang="pt-BR" b="1" smtClean="0"/>
            </a:br>
            <a:r>
              <a:rPr lang="pt-BR" b="1" smtClean="0"/>
              <a:t>A FORMAÇÃO CONTINUADA</a:t>
            </a:r>
            <a:endParaRPr lang="pt-B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154758"/>
          </a:xfrm>
        </p:spPr>
        <p:txBody>
          <a:bodyPr/>
          <a:lstStyle/>
          <a:p>
            <a:r>
              <a:rPr lang="pt-BR" b="1" dirty="0" smtClean="0"/>
              <a:t>A ESCOLA, UM ESPAÇO PRIVILEGIADO PARA A FORMAÇÃO DA CRIANÇA E DO ADOLESCENTE</a:t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2800" b="1" dirty="0" smtClean="0"/>
              <a:t>ORGANIZADO POR OLGAIR GOMES GARCIA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154758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O QUE SE ESPERA DA ESCOLA NOS DIAS ATUAIS?</a:t>
            </a:r>
            <a:br>
              <a:rPr lang="pt-BR" b="1" dirty="0" smtClean="0"/>
            </a:br>
            <a:r>
              <a:rPr lang="pt-BR" b="1" dirty="0" smtClean="0"/>
              <a:t>QUAL A FUNÇÃO E O COMPROMISSO DA ESCOLA NO CONTEXTO POLÍTICO SOCIAL EM QUE VIVEMOS E CONVIVEMOS?</a:t>
            </a:r>
            <a:br>
              <a:rPr lang="pt-BR" b="1" dirty="0" smtClean="0"/>
            </a:br>
            <a:r>
              <a:rPr lang="pt-BR" b="1" dirty="0" smtClean="0"/>
              <a:t>QUE LUGAR E QUE IMPORTÂNCIA TEM OS EDUCADORES NA FORMAÇÃO DAS CRIANÇAS E JOVENS?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083320"/>
          </a:xfrm>
        </p:spPr>
        <p:txBody>
          <a:bodyPr/>
          <a:lstStyle/>
          <a:p>
            <a:r>
              <a:rPr lang="pt-BR" b="1" dirty="0" smtClean="0"/>
              <a:t>O CARÁTER PROCESSUAL DO DESENVOLVIMENTO HUMANO:</a:t>
            </a:r>
            <a:br>
              <a:rPr lang="pt-BR" b="1" dirty="0" smtClean="0"/>
            </a:br>
            <a:r>
              <a:rPr lang="pt-BR" b="1" dirty="0" smtClean="0"/>
              <a:t>MUDANÇA</a:t>
            </a:r>
            <a:br>
              <a:rPr lang="pt-BR" b="1" dirty="0" smtClean="0"/>
            </a:br>
            <a:r>
              <a:rPr lang="pt-BR" b="1" dirty="0" smtClean="0"/>
              <a:t> E TRANSFORMAÇÃO</a:t>
            </a:r>
            <a:endParaRPr lang="pt-B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029370"/>
              </p:ext>
            </p:extLst>
          </p:nvPr>
        </p:nvGraphicFramePr>
        <p:xfrm>
          <a:off x="-1" y="1"/>
          <a:ext cx="9149986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0960"/>
                <a:gridCol w="1500960"/>
                <a:gridCol w="1496839"/>
                <a:gridCol w="1496839"/>
                <a:gridCol w="1582344"/>
                <a:gridCol w="1572044"/>
              </a:tblGrid>
              <a:tr h="1196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Brasil Colônia até 1930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De 1930 (Reforma Fr. De Campos) a 1948 (Lei Org. do Ensino)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 Lei de Diretrizes e Bases da Ed. Nac. (1961)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Lei 5692 de 1971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Lei de Diretrizes e Bases da Ed. Nacional (1996)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</a:tr>
              <a:tr h="1075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Educação</a:t>
                      </a:r>
                      <a:endParaRPr lang="pt-BR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Infantil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X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X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A cargo dos municípios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A cargo dos municípios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Responsabilidade dos municípios, para crianças de 0 anos até os 6 anos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</a:tr>
              <a:tr h="10245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Educação dos 6 aos 14 anos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Escola primária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Curso primário obrigatório para crianças dos 7 aos 10 anos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Curso primário obrigatório para crianças dos 7 aos 10 anos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Ensino de 1º GRAU de 8 séries, obrigatório até os 14 anos de idade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Ensino Fundamental de 9 anos, obrigatório a partir dos 6 anos de idade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</a:tr>
              <a:tr h="15400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cursos ou exames preparatórios para ingresso no Liceu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Aprovação no exame de admissão para ingresso no CURSO GINASIAL com duração de 4 anos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Aprovação no exame de admissão ou ter feito o 5º ano para ingresso no Ginásio Secundário ou Técnico com duração de 4 anos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21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Educação dos 14 aos 17 anos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Liceu ou colégio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Cursos Científico</a:t>
                      </a:r>
                      <a:endParaRPr lang="pt-BR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Clássico</a:t>
                      </a:r>
                      <a:endParaRPr lang="pt-BR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Técnico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Colegial: Secundário com duração de 3 anos </a:t>
                      </a:r>
                      <a:endParaRPr lang="pt-BR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Técnico com duração de 3 ou 4anos</a:t>
                      </a:r>
                      <a:endParaRPr lang="pt-BR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Ensino profissionalizante nas modalidades de Auxiliar(dur. 3 anos) e Técnico (dur. 4 anos0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Ensino Médio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37" marR="5523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8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011882"/>
          </a:xfrm>
        </p:spPr>
        <p:txBody>
          <a:bodyPr/>
          <a:lstStyle/>
          <a:p>
            <a:r>
              <a:rPr lang="pt-BR" b="1" dirty="0" smtClean="0"/>
              <a:t>A ESCOLARIDADE ORGANIZADA PARA ATENDER AO PROCESSO DE DESENVOLVIMENTO TEM IMPLICAÇÕES  PROFUNDAS NA COMPREENSÃO QUE OS EDUCADORES DEVEM TER SOBRE O SEU PAPEL NA FORMAÇÃO DAS CRIANÇAS E ADOLESCENTES</a:t>
            </a:r>
            <a:endParaRPr lang="pt-B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5940444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COMPREENDER AS MUDANÇAS E TRANSFORMAÇÕES REQUER DE CADA EDUCADOR/A,  UMA ATITUDE DE ABERTURA E PACIÊNCIA PARA PROTAGONIZAR UM PROCESSO CARREGADO DE MUITAS SURPRESAS QUE O DESENVOLVIMENTO DE CADA UM VAI DESCORTINANDO NO DIA-A-DIA</a:t>
            </a:r>
            <a:endParaRPr lang="pt-B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011882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PARA APRENDER E  DESENVOLVER AUTONOMIA NÃO SE PODE PERDER DE VISTA QUE O ANSEIO LEGÍTIMO POR LIBERDADE  EXIGE O RESPEITO POR SI MESMO E PELO OUTRO, O RECONHECIMENTO DA AUTORIDADE E DO PODER COMO REGULADORES DA VIDA SOCIAL, A SOLIDARIEDADE COMO PRINCÍPIO, A PARTICIPAÇÃO E O TRABALHO COMO DIREITO, A RESPONSABILIDADE E O COMPROMISSO COMO DIRETRIZES DA VIDA</a:t>
            </a:r>
            <a:endParaRPr lang="pt-BR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01188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O PROJETO PEDAGÓGICO, SEGUNDO A LDB, É O INSTRUMENTO QUE ORGANIZA A INTERPRETAÇÃO DE CADA ESCOLA A RESPEITO DE SUA FUNÇÃO POLÍTICO-SOCIAL E DE SEU COMPROMISSO SOCIAL POR SE OCUPAR DA FORMAÇÃO E DESENVOLVIMENTO DAS CRIANÇAS E JOVENS</a:t>
            </a:r>
            <a:endParaRPr lang="pt-B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447</Words>
  <Application>Microsoft Office PowerPoint</Application>
  <PresentationFormat>Apresentação na tela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Apresentação do PowerPoint</vt:lpstr>
      <vt:lpstr>A ESCOLA, UM ESPAÇO PRIVILEGIADO PARA A FORMAÇÃO DA CRIANÇA E DO ADOLESCENTE  ORGANIZADO POR OLGAIR GOMES GARCIA</vt:lpstr>
      <vt:lpstr>O QUE SE ESPERA DA ESCOLA NOS DIAS ATUAIS? QUAL A FUNÇÃO E O COMPROMISSO DA ESCOLA NO CONTEXTO POLÍTICO SOCIAL EM QUE VIVEMOS E CONVIVEMOS? QUE LUGAR E QUE IMPORTÂNCIA TEM OS EDUCADORES NA FORMAÇÃO DAS CRIANÇAS E JOVENS?</vt:lpstr>
      <vt:lpstr>O CARÁTER PROCESSUAL DO DESENVOLVIMENTO HUMANO: MUDANÇA  E TRANSFORMAÇÃO</vt:lpstr>
      <vt:lpstr>Apresentação do PowerPoint</vt:lpstr>
      <vt:lpstr>A ESCOLARIDADE ORGANIZADA PARA ATENDER AO PROCESSO DE DESENVOLVIMENTO TEM IMPLICAÇÕES  PROFUNDAS NA COMPREENSÃO QUE OS EDUCADORES DEVEM TER SOBRE O SEU PAPEL NA FORMAÇÃO DAS CRIANÇAS E ADOLESCENTES</vt:lpstr>
      <vt:lpstr>COMPREENDER AS MUDANÇAS E TRANSFORMAÇÕES REQUER DE CADA EDUCADOR/A,  UMA ATITUDE DE ABERTURA E PACIÊNCIA PARA PROTAGONIZAR UM PROCESSO CARREGADO DE MUITAS SURPRESAS QUE O DESENVOLVIMENTO DE CADA UM VAI DESCORTINANDO NO DIA-A-DIA</vt:lpstr>
      <vt:lpstr>PARA APRENDER E  DESENVOLVER AUTONOMIA NÃO SE PODE PERDER DE VISTA QUE O ANSEIO LEGÍTIMO POR LIBERDADE  EXIGE O RESPEITO POR SI MESMO E PELO OUTRO, O RECONHECIMENTO DA AUTORIDADE E DO PODER COMO REGULADORES DA VIDA SOCIAL, A SOLIDARIEDADE COMO PRINCÍPIO, A PARTICIPAÇÃO E O TRABALHO COMO DIREITO, A RESPONSABILIDADE E O COMPROMISSO COMO DIRETRIZES DA VIDA</vt:lpstr>
      <vt:lpstr>O PROJETO PEDAGÓGICO, SEGUNDO A LDB, É O INSTRUMENTO QUE ORGANIZA A INTERPRETAÇÃO DE CADA ESCOLA A RESPEITO DE SUA FUNÇÃO POLÍTICO-SOCIAL E DE SEU COMPROMISSO SOCIAL POR SE OCUPAR DA FORMAÇÃO E DESENVOLVIMENTO DAS CRIANÇAS E JOVENS</vt:lpstr>
      <vt:lpstr>COMO A ESCOLA PODE ASSUMIR TAMANHA RESPONSABILIDADE? O CURRÍCULO/CONHECIMENTO A DOCÊNCIA DISCIPLINARIDADE / INTERDISCIPLINARIDADE/ TRANSVERSATILIDADE</vt:lpstr>
      <vt:lpstr>A ESCOLA PRECISA SER CONSTRUÍDA DE DENTRO PARA FORA - EIXOS DE AÇÃO PARA ISSO: A DOCÊNCIA A GESTÃO ESCOLAR A FORMAÇÃO CONTINUADA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NovaEra</cp:lastModifiedBy>
  <cp:revision>18</cp:revision>
  <dcterms:created xsi:type="dcterms:W3CDTF">2014-05-15T18:20:31Z</dcterms:created>
  <dcterms:modified xsi:type="dcterms:W3CDTF">2014-09-13T15:21:14Z</dcterms:modified>
</cp:coreProperties>
</file>