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350" r:id="rId3"/>
    <p:sldId id="351" r:id="rId4"/>
    <p:sldId id="352" r:id="rId5"/>
    <p:sldId id="334" r:id="rId6"/>
    <p:sldId id="335" r:id="rId7"/>
    <p:sldId id="336" r:id="rId8"/>
    <p:sldId id="353" r:id="rId9"/>
    <p:sldId id="337" r:id="rId10"/>
    <p:sldId id="338" r:id="rId11"/>
    <p:sldId id="339" r:id="rId12"/>
    <p:sldId id="340" r:id="rId13"/>
    <p:sldId id="341" r:id="rId14"/>
    <p:sldId id="342" r:id="rId15"/>
    <p:sldId id="343" r:id="rId16"/>
    <p:sldId id="344" r:id="rId17"/>
    <p:sldId id="345" r:id="rId18"/>
    <p:sldId id="346" r:id="rId19"/>
    <p:sldId id="347" r:id="rId20"/>
    <p:sldId id="354" r:id="rId21"/>
    <p:sldId id="348" r:id="rId22"/>
    <p:sldId id="349" r:id="rId23"/>
    <p:sldId id="271" r:id="rId24"/>
    <p:sldId id="328" r:id="rId25"/>
    <p:sldId id="355" r:id="rId26"/>
    <p:sldId id="356" r:id="rId27"/>
    <p:sldId id="272" r:id="rId28"/>
    <p:sldId id="273" r:id="rId29"/>
    <p:sldId id="274" r:id="rId30"/>
    <p:sldId id="275" r:id="rId31"/>
    <p:sldId id="277" r:id="rId32"/>
    <p:sldId id="282" r:id="rId33"/>
    <p:sldId id="288" r:id="rId34"/>
    <p:sldId id="289" r:id="rId35"/>
    <p:sldId id="290" r:id="rId36"/>
    <p:sldId id="292" r:id="rId37"/>
    <p:sldId id="293" r:id="rId38"/>
    <p:sldId id="294" r:id="rId39"/>
    <p:sldId id="295" r:id="rId40"/>
    <p:sldId id="296" r:id="rId41"/>
    <p:sldId id="297" r:id="rId42"/>
    <p:sldId id="298" r:id="rId43"/>
    <p:sldId id="299" r:id="rId44"/>
    <p:sldId id="300" r:id="rId45"/>
    <p:sldId id="301" r:id="rId46"/>
    <p:sldId id="302" r:id="rId47"/>
    <p:sldId id="304" r:id="rId48"/>
    <p:sldId id="305" r:id="rId49"/>
    <p:sldId id="306" r:id="rId50"/>
    <p:sldId id="307" r:id="rId51"/>
    <p:sldId id="308" r:id="rId52"/>
    <p:sldId id="366" r:id="rId53"/>
    <p:sldId id="310" r:id="rId54"/>
    <p:sldId id="311" r:id="rId55"/>
    <p:sldId id="313" r:id="rId56"/>
    <p:sldId id="314" r:id="rId57"/>
    <p:sldId id="312" r:id="rId58"/>
    <p:sldId id="315" r:id="rId59"/>
    <p:sldId id="316" r:id="rId60"/>
    <p:sldId id="324" r:id="rId61"/>
    <p:sldId id="357" r:id="rId62"/>
    <p:sldId id="359" r:id="rId63"/>
    <p:sldId id="360" r:id="rId64"/>
    <p:sldId id="361" r:id="rId65"/>
    <p:sldId id="362" r:id="rId66"/>
    <p:sldId id="317" r:id="rId67"/>
    <p:sldId id="320" r:id="rId68"/>
    <p:sldId id="321" r:id="rId69"/>
    <p:sldId id="365" r:id="rId70"/>
    <p:sldId id="322" r:id="rId71"/>
    <p:sldId id="323" r:id="rId72"/>
    <p:sldId id="283" r:id="rId73"/>
    <p:sldId id="284" r:id="rId74"/>
    <p:sldId id="363" r:id="rId75"/>
    <p:sldId id="364" r:id="rId7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5" autoAdjust="0"/>
    <p:restoredTop sz="94660"/>
  </p:normalViewPr>
  <p:slideViewPr>
    <p:cSldViewPr>
      <p:cViewPr>
        <p:scale>
          <a:sx n="70" d="100"/>
          <a:sy n="70" d="100"/>
        </p:scale>
        <p:origin x="-1162"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1DC84-1DC6-479F-8F45-EF1B3761B42E}" type="datetimeFigureOut">
              <a:rPr lang="pt-BR" smtClean="0"/>
              <a:pPr/>
              <a:t>27/06/2017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6DC8B5-2962-4988-96DC-DF938E6C10EA}"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pt-BR" smtClean="0"/>
              <a:t>Clique para editar o estilo do título mestre</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7" name="Espaço Reservado para Data 6"/>
          <p:cNvSpPr>
            <a:spLocks noGrp="1"/>
          </p:cNvSpPr>
          <p:nvPr>
            <p:ph type="dt" sz="half" idx="10"/>
          </p:nvPr>
        </p:nvSpPr>
        <p:spPr/>
        <p:txBody>
          <a:bodyPr/>
          <a:lstStyle>
            <a:extLst/>
          </a:lstStyle>
          <a:p>
            <a:fld id="{31503103-6A86-465A-AC7C-D5AF46531918}" type="datetimeFigureOut">
              <a:rPr lang="pt-BR" smtClean="0"/>
              <a:pPr/>
              <a:t>27/06/2017</a:t>
            </a:fld>
            <a:endParaRPr lang="pt-BR"/>
          </a:p>
        </p:txBody>
      </p:sp>
      <p:sp>
        <p:nvSpPr>
          <p:cNvPr id="20" name="Espaço Reservado para Rodapé 19"/>
          <p:cNvSpPr>
            <a:spLocks noGrp="1"/>
          </p:cNvSpPr>
          <p:nvPr>
            <p:ph type="ftr" sz="quarter" idx="11"/>
          </p:nvPr>
        </p:nvSpPr>
        <p:spPr/>
        <p:txBody>
          <a:bodyPr/>
          <a:lstStyle>
            <a:extLst/>
          </a:lstStyle>
          <a:p>
            <a:endParaRPr lang="pt-BR"/>
          </a:p>
        </p:txBody>
      </p:sp>
      <p:sp>
        <p:nvSpPr>
          <p:cNvPr id="10" name="Espaço Reservado para Número de Slide 9"/>
          <p:cNvSpPr>
            <a:spLocks noGrp="1"/>
          </p:cNvSpPr>
          <p:nvPr>
            <p:ph type="sldNum" sz="quarter" idx="12"/>
          </p:nvPr>
        </p:nvSpPr>
        <p:spPr/>
        <p:txBody>
          <a:bodyPr/>
          <a:lstStyle>
            <a:extLst/>
          </a:lstStyle>
          <a:p>
            <a:fld id="{41471AB5-5A5B-4870-B361-E09D799D57E4}" type="slidenum">
              <a:rPr lang="pt-BR" smtClean="0"/>
              <a:pPr/>
              <a:t>‹nº›</a:t>
            </a:fld>
            <a:endParaRPr lang="pt-BR"/>
          </a:p>
        </p:txBody>
      </p:sp>
      <p:sp>
        <p:nvSpPr>
          <p:cNvPr id="8"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31503103-6A86-465A-AC7C-D5AF46531918}" type="datetimeFigureOut">
              <a:rPr lang="pt-BR" smtClean="0"/>
              <a:pPr/>
              <a:t>27/06/2017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1471AB5-5A5B-4870-B361-E09D799D57E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31503103-6A86-465A-AC7C-D5AF46531918}" type="datetimeFigureOut">
              <a:rPr lang="pt-BR" smtClean="0"/>
              <a:pPr/>
              <a:t>27/06/2017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1471AB5-5A5B-4870-B361-E09D799D57E4}"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31503103-6A86-465A-AC7C-D5AF46531918}" type="datetimeFigureOut">
              <a:rPr lang="pt-BR" smtClean="0"/>
              <a:pPr/>
              <a:t>27/06/2017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1471AB5-5A5B-4870-B361-E09D799D57E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7" name="Retâ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31503103-6A86-465A-AC7C-D5AF46531918}" type="datetimeFigureOut">
              <a:rPr lang="pt-BR" smtClean="0"/>
              <a:pPr/>
              <a:t>27/06/2017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1471AB5-5A5B-4870-B361-E09D799D57E4}" type="slidenum">
              <a:rPr lang="pt-BR" smtClean="0"/>
              <a:pPr/>
              <a:t>‹nº›</a:t>
            </a:fld>
            <a:endParaRPr lang="pt-BR"/>
          </a:p>
        </p:txBody>
      </p:sp>
      <p:sp>
        <p:nvSpPr>
          <p:cNvPr id="10" name="Retâ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31503103-6A86-465A-AC7C-D5AF46531918}" type="datetimeFigureOut">
              <a:rPr lang="pt-BR" smtClean="0"/>
              <a:pPr/>
              <a:t>27/06/2017</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1471AB5-5A5B-4870-B361-E09D799D57E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31503103-6A86-465A-AC7C-D5AF46531918}" type="datetimeFigureOut">
              <a:rPr lang="pt-BR" smtClean="0"/>
              <a:pPr/>
              <a:t>27/06/2017</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41471AB5-5A5B-4870-B361-E09D799D57E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extLst/>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extLst/>
          </a:lstStyle>
          <a:p>
            <a:fld id="{31503103-6A86-465A-AC7C-D5AF46531918}" type="datetimeFigureOut">
              <a:rPr lang="pt-BR" smtClean="0"/>
              <a:pPr/>
              <a:t>27/06/2017</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41471AB5-5A5B-4870-B361-E09D799D57E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Retâ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ço Reservado para Data 1"/>
          <p:cNvSpPr>
            <a:spLocks noGrp="1"/>
          </p:cNvSpPr>
          <p:nvPr>
            <p:ph type="dt" sz="half" idx="10"/>
          </p:nvPr>
        </p:nvSpPr>
        <p:spPr/>
        <p:txBody>
          <a:bodyPr/>
          <a:lstStyle>
            <a:extLst/>
          </a:lstStyle>
          <a:p>
            <a:fld id="{31503103-6A86-465A-AC7C-D5AF46531918}" type="datetimeFigureOut">
              <a:rPr lang="pt-BR" smtClean="0"/>
              <a:pPr/>
              <a:t>27/06/2017</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41471AB5-5A5B-4870-B361-E09D799D57E4}" type="slidenum">
              <a:rPr lang="pt-BR" smtClean="0"/>
              <a:pPr/>
              <a:t>‹nº›</a:t>
            </a:fld>
            <a:endParaRPr lang="pt-BR"/>
          </a:p>
        </p:txBody>
      </p:sp>
      <p:sp>
        <p:nvSpPr>
          <p:cNvPr id="6" name="Retâ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31503103-6A86-465A-AC7C-D5AF46531918}" type="datetimeFigureOut">
              <a:rPr lang="pt-BR" smtClean="0"/>
              <a:pPr/>
              <a:t>27/06/2017</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1471AB5-5A5B-4870-B361-E09D799D57E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extLst/>
          </a:lstStyle>
          <a:p>
            <a:fld id="{31503103-6A86-465A-AC7C-D5AF46531918}" type="datetimeFigureOut">
              <a:rPr lang="pt-BR" smtClean="0"/>
              <a:pPr/>
              <a:t>27/06/2017</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1471AB5-5A5B-4870-B361-E09D799D57E4}" type="slidenum">
              <a:rPr lang="pt-BR" smtClean="0"/>
              <a:pPr/>
              <a:t>‹nº›</a:t>
            </a:fld>
            <a:endParaRPr lang="pt-BR"/>
          </a:p>
        </p:txBody>
      </p:sp>
      <p:sp>
        <p:nvSpPr>
          <p:cNvPr id="8" name="Retâ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ço Reservado par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t-BR" smtClean="0"/>
              <a:t>Clique no ícone para adicionar uma imagem</a:t>
            </a:r>
            <a:endParaRPr kumimoji="0" lang="en-US" dirty="0"/>
          </a:p>
        </p:txBody>
      </p:sp>
      <p:sp>
        <p:nvSpPr>
          <p:cNvPr id="9" name="Fluxograma: 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uxograma: 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ço Reservado para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2000"/>
            <a:lum/>
          </a:blip>
          <a:srcRect/>
          <a:tile tx="0" ty="0" sx="100000" sy="100000" flip="none" algn="tl"/>
        </a:blipFill>
        <a:effectLst/>
      </p:bgPr>
    </p:bg>
    <p:spTree>
      <p:nvGrpSpPr>
        <p:cNvPr id="1" name=""/>
        <p:cNvGrpSpPr/>
        <p:nvPr/>
      </p:nvGrpSpPr>
      <p:grpSpPr>
        <a:xfrm>
          <a:off x="0" y="0"/>
          <a:ext cx="0" cy="0"/>
          <a:chOff x="0" y="0"/>
          <a:chExt cx="0" cy="0"/>
        </a:xfrm>
      </p:grpSpPr>
      <p:sp>
        <p:nvSpPr>
          <p:cNvPr id="7" name="Pizz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sc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â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ço Reservado para Títu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pt-BR" smtClean="0"/>
              <a:t>Clique para editar o estilo do título mestre</a:t>
            </a:r>
            <a:endParaRPr kumimoji="0" lang="en-US"/>
          </a:p>
        </p:txBody>
      </p:sp>
      <p:sp>
        <p:nvSpPr>
          <p:cNvPr id="9" name="Espaço Reservado para Tex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1503103-6A86-465A-AC7C-D5AF46531918}" type="datetimeFigureOut">
              <a:rPr lang="pt-BR" smtClean="0"/>
              <a:pPr/>
              <a:t>27/06/2017</a:t>
            </a:fld>
            <a:endParaRPr lang="pt-BR"/>
          </a:p>
        </p:txBody>
      </p:sp>
      <p:sp>
        <p:nvSpPr>
          <p:cNvPr id="10" name="Espaço Reservado para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BR"/>
          </a:p>
        </p:txBody>
      </p:sp>
      <p:sp>
        <p:nvSpPr>
          <p:cNvPr id="22" name="Espaço Reservado para Número de Slid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1471AB5-5A5B-4870-B361-E09D799D57E4}" type="slidenum">
              <a:rPr lang="pt-BR" smtClean="0"/>
              <a:pPr/>
              <a:t>‹nº›</a:t>
            </a:fld>
            <a:endParaRPr lang="pt-BR"/>
          </a:p>
        </p:txBody>
      </p:sp>
      <p:sp>
        <p:nvSpPr>
          <p:cNvPr id="15" name="Retâ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1640" y="2420888"/>
            <a:ext cx="7406640" cy="1472184"/>
          </a:xfrm>
        </p:spPr>
        <p:txBody>
          <a:bodyPr>
            <a:normAutofit fontScale="90000"/>
          </a:bodyPr>
          <a:lstStyle/>
          <a:p>
            <a:r>
              <a:rPr lang="pt-BR" dirty="0" smtClean="0"/>
              <a:t>PROJETOS QUE TRANSFORMAM O COTIDIANO ESCOLAR</a:t>
            </a:r>
            <a:endParaRPr lang="pt-BR" dirty="0"/>
          </a:p>
        </p:txBody>
      </p:sp>
      <p:sp>
        <p:nvSpPr>
          <p:cNvPr id="3" name="Subtítulo 2"/>
          <p:cNvSpPr>
            <a:spLocks noGrp="1"/>
          </p:cNvSpPr>
          <p:nvPr>
            <p:ph type="subTitle" idx="1"/>
          </p:nvPr>
        </p:nvSpPr>
        <p:spPr>
          <a:xfrm>
            <a:off x="3563888" y="5085184"/>
            <a:ext cx="5580112" cy="1176536"/>
          </a:xfrm>
        </p:spPr>
        <p:txBody>
          <a:bodyPr/>
          <a:lstStyle/>
          <a:p>
            <a:r>
              <a:rPr lang="pt-BR" dirty="0" smtClean="0"/>
              <a:t>Prof. Dr. </a:t>
            </a:r>
            <a:r>
              <a:rPr lang="pt-BR" dirty="0" err="1" smtClean="0"/>
              <a:t>Miler</a:t>
            </a:r>
            <a:r>
              <a:rPr lang="pt-BR" dirty="0" smtClean="0"/>
              <a:t> Rodrigo Pereira</a:t>
            </a:r>
            <a:endParaRPr lang="pt-BR" dirty="0"/>
          </a:p>
        </p:txBody>
      </p:sp>
      <p:pic>
        <p:nvPicPr>
          <p:cNvPr id="65538"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5224624" cy="1143000"/>
          </a:xfrm>
        </p:spPr>
        <p:txBody>
          <a:bodyPr>
            <a:normAutofit fontScale="90000"/>
          </a:bodyPr>
          <a:lstStyle/>
          <a:p>
            <a:r>
              <a:rPr lang="pt-BR" dirty="0" smtClean="0"/>
              <a:t>O que temos na nossa escola?</a:t>
            </a:r>
            <a:endParaRPr lang="pt-BR" dirty="0"/>
          </a:p>
        </p:txBody>
      </p:sp>
      <p:sp>
        <p:nvSpPr>
          <p:cNvPr id="3" name="Espaço Reservado para Conteúdo 2"/>
          <p:cNvSpPr>
            <a:spLocks noGrp="1"/>
          </p:cNvSpPr>
          <p:nvPr>
            <p:ph idx="1"/>
          </p:nvPr>
        </p:nvSpPr>
        <p:spPr>
          <a:xfrm>
            <a:off x="5004048" y="1447800"/>
            <a:ext cx="3929640" cy="4800600"/>
          </a:xfrm>
        </p:spPr>
        <p:txBody>
          <a:bodyPr>
            <a:normAutofit fontScale="85000" lnSpcReduction="20000"/>
          </a:bodyPr>
          <a:lstStyle/>
          <a:p>
            <a:r>
              <a:rPr lang="pt-BR" dirty="0" smtClean="0"/>
              <a:t>Uma escola seriada (parece produto em série)</a:t>
            </a:r>
          </a:p>
          <a:p>
            <a:r>
              <a:rPr lang="pt-BR" dirty="0" smtClean="0"/>
              <a:t>Conteúdo chamado de disciplina</a:t>
            </a:r>
          </a:p>
          <a:p>
            <a:r>
              <a:rPr lang="pt-BR" dirty="0" smtClean="0"/>
              <a:t>Aulas com 50 </a:t>
            </a:r>
            <a:r>
              <a:rPr lang="pt-BR" dirty="0" err="1" smtClean="0"/>
              <a:t>min</a:t>
            </a:r>
            <a:r>
              <a:rPr lang="pt-BR" dirty="0" smtClean="0"/>
              <a:t> e o fim da aula é marcado por uma sirene (característica de fábrica)</a:t>
            </a:r>
          </a:p>
          <a:p>
            <a:r>
              <a:rPr lang="pt-BR" dirty="0" smtClean="0"/>
              <a:t>Nossa escola segmentou ao máximo o saber</a:t>
            </a:r>
          </a:p>
          <a:p>
            <a:endParaRPr lang="pt-BR" dirty="0"/>
          </a:p>
        </p:txBody>
      </p:sp>
      <p:pic>
        <p:nvPicPr>
          <p:cNvPr id="84994" name="Picture 2" descr="Resultado de imagem para escola como fabrica"/>
          <p:cNvPicPr>
            <a:picLocks noChangeAspect="1" noChangeArrowheads="1"/>
          </p:cNvPicPr>
          <p:nvPr/>
        </p:nvPicPr>
        <p:blipFill>
          <a:blip r:embed="rId2" cstate="print"/>
          <a:srcRect/>
          <a:stretch>
            <a:fillRect/>
          </a:stretch>
        </p:blipFill>
        <p:spPr bwMode="auto">
          <a:xfrm>
            <a:off x="1475656" y="1412776"/>
            <a:ext cx="3429000" cy="4572000"/>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35608" y="2348880"/>
            <a:ext cx="7498080" cy="3899520"/>
          </a:xfrm>
        </p:spPr>
        <p:txBody>
          <a:bodyPr>
            <a:normAutofit fontScale="92500" lnSpcReduction="10000"/>
          </a:bodyPr>
          <a:lstStyle/>
          <a:p>
            <a:r>
              <a:rPr lang="pt-BR" dirty="0" smtClean="0"/>
              <a:t>Segunda característica é a escola como reformatório, prisão</a:t>
            </a:r>
          </a:p>
          <a:p>
            <a:r>
              <a:rPr lang="pt-BR" dirty="0" smtClean="0"/>
              <a:t>Currículo antes chamado como “grade”</a:t>
            </a:r>
          </a:p>
          <a:p>
            <a:r>
              <a:rPr lang="pt-BR" dirty="0" smtClean="0"/>
              <a:t>Por traz da “grade” temos as “disciplinas”</a:t>
            </a:r>
          </a:p>
          <a:p>
            <a:r>
              <a:rPr lang="pt-BR" dirty="0" smtClean="0"/>
              <a:t>A avaliação é chamada de “prova”</a:t>
            </a:r>
          </a:p>
          <a:p>
            <a:r>
              <a:rPr lang="pt-BR" dirty="0" smtClean="0"/>
              <a:t>Chega na avaliação como condenado, se você não provar (tem que provar que é inocente)</a:t>
            </a:r>
            <a:endParaRPr lang="pt-BR" dirty="0"/>
          </a:p>
        </p:txBody>
      </p:sp>
      <p:pic>
        <p:nvPicPr>
          <p:cNvPr id="83970" name="Picture 2" descr="Resultado de imagem para escola como prisao"/>
          <p:cNvPicPr>
            <a:picLocks noChangeAspect="1" noChangeArrowheads="1"/>
          </p:cNvPicPr>
          <p:nvPr/>
        </p:nvPicPr>
        <p:blipFill>
          <a:blip r:embed="rId2" cstate="print"/>
          <a:srcRect/>
          <a:stretch>
            <a:fillRect/>
          </a:stretch>
        </p:blipFill>
        <p:spPr bwMode="auto">
          <a:xfrm>
            <a:off x="1187624" y="188640"/>
            <a:ext cx="7776864" cy="22322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5920" y="620688"/>
            <a:ext cx="7498080" cy="1498178"/>
          </a:xfrm>
        </p:spPr>
        <p:txBody>
          <a:bodyPr>
            <a:normAutofit fontScale="90000"/>
          </a:bodyPr>
          <a:lstStyle/>
          <a:p>
            <a:r>
              <a:rPr lang="pt-BR" dirty="0" smtClean="0"/>
              <a:t> A necessidade de construir uma escola nesse modelo, vem para atender uma outra necessidade da sociedade da época</a:t>
            </a:r>
            <a:endParaRPr lang="pt-BR" dirty="0"/>
          </a:p>
        </p:txBody>
      </p:sp>
      <p:sp>
        <p:nvSpPr>
          <p:cNvPr id="3" name="Espaço Reservado para Conteúdo 2"/>
          <p:cNvSpPr>
            <a:spLocks noGrp="1"/>
          </p:cNvSpPr>
          <p:nvPr>
            <p:ph idx="1"/>
          </p:nvPr>
        </p:nvSpPr>
        <p:spPr>
          <a:xfrm>
            <a:off x="1403648" y="2852936"/>
            <a:ext cx="3960440" cy="3240360"/>
          </a:xfrm>
        </p:spPr>
        <p:txBody>
          <a:bodyPr>
            <a:normAutofit fontScale="70000" lnSpcReduction="20000"/>
          </a:bodyPr>
          <a:lstStyle/>
          <a:p>
            <a:r>
              <a:rPr lang="pt-BR" dirty="0" smtClean="0"/>
              <a:t>Passividade</a:t>
            </a:r>
          </a:p>
          <a:p>
            <a:r>
              <a:rPr lang="pt-BR" dirty="0" smtClean="0"/>
              <a:t>Disciplina </a:t>
            </a:r>
          </a:p>
          <a:p>
            <a:r>
              <a:rPr lang="pt-BR" dirty="0" smtClean="0"/>
              <a:t>Ausência de questionamento e crítica</a:t>
            </a:r>
          </a:p>
          <a:p>
            <a:r>
              <a:rPr lang="pt-BR" dirty="0" smtClean="0"/>
              <a:t>Repetição e não criação</a:t>
            </a:r>
          </a:p>
          <a:p>
            <a:endParaRPr lang="pt-BR" dirty="0" smtClean="0"/>
          </a:p>
          <a:p>
            <a:r>
              <a:rPr lang="pt-BR" dirty="0" smtClean="0"/>
              <a:t>Perdemos a noção de conjunto, unidade e participação e de relacionamento</a:t>
            </a:r>
            <a:endParaRPr lang="pt-BR" dirty="0"/>
          </a:p>
        </p:txBody>
      </p:sp>
      <p:pic>
        <p:nvPicPr>
          <p:cNvPr id="82946" name="Picture 2" descr="Resultado de imagem para escola como prisao"/>
          <p:cNvPicPr>
            <a:picLocks noChangeAspect="1" noChangeArrowheads="1"/>
          </p:cNvPicPr>
          <p:nvPr/>
        </p:nvPicPr>
        <p:blipFill>
          <a:blip r:embed="rId2" cstate="print"/>
          <a:srcRect/>
          <a:stretch>
            <a:fillRect/>
          </a:stretch>
        </p:blipFill>
        <p:spPr bwMode="auto">
          <a:xfrm>
            <a:off x="5940152" y="2132856"/>
            <a:ext cx="2762672" cy="432048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5800688" cy="1143000"/>
          </a:xfrm>
        </p:spPr>
        <p:txBody>
          <a:bodyPr>
            <a:normAutofit fontScale="90000"/>
          </a:bodyPr>
          <a:lstStyle/>
          <a:p>
            <a:r>
              <a:rPr lang="pt-BR" dirty="0" smtClean="0"/>
              <a:t>A escola se transformou num espaço isolado</a:t>
            </a:r>
            <a:endParaRPr lang="pt-BR" dirty="0"/>
          </a:p>
        </p:txBody>
      </p:sp>
      <p:sp>
        <p:nvSpPr>
          <p:cNvPr id="3" name="Espaço Reservado para Conteúdo 2"/>
          <p:cNvSpPr>
            <a:spLocks noGrp="1"/>
          </p:cNvSpPr>
          <p:nvPr>
            <p:ph idx="1"/>
          </p:nvPr>
        </p:nvSpPr>
        <p:spPr>
          <a:xfrm>
            <a:off x="1435608" y="1447800"/>
            <a:ext cx="7498080" cy="2485256"/>
          </a:xfrm>
        </p:spPr>
        <p:txBody>
          <a:bodyPr/>
          <a:lstStyle/>
          <a:p>
            <a:r>
              <a:rPr lang="pt-BR" dirty="0" smtClean="0"/>
              <a:t>Colocar as crianças na escola, afastou as da rua</a:t>
            </a:r>
          </a:p>
          <a:p>
            <a:r>
              <a:rPr lang="pt-BR" dirty="0" smtClean="0"/>
              <a:t>Quase uma penalidade para as crianças estarem na escola</a:t>
            </a:r>
            <a:endParaRPr lang="pt-BR" dirty="0"/>
          </a:p>
        </p:txBody>
      </p:sp>
      <p:pic>
        <p:nvPicPr>
          <p:cNvPr id="81922" name="Picture 2" descr="Resultado de imagem para escola isolada"/>
          <p:cNvPicPr>
            <a:picLocks noChangeAspect="1" noChangeArrowheads="1"/>
          </p:cNvPicPr>
          <p:nvPr/>
        </p:nvPicPr>
        <p:blipFill>
          <a:blip r:embed="rId2" cstate="print"/>
          <a:srcRect/>
          <a:stretch>
            <a:fillRect/>
          </a:stretch>
        </p:blipFill>
        <p:spPr bwMode="auto">
          <a:xfrm>
            <a:off x="1691680" y="3789040"/>
            <a:ext cx="3312368" cy="2295526"/>
          </a:xfrm>
          <a:prstGeom prst="rect">
            <a:avLst/>
          </a:prstGeom>
          <a:noFill/>
        </p:spPr>
      </p:pic>
      <p:pic>
        <p:nvPicPr>
          <p:cNvPr id="81924" name="Picture 4" descr="Resultado de imagem para isolamento"/>
          <p:cNvPicPr>
            <a:picLocks noChangeAspect="1" noChangeArrowheads="1"/>
          </p:cNvPicPr>
          <p:nvPr/>
        </p:nvPicPr>
        <p:blipFill>
          <a:blip r:embed="rId3" cstate="print"/>
          <a:srcRect/>
          <a:stretch>
            <a:fillRect/>
          </a:stretch>
        </p:blipFill>
        <p:spPr bwMode="auto">
          <a:xfrm>
            <a:off x="5004048" y="3789040"/>
            <a:ext cx="3240360" cy="2304256"/>
          </a:xfrm>
          <a:prstGeom prst="rect">
            <a:avLst/>
          </a:prstGeom>
          <a:noFill/>
        </p:spPr>
      </p:pic>
      <p:pic>
        <p:nvPicPr>
          <p:cNvPr id="7" name="Picture 2" descr="http://www.sinpeem.com.br/sites/arquivos/logo/logo.jpg"/>
          <p:cNvPicPr>
            <a:picLocks noChangeAspect="1" noChangeArrowheads="1"/>
          </p:cNvPicPr>
          <p:nvPr/>
        </p:nvPicPr>
        <p:blipFill>
          <a:blip r:embed="rId4" cstate="print"/>
          <a:srcRect/>
          <a:stretch>
            <a:fillRect/>
          </a:stretch>
        </p:blipFill>
        <p:spPr bwMode="auto">
          <a:xfrm>
            <a:off x="7884368" y="0"/>
            <a:ext cx="1259632" cy="93610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5224624" cy="1143000"/>
          </a:xfrm>
        </p:spPr>
        <p:txBody>
          <a:bodyPr>
            <a:normAutofit fontScale="90000"/>
          </a:bodyPr>
          <a:lstStyle/>
          <a:p>
            <a:r>
              <a:rPr lang="pt-BR" dirty="0" smtClean="0"/>
              <a:t>E o Pensamento? Reflexão?</a:t>
            </a:r>
            <a:endParaRPr lang="pt-BR" dirty="0"/>
          </a:p>
        </p:txBody>
      </p:sp>
      <p:sp>
        <p:nvSpPr>
          <p:cNvPr id="3" name="Espaço Reservado para Conteúdo 2"/>
          <p:cNvSpPr>
            <a:spLocks noGrp="1"/>
          </p:cNvSpPr>
          <p:nvPr>
            <p:ph idx="1"/>
          </p:nvPr>
        </p:nvSpPr>
        <p:spPr/>
        <p:txBody>
          <a:bodyPr/>
          <a:lstStyle/>
          <a:p>
            <a:r>
              <a:rPr lang="pt-BR" dirty="0" smtClean="0"/>
              <a:t>Aumento do tempo da criança na escola visando o tempo integral</a:t>
            </a:r>
          </a:p>
          <a:p>
            <a:r>
              <a:rPr lang="pt-BR" dirty="0" smtClean="0"/>
              <a:t>Mas se a escola é um espaço isolado, fragmentado e voltado para disciplina, com hierarquia:</a:t>
            </a:r>
          </a:p>
          <a:p>
            <a:endParaRPr lang="pt-BR" dirty="0" smtClean="0"/>
          </a:p>
          <a:p>
            <a:r>
              <a:rPr lang="pt-BR" dirty="0" smtClean="0"/>
              <a:t>Como esse aluno vai aprender cidadania/ética?</a:t>
            </a:r>
          </a:p>
          <a:p>
            <a:endParaRPr lang="pt-BR" dirty="0"/>
          </a:p>
        </p:txBody>
      </p:sp>
      <p:pic>
        <p:nvPicPr>
          <p:cNvPr id="5"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8" y="1628800"/>
            <a:ext cx="4000488" cy="4800600"/>
          </a:xfrm>
        </p:spPr>
        <p:txBody>
          <a:bodyPr>
            <a:normAutofit fontScale="85000" lnSpcReduction="10000"/>
          </a:bodyPr>
          <a:lstStyle/>
          <a:p>
            <a:r>
              <a:rPr lang="pt-BR" dirty="0" smtClean="0"/>
              <a:t>A escola não está integrada a Cidade, não vai a museus, parques...</a:t>
            </a:r>
          </a:p>
          <a:p>
            <a:endParaRPr lang="pt-BR" dirty="0" smtClean="0"/>
          </a:p>
          <a:p>
            <a:r>
              <a:rPr lang="pt-BR" dirty="0" smtClean="0"/>
              <a:t>Não é possível que a gente possa aprender a formar um ser humano se ele é isolado entre quatro paredes de uma escola que é fragmentada e passiva</a:t>
            </a:r>
            <a:endParaRPr lang="pt-BR" dirty="0"/>
          </a:p>
        </p:txBody>
      </p:sp>
      <p:pic>
        <p:nvPicPr>
          <p:cNvPr id="79874" name="Picture 2" descr="Resultado de imagem para escola no museu"/>
          <p:cNvPicPr>
            <a:picLocks noChangeAspect="1" noChangeArrowheads="1"/>
          </p:cNvPicPr>
          <p:nvPr/>
        </p:nvPicPr>
        <p:blipFill>
          <a:blip r:embed="rId2" cstate="print"/>
          <a:srcRect/>
          <a:stretch>
            <a:fillRect/>
          </a:stretch>
        </p:blipFill>
        <p:spPr bwMode="auto">
          <a:xfrm>
            <a:off x="5561178" y="0"/>
            <a:ext cx="3582822" cy="3501008"/>
          </a:xfrm>
          <a:prstGeom prst="rect">
            <a:avLst/>
          </a:prstGeom>
          <a:noFill/>
        </p:spPr>
      </p:pic>
      <p:pic>
        <p:nvPicPr>
          <p:cNvPr id="79876" name="Picture 4" descr="Resultado de imagem para escola no parque"/>
          <p:cNvPicPr>
            <a:picLocks noChangeAspect="1" noChangeArrowheads="1"/>
          </p:cNvPicPr>
          <p:nvPr/>
        </p:nvPicPr>
        <p:blipFill>
          <a:blip r:embed="rId3" cstate="print"/>
          <a:srcRect/>
          <a:stretch>
            <a:fillRect/>
          </a:stretch>
        </p:blipFill>
        <p:spPr bwMode="auto">
          <a:xfrm>
            <a:off x="5580112" y="3501008"/>
            <a:ext cx="3563888" cy="335699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5224624" cy="1143000"/>
          </a:xfrm>
        </p:spPr>
        <p:txBody>
          <a:bodyPr>
            <a:normAutofit fontScale="90000"/>
          </a:bodyPr>
          <a:lstStyle/>
          <a:p>
            <a:r>
              <a:rPr lang="pt-BR" dirty="0" smtClean="0"/>
              <a:t>IDEALISMO PLATÔNICO</a:t>
            </a:r>
            <a:endParaRPr lang="pt-BR" dirty="0"/>
          </a:p>
        </p:txBody>
      </p:sp>
      <p:sp>
        <p:nvSpPr>
          <p:cNvPr id="3" name="Espaço Reservado para Conteúdo 2"/>
          <p:cNvSpPr>
            <a:spLocks noGrp="1"/>
          </p:cNvSpPr>
          <p:nvPr>
            <p:ph idx="1"/>
          </p:nvPr>
        </p:nvSpPr>
        <p:spPr/>
        <p:txBody>
          <a:bodyPr/>
          <a:lstStyle/>
          <a:p>
            <a:r>
              <a:rPr lang="pt-BR" dirty="0" smtClean="0"/>
              <a:t>Quanto mais o conhecimento é abstrato</a:t>
            </a:r>
          </a:p>
          <a:p>
            <a:pPr>
              <a:buNone/>
            </a:pPr>
            <a:r>
              <a:rPr lang="pt-BR" dirty="0" smtClean="0"/>
              <a:t>                                ....maior ele é!!!</a:t>
            </a:r>
            <a:endParaRPr lang="pt-BR" dirty="0"/>
          </a:p>
        </p:txBody>
      </p:sp>
      <p:pic>
        <p:nvPicPr>
          <p:cNvPr id="78850" name="Picture 2" descr="Resultado de imagem para idealismo  platonico"/>
          <p:cNvPicPr>
            <a:picLocks noChangeAspect="1" noChangeArrowheads="1"/>
          </p:cNvPicPr>
          <p:nvPr/>
        </p:nvPicPr>
        <p:blipFill>
          <a:blip r:embed="rId2" cstate="print"/>
          <a:srcRect/>
          <a:stretch>
            <a:fillRect/>
          </a:stretch>
        </p:blipFill>
        <p:spPr bwMode="auto">
          <a:xfrm>
            <a:off x="971600" y="3212976"/>
            <a:ext cx="3936437" cy="3645024"/>
          </a:xfrm>
          <a:prstGeom prst="rect">
            <a:avLst/>
          </a:prstGeom>
          <a:noFill/>
        </p:spPr>
      </p:pic>
      <p:pic>
        <p:nvPicPr>
          <p:cNvPr id="78852" name="Picture 4" descr="Resultado de imagem para idealismo  platonico"/>
          <p:cNvPicPr>
            <a:picLocks noChangeAspect="1" noChangeArrowheads="1"/>
          </p:cNvPicPr>
          <p:nvPr/>
        </p:nvPicPr>
        <p:blipFill>
          <a:blip r:embed="rId3" cstate="print"/>
          <a:srcRect l="-475" t="53212"/>
          <a:stretch>
            <a:fillRect/>
          </a:stretch>
        </p:blipFill>
        <p:spPr bwMode="auto">
          <a:xfrm>
            <a:off x="4860032" y="3284984"/>
            <a:ext cx="4283968" cy="3573016"/>
          </a:xfrm>
          <a:prstGeom prst="rect">
            <a:avLst/>
          </a:prstGeom>
          <a:noFill/>
        </p:spPr>
      </p:pic>
      <p:pic>
        <p:nvPicPr>
          <p:cNvPr id="7" name="Picture 2" descr="http://www.sinpeem.com.br/sites/arquivos/logo/logo.jpg"/>
          <p:cNvPicPr>
            <a:picLocks noChangeAspect="1" noChangeArrowheads="1"/>
          </p:cNvPicPr>
          <p:nvPr/>
        </p:nvPicPr>
        <p:blipFill>
          <a:blip r:embed="rId4" cstate="print"/>
          <a:srcRect/>
          <a:stretch>
            <a:fillRect/>
          </a:stretch>
        </p:blipFill>
        <p:spPr bwMode="auto">
          <a:xfrm>
            <a:off x="7884368" y="0"/>
            <a:ext cx="1259632" cy="93610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Escola</a:t>
            </a:r>
            <a:endParaRPr lang="pt-BR" dirty="0"/>
          </a:p>
        </p:txBody>
      </p:sp>
      <p:sp>
        <p:nvSpPr>
          <p:cNvPr id="3" name="Espaço Reservado para Conteúdo 2"/>
          <p:cNvSpPr>
            <a:spLocks noGrp="1"/>
          </p:cNvSpPr>
          <p:nvPr>
            <p:ph idx="1"/>
          </p:nvPr>
        </p:nvSpPr>
        <p:spPr>
          <a:xfrm>
            <a:off x="1435608" y="1447800"/>
            <a:ext cx="3064384" cy="3997424"/>
          </a:xfrm>
        </p:spPr>
        <p:txBody>
          <a:bodyPr/>
          <a:lstStyle/>
          <a:p>
            <a:r>
              <a:rPr lang="pt-BR" dirty="0" smtClean="0"/>
              <a:t>Fragmentada</a:t>
            </a:r>
          </a:p>
          <a:p>
            <a:r>
              <a:rPr lang="pt-BR" dirty="0" smtClean="0"/>
              <a:t>Segmentada</a:t>
            </a:r>
          </a:p>
          <a:p>
            <a:r>
              <a:rPr lang="pt-BR" dirty="0" smtClean="0"/>
              <a:t>Isolada</a:t>
            </a:r>
          </a:p>
          <a:p>
            <a:r>
              <a:rPr lang="pt-BR" dirty="0" smtClean="0"/>
              <a:t>Privilegia a passividade</a:t>
            </a:r>
          </a:p>
          <a:p>
            <a:r>
              <a:rPr lang="pt-BR" dirty="0" smtClean="0"/>
              <a:t>Acúmulo de conhecimentos</a:t>
            </a:r>
          </a:p>
          <a:p>
            <a:endParaRPr lang="pt-BR" dirty="0" smtClean="0"/>
          </a:p>
        </p:txBody>
      </p:sp>
      <p:pic>
        <p:nvPicPr>
          <p:cNvPr id="77826" name="Picture 2" descr="Resultado de imagem para igual"/>
          <p:cNvPicPr>
            <a:picLocks noChangeAspect="1" noChangeArrowheads="1"/>
          </p:cNvPicPr>
          <p:nvPr/>
        </p:nvPicPr>
        <p:blipFill>
          <a:blip r:embed="rId2" cstate="print"/>
          <a:srcRect/>
          <a:stretch>
            <a:fillRect/>
          </a:stretch>
        </p:blipFill>
        <p:spPr bwMode="auto">
          <a:xfrm>
            <a:off x="4716016" y="2708920"/>
            <a:ext cx="1008112" cy="2074218"/>
          </a:xfrm>
          <a:prstGeom prst="rect">
            <a:avLst/>
          </a:prstGeom>
          <a:noFill/>
        </p:spPr>
      </p:pic>
      <p:sp>
        <p:nvSpPr>
          <p:cNvPr id="6" name="Espaço Reservado para Conteúdo 2"/>
          <p:cNvSpPr txBox="1">
            <a:spLocks/>
          </p:cNvSpPr>
          <p:nvPr/>
        </p:nvSpPr>
        <p:spPr>
          <a:xfrm>
            <a:off x="6079616" y="3284984"/>
            <a:ext cx="3064384" cy="144016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pt-BR" sz="3200" b="0" i="0" u="none" strike="noStrike" kern="1200" cap="none" spc="0" normalizeH="0" baseline="0" noProof="0" dirty="0" smtClean="0">
                <a:ln>
                  <a:noFill/>
                </a:ln>
                <a:solidFill>
                  <a:schemeClr val="tx1"/>
                </a:solidFill>
                <a:effectLst/>
                <a:uLnTx/>
                <a:uFillTx/>
                <a:latin typeface="+mn-lt"/>
                <a:ea typeface="+mn-ea"/>
                <a:cs typeface="+mn-cs"/>
              </a:rPr>
              <a:t>Cidadão</a:t>
            </a:r>
            <a:r>
              <a:rPr kumimoji="0" lang="pt-BR" sz="3200" b="0" i="0" u="none" strike="noStrike" kern="1200" cap="none" spc="0" normalizeH="0" noProof="0" dirty="0" smtClean="0">
                <a:ln>
                  <a:noFill/>
                </a:ln>
                <a:solidFill>
                  <a:schemeClr val="tx1"/>
                </a:solidFill>
                <a:effectLst/>
                <a:uLnTx/>
                <a:uFillTx/>
                <a:latin typeface="+mn-lt"/>
                <a:ea typeface="+mn-ea"/>
                <a:cs typeface="+mn-cs"/>
              </a:rPr>
              <a:t> que temos hoje</a:t>
            </a:r>
            <a:endParaRPr kumimoji="0" lang="pt-B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32656"/>
            <a:ext cx="4648560" cy="1143000"/>
          </a:xfrm>
        </p:spPr>
        <p:txBody>
          <a:bodyPr>
            <a:normAutofit fontScale="90000"/>
          </a:bodyPr>
          <a:lstStyle/>
          <a:p>
            <a:r>
              <a:rPr lang="pt-BR" dirty="0" smtClean="0"/>
              <a:t>Como pensar o </a:t>
            </a:r>
            <a:r>
              <a:rPr lang="pt-BR" sz="6000" dirty="0" smtClean="0"/>
              <a:t>todo</a:t>
            </a:r>
            <a:r>
              <a:rPr lang="pt-BR" dirty="0" smtClean="0"/>
              <a:t> em uma escola fragmentada?</a:t>
            </a:r>
            <a:endParaRPr lang="pt-BR" dirty="0"/>
          </a:p>
        </p:txBody>
      </p:sp>
      <p:sp>
        <p:nvSpPr>
          <p:cNvPr id="3" name="Espaço Reservado para Conteúdo 2"/>
          <p:cNvSpPr>
            <a:spLocks noGrp="1"/>
          </p:cNvSpPr>
          <p:nvPr>
            <p:ph idx="1"/>
          </p:nvPr>
        </p:nvSpPr>
        <p:spPr>
          <a:xfrm>
            <a:off x="1475656" y="1988840"/>
            <a:ext cx="7498080" cy="1477144"/>
          </a:xfrm>
        </p:spPr>
        <p:txBody>
          <a:bodyPr>
            <a:normAutofit lnSpcReduction="10000"/>
          </a:bodyPr>
          <a:lstStyle/>
          <a:p>
            <a:r>
              <a:rPr lang="pt-BR" dirty="0" smtClean="0"/>
              <a:t>Pensar o todo encontra hoje questões transversais, planetárias e globais (</a:t>
            </a:r>
            <a:r>
              <a:rPr lang="pt-BR" dirty="0" err="1" smtClean="0"/>
              <a:t>E.Morin</a:t>
            </a:r>
            <a:r>
              <a:rPr lang="pt-BR" dirty="0" smtClean="0"/>
              <a:t>)</a:t>
            </a:r>
            <a:endParaRPr lang="pt-BR" dirty="0"/>
          </a:p>
        </p:txBody>
      </p:sp>
      <p:pic>
        <p:nvPicPr>
          <p:cNvPr id="76802" name="Picture 2" descr="Resultado de imagem para transversalidade"/>
          <p:cNvPicPr>
            <a:picLocks noChangeAspect="1" noChangeArrowheads="1"/>
          </p:cNvPicPr>
          <p:nvPr/>
        </p:nvPicPr>
        <p:blipFill>
          <a:blip r:embed="rId2" cstate="print"/>
          <a:srcRect t="22154"/>
          <a:stretch>
            <a:fillRect/>
          </a:stretch>
        </p:blipFill>
        <p:spPr bwMode="auto">
          <a:xfrm>
            <a:off x="1691680" y="3356992"/>
            <a:ext cx="6934200" cy="3256435"/>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03648" y="188640"/>
            <a:ext cx="7498080" cy="2880320"/>
          </a:xfrm>
        </p:spPr>
        <p:txBody>
          <a:bodyPr/>
          <a:lstStyle/>
          <a:p>
            <a:r>
              <a:rPr lang="pt-BR" dirty="0" smtClean="0"/>
              <a:t>Inversão da lógica ( A escola tem que aprender, o professor tem que aprender)</a:t>
            </a:r>
          </a:p>
          <a:p>
            <a:r>
              <a:rPr lang="pt-BR" dirty="0" smtClean="0">
                <a:solidFill>
                  <a:srgbClr val="FF0000"/>
                </a:solidFill>
              </a:rPr>
              <a:t>Nova Educação</a:t>
            </a:r>
          </a:p>
          <a:p>
            <a:r>
              <a:rPr lang="pt-BR" dirty="0" smtClean="0"/>
              <a:t>Professor não é aquele que ensina...</a:t>
            </a:r>
          </a:p>
          <a:p>
            <a:r>
              <a:rPr lang="pt-BR" dirty="0" smtClean="0"/>
              <a:t>... É aquele que estimula aprendizagem</a:t>
            </a:r>
          </a:p>
        </p:txBody>
      </p:sp>
      <p:pic>
        <p:nvPicPr>
          <p:cNvPr id="75778" name="Picture 2" descr="Resultado de imagem para aluno que ensina"/>
          <p:cNvPicPr>
            <a:picLocks noChangeAspect="1" noChangeArrowheads="1"/>
          </p:cNvPicPr>
          <p:nvPr/>
        </p:nvPicPr>
        <p:blipFill>
          <a:blip r:embed="rId2" cstate="print"/>
          <a:srcRect/>
          <a:stretch>
            <a:fillRect/>
          </a:stretch>
        </p:blipFill>
        <p:spPr bwMode="auto">
          <a:xfrm>
            <a:off x="1475656" y="3501008"/>
            <a:ext cx="7488832" cy="31908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MUNDO DE HOJE</a:t>
            </a:r>
            <a:endParaRPr lang="pt-BR" dirty="0"/>
          </a:p>
        </p:txBody>
      </p:sp>
      <p:sp>
        <p:nvSpPr>
          <p:cNvPr id="3" name="Espaço Reservado para Conteúdo 2"/>
          <p:cNvSpPr>
            <a:spLocks noGrp="1"/>
          </p:cNvSpPr>
          <p:nvPr>
            <p:ph idx="1"/>
          </p:nvPr>
        </p:nvSpPr>
        <p:spPr>
          <a:xfrm>
            <a:off x="1435608" y="1447800"/>
            <a:ext cx="7498080" cy="613048"/>
          </a:xfrm>
        </p:spPr>
        <p:txBody>
          <a:bodyPr/>
          <a:lstStyle/>
          <a:p>
            <a:r>
              <a:rPr lang="pt-BR" dirty="0" smtClean="0"/>
              <a:t>Desenvolvimento tecnológico</a:t>
            </a:r>
            <a:endParaRPr lang="pt-BR" dirty="0"/>
          </a:p>
        </p:txBody>
      </p:sp>
      <p:pic>
        <p:nvPicPr>
          <p:cNvPr id="72706" name="Picture 2" descr="Resultado de imagem para desenvolvimento tecnologico"/>
          <p:cNvPicPr>
            <a:picLocks noChangeAspect="1" noChangeArrowheads="1"/>
          </p:cNvPicPr>
          <p:nvPr/>
        </p:nvPicPr>
        <p:blipFill>
          <a:blip r:embed="rId2" cstate="print"/>
          <a:srcRect/>
          <a:stretch>
            <a:fillRect/>
          </a:stretch>
        </p:blipFill>
        <p:spPr bwMode="auto">
          <a:xfrm>
            <a:off x="1115616" y="1916832"/>
            <a:ext cx="8028384" cy="4941168"/>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03648" y="404664"/>
            <a:ext cx="6984776" cy="2197224"/>
          </a:xfrm>
        </p:spPr>
        <p:txBody>
          <a:bodyPr/>
          <a:lstStyle/>
          <a:p>
            <a:r>
              <a:rPr lang="pt-BR" dirty="0" smtClean="0"/>
              <a:t>Poder hierárquico atrapalha a relação de conhecimento </a:t>
            </a:r>
          </a:p>
          <a:p>
            <a:r>
              <a:rPr lang="pt-BR" dirty="0" smtClean="0"/>
              <a:t>Abismo entre o professor e aluno</a:t>
            </a:r>
          </a:p>
          <a:p>
            <a:endParaRPr lang="pt-BR" dirty="0"/>
          </a:p>
        </p:txBody>
      </p:sp>
      <p:pic>
        <p:nvPicPr>
          <p:cNvPr id="101378" name="Picture 2" descr="Resultado de imagem para abismo"/>
          <p:cNvPicPr>
            <a:picLocks noChangeAspect="1" noChangeArrowheads="1"/>
          </p:cNvPicPr>
          <p:nvPr/>
        </p:nvPicPr>
        <p:blipFill>
          <a:blip r:embed="rId2" cstate="print"/>
          <a:srcRect/>
          <a:stretch>
            <a:fillRect/>
          </a:stretch>
        </p:blipFill>
        <p:spPr bwMode="auto">
          <a:xfrm>
            <a:off x="1187624" y="2276872"/>
            <a:ext cx="7632848" cy="417646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87624" y="764704"/>
            <a:ext cx="6408712" cy="2808312"/>
          </a:xfrm>
        </p:spPr>
        <p:txBody>
          <a:bodyPr>
            <a:normAutofit fontScale="92500" lnSpcReduction="10000"/>
          </a:bodyPr>
          <a:lstStyle/>
          <a:p>
            <a:r>
              <a:rPr lang="pt-BR" dirty="0" smtClean="0"/>
              <a:t>Com as mudanças tecnológicas</a:t>
            </a:r>
          </a:p>
          <a:p>
            <a:endParaRPr lang="pt-BR" dirty="0" smtClean="0"/>
          </a:p>
          <a:p>
            <a:endParaRPr lang="pt-BR" dirty="0" smtClean="0"/>
          </a:p>
          <a:p>
            <a:r>
              <a:rPr lang="pt-BR" dirty="0" smtClean="0"/>
              <a:t>O professor não tem condições de saber mais do que o aluno o tempo todo</a:t>
            </a:r>
            <a:endParaRPr lang="pt-BR" dirty="0"/>
          </a:p>
        </p:txBody>
      </p:sp>
      <p:pic>
        <p:nvPicPr>
          <p:cNvPr id="74754" name="Picture 2" descr="Resultado de imagem para criança e a tecnologia"/>
          <p:cNvPicPr>
            <a:picLocks noChangeAspect="1" noChangeArrowheads="1"/>
          </p:cNvPicPr>
          <p:nvPr/>
        </p:nvPicPr>
        <p:blipFill>
          <a:blip r:embed="rId2" cstate="print"/>
          <a:srcRect/>
          <a:stretch>
            <a:fillRect/>
          </a:stretch>
        </p:blipFill>
        <p:spPr bwMode="auto">
          <a:xfrm>
            <a:off x="1187624" y="3524250"/>
            <a:ext cx="7776864" cy="3333750"/>
          </a:xfrm>
          <a:prstGeom prst="rect">
            <a:avLst/>
          </a:prstGeom>
          <a:noFill/>
        </p:spPr>
      </p:pic>
      <p:pic>
        <p:nvPicPr>
          <p:cNvPr id="5"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8" y="908720"/>
            <a:ext cx="6696744" cy="2088232"/>
          </a:xfrm>
        </p:spPr>
        <p:txBody>
          <a:bodyPr>
            <a:normAutofit fontScale="92500"/>
          </a:bodyPr>
          <a:lstStyle/>
          <a:p>
            <a:r>
              <a:rPr lang="pt-BR" dirty="0" smtClean="0"/>
              <a:t>Então quem vai estar no </a:t>
            </a:r>
            <a:r>
              <a:rPr lang="pt-BR" sz="4400" dirty="0" smtClean="0"/>
              <a:t>AUGE</a:t>
            </a:r>
          </a:p>
          <a:p>
            <a:r>
              <a:rPr lang="pt-BR" dirty="0" smtClean="0"/>
              <a:t>Curioso, </a:t>
            </a:r>
            <a:r>
              <a:rPr lang="pt-BR" sz="4800" dirty="0" smtClean="0"/>
              <a:t>criativo,</a:t>
            </a:r>
            <a:r>
              <a:rPr lang="pt-BR" dirty="0" smtClean="0"/>
              <a:t>  </a:t>
            </a:r>
            <a:r>
              <a:rPr lang="pt-BR" sz="4400" dirty="0" smtClean="0"/>
              <a:t>instigador</a:t>
            </a:r>
          </a:p>
          <a:p>
            <a:r>
              <a:rPr lang="pt-BR" dirty="0" smtClean="0"/>
              <a:t>Não aquele que acumula conhecimento</a:t>
            </a:r>
          </a:p>
          <a:p>
            <a:endParaRPr lang="pt-BR" dirty="0" smtClean="0"/>
          </a:p>
        </p:txBody>
      </p:sp>
      <p:pic>
        <p:nvPicPr>
          <p:cNvPr id="73730" name="Picture 2" descr="Resultado de imagem para aluno curioso"/>
          <p:cNvPicPr>
            <a:picLocks noChangeAspect="1" noChangeArrowheads="1"/>
          </p:cNvPicPr>
          <p:nvPr/>
        </p:nvPicPr>
        <p:blipFill>
          <a:blip r:embed="rId2" cstate="print"/>
          <a:srcRect b="7445"/>
          <a:stretch>
            <a:fillRect/>
          </a:stretch>
        </p:blipFill>
        <p:spPr bwMode="auto">
          <a:xfrm>
            <a:off x="1547664" y="3356992"/>
            <a:ext cx="3456384" cy="3240360"/>
          </a:xfrm>
          <a:prstGeom prst="rect">
            <a:avLst/>
          </a:prstGeom>
          <a:noFill/>
        </p:spPr>
      </p:pic>
      <p:pic>
        <p:nvPicPr>
          <p:cNvPr id="73732" name="Picture 4" descr="Resultado de imagem para aluno curioso"/>
          <p:cNvPicPr>
            <a:picLocks noChangeAspect="1" noChangeArrowheads="1"/>
          </p:cNvPicPr>
          <p:nvPr/>
        </p:nvPicPr>
        <p:blipFill>
          <a:blip r:embed="rId3" cstate="print"/>
          <a:srcRect/>
          <a:stretch>
            <a:fillRect/>
          </a:stretch>
        </p:blipFill>
        <p:spPr bwMode="auto">
          <a:xfrm>
            <a:off x="5004048" y="3356992"/>
            <a:ext cx="3810000" cy="3335263"/>
          </a:xfrm>
          <a:prstGeom prst="rect">
            <a:avLst/>
          </a:prstGeom>
          <a:noFill/>
        </p:spPr>
      </p:pic>
      <p:pic>
        <p:nvPicPr>
          <p:cNvPr id="6" name="Picture 2" descr="http://www.sinpeem.com.br/sites/arquivos/logo/logo.jpg"/>
          <p:cNvPicPr>
            <a:picLocks noChangeAspect="1" noChangeArrowheads="1"/>
          </p:cNvPicPr>
          <p:nvPr/>
        </p:nvPicPr>
        <p:blipFill>
          <a:blip r:embed="rId4" cstate="print"/>
          <a:srcRect/>
          <a:stretch>
            <a:fillRect/>
          </a:stretch>
        </p:blipFill>
        <p:spPr bwMode="auto">
          <a:xfrm>
            <a:off x="7884368" y="0"/>
            <a:ext cx="1259632" cy="93610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1340768"/>
            <a:ext cx="7499176" cy="2304256"/>
          </a:xfrm>
        </p:spPr>
        <p:txBody>
          <a:bodyPr>
            <a:normAutofit fontScale="90000"/>
          </a:bodyPr>
          <a:lstStyle/>
          <a:p>
            <a:r>
              <a:rPr lang="pt-BR" b="1" dirty="0" smtClean="0"/>
              <a:t/>
            </a:r>
            <a:br>
              <a:rPr lang="pt-BR" b="1" dirty="0" smtClean="0"/>
            </a:br>
            <a:r>
              <a:rPr lang="pt-BR" b="1" dirty="0" smtClean="0"/>
              <a:t/>
            </a:r>
            <a:br>
              <a:rPr lang="pt-BR" b="1" dirty="0" smtClean="0"/>
            </a:br>
            <a:r>
              <a:rPr lang="pt-BR" b="1" dirty="0" smtClean="0"/>
              <a:t>Qual seria uma sugestão para  lidar com esse desafio de transformar a escola atual???</a:t>
            </a:r>
            <a:r>
              <a:rPr lang="pt-BR" dirty="0" smtClean="0"/>
              <a:t/>
            </a:r>
            <a:br>
              <a:rPr lang="pt-BR" dirty="0" smtClean="0"/>
            </a:br>
            <a:r>
              <a:rPr lang="pt-BR" dirty="0" smtClean="0"/>
              <a:t/>
            </a:r>
            <a:br>
              <a:rPr lang="pt-BR" dirty="0" smtClean="0"/>
            </a:br>
            <a:endParaRPr lang="pt-BR" dirty="0"/>
          </a:p>
        </p:txBody>
      </p:sp>
      <p:pic>
        <p:nvPicPr>
          <p:cNvPr id="55298" name="Picture 2" descr="Resultado de imagem para duvida"/>
          <p:cNvPicPr>
            <a:picLocks noChangeAspect="1" noChangeArrowheads="1"/>
          </p:cNvPicPr>
          <p:nvPr/>
        </p:nvPicPr>
        <p:blipFill>
          <a:blip r:embed="rId2" cstate="print"/>
          <a:srcRect/>
          <a:stretch>
            <a:fillRect/>
          </a:stretch>
        </p:blipFill>
        <p:spPr bwMode="auto">
          <a:xfrm>
            <a:off x="4572000" y="3789040"/>
            <a:ext cx="3816424" cy="2736304"/>
          </a:xfrm>
          <a:prstGeom prst="rect">
            <a:avLst/>
          </a:prstGeom>
          <a:noFill/>
        </p:spPr>
      </p:pic>
      <p:pic>
        <p:nvPicPr>
          <p:cNvPr id="5"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620688"/>
            <a:ext cx="7498080" cy="1143000"/>
          </a:xfrm>
        </p:spPr>
        <p:txBody>
          <a:bodyPr>
            <a:normAutofit/>
          </a:bodyPr>
          <a:lstStyle/>
          <a:p>
            <a:r>
              <a:rPr lang="pt-BR" dirty="0" smtClean="0"/>
              <a:t>Pedagogia de Projetos</a:t>
            </a:r>
            <a:endParaRPr lang="pt-BR" dirty="0"/>
          </a:p>
        </p:txBody>
      </p:sp>
      <p:sp>
        <p:nvSpPr>
          <p:cNvPr id="4" name="Espaço Reservado para Conteúdo 2"/>
          <p:cNvSpPr>
            <a:spLocks noGrp="1"/>
          </p:cNvSpPr>
          <p:nvPr>
            <p:ph idx="1"/>
          </p:nvPr>
        </p:nvSpPr>
        <p:spPr>
          <a:xfrm>
            <a:off x="1043608" y="2492896"/>
            <a:ext cx="7498080" cy="1152128"/>
          </a:xfrm>
        </p:spPr>
        <p:txBody>
          <a:bodyPr/>
          <a:lstStyle/>
          <a:p>
            <a:r>
              <a:rPr lang="pt-BR" dirty="0" smtClean="0"/>
              <a:t>Projetos que transformam o cotidiano e a realidade</a:t>
            </a:r>
          </a:p>
        </p:txBody>
      </p:sp>
      <p:pic>
        <p:nvPicPr>
          <p:cNvPr id="94210" name="Picture 2" descr="Resultado de imagem para transformacao"/>
          <p:cNvPicPr>
            <a:picLocks noChangeAspect="1" noChangeArrowheads="1"/>
          </p:cNvPicPr>
          <p:nvPr/>
        </p:nvPicPr>
        <p:blipFill>
          <a:blip r:embed="rId2" cstate="print"/>
          <a:srcRect/>
          <a:stretch>
            <a:fillRect/>
          </a:stretch>
        </p:blipFill>
        <p:spPr bwMode="auto">
          <a:xfrm>
            <a:off x="1187624" y="3501008"/>
            <a:ext cx="7343377" cy="2924944"/>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620688"/>
            <a:ext cx="7498080" cy="1143000"/>
          </a:xfrm>
        </p:spPr>
        <p:txBody>
          <a:bodyPr>
            <a:normAutofit/>
          </a:bodyPr>
          <a:lstStyle/>
          <a:p>
            <a:r>
              <a:rPr lang="pt-BR" dirty="0" smtClean="0"/>
              <a:t>Pedagogia de Projetos</a:t>
            </a:r>
            <a:endParaRPr lang="pt-BR" dirty="0"/>
          </a:p>
        </p:txBody>
      </p:sp>
      <p:sp>
        <p:nvSpPr>
          <p:cNvPr id="6" name="CaixaDeTexto 5"/>
          <p:cNvSpPr txBox="1">
            <a:spLocks noChangeArrowheads="1"/>
          </p:cNvSpPr>
          <p:nvPr/>
        </p:nvSpPr>
        <p:spPr bwMode="auto">
          <a:xfrm>
            <a:off x="285750" y="1858591"/>
            <a:ext cx="8858250" cy="708025"/>
          </a:xfrm>
          <a:prstGeom prst="rect">
            <a:avLst/>
          </a:prstGeom>
          <a:noFill/>
          <a:ln w="9525">
            <a:noFill/>
            <a:miter lim="800000"/>
            <a:headEnd/>
            <a:tailEnd/>
          </a:ln>
        </p:spPr>
        <p:txBody>
          <a:bodyPr>
            <a:spAutoFit/>
          </a:bodyPr>
          <a:lstStyle/>
          <a:p>
            <a:pPr algn="ctr">
              <a:defRPr/>
            </a:pPr>
            <a:r>
              <a:rPr lang="pt-BR" sz="4000" b="1" dirty="0">
                <a:solidFill>
                  <a:schemeClr val="accent6">
                    <a:lumMod val="75000"/>
                  </a:schemeClr>
                </a:solidFill>
                <a:latin typeface="Berlin Sans FB Demi" pitchFamily="34" charset="0"/>
                <a:cs typeface="Arial" charset="0"/>
              </a:rPr>
              <a:t> ATIVIDADE PROPOSTA – 1</a:t>
            </a:r>
          </a:p>
        </p:txBody>
      </p:sp>
      <p:sp>
        <p:nvSpPr>
          <p:cNvPr id="7" name="CaixaDeTexto 9"/>
          <p:cNvSpPr txBox="1">
            <a:spLocks noChangeArrowheads="1"/>
          </p:cNvSpPr>
          <p:nvPr/>
        </p:nvSpPr>
        <p:spPr bwMode="auto">
          <a:xfrm>
            <a:off x="1000125" y="2780928"/>
            <a:ext cx="7429500" cy="37242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just">
              <a:buFont typeface="StarSymbol"/>
              <a:buNone/>
              <a:defRPr/>
            </a:pPr>
            <a:r>
              <a:rPr lang="pt-BR" sz="2000" b="1" dirty="0"/>
              <a:t>Com base no pensamento de Marx, reúna-se em grupo de 4 pessoas e analise as citações abaixo. Compare-as entre si e faça a relação com a realidade social contemporânea.</a:t>
            </a:r>
          </a:p>
          <a:p>
            <a:pPr algn="just">
              <a:buFont typeface="StarSymbol"/>
              <a:buNone/>
              <a:defRPr/>
            </a:pPr>
            <a:endParaRPr lang="pt-BR" sz="2000" b="1" i="1" dirty="0">
              <a:solidFill>
                <a:srgbClr val="0070C0"/>
              </a:solidFill>
            </a:endParaRPr>
          </a:p>
          <a:p>
            <a:pPr algn="just">
              <a:buFont typeface="StarSymbol"/>
              <a:buNone/>
              <a:defRPr/>
            </a:pPr>
            <a:r>
              <a:rPr lang="pt-BR" sz="2000" b="1" i="1" dirty="0">
                <a:solidFill>
                  <a:srgbClr val="0070C0"/>
                </a:solidFill>
              </a:rPr>
              <a:t>“Quanto mais aumenta o capital produtivo, tanto mais se estendem a divisão do trabalho e o emprego da máquina, quanto mais a divisão do trabalho e o emprego do maquinismo aumentam, mais a concorrência entre os operários cresce e mais se contrai seu salário.” (Marx) </a:t>
            </a:r>
          </a:p>
          <a:p>
            <a:pPr algn="just">
              <a:buFont typeface="StarSymbol"/>
              <a:buNone/>
              <a:defRPr/>
            </a:pPr>
            <a:endParaRPr lang="pt-BR" sz="1600" b="1" i="1" dirty="0">
              <a:solidFill>
                <a:srgbClr val="0070C0"/>
              </a:solidFill>
            </a:endParaRPr>
          </a:p>
          <a:p>
            <a:pPr algn="just">
              <a:buFont typeface="StarSymbol"/>
              <a:buNone/>
              <a:defRPr/>
            </a:pPr>
            <a:r>
              <a:rPr lang="pt-BR" sz="2000" b="1" i="1" dirty="0">
                <a:solidFill>
                  <a:srgbClr val="0070C0"/>
                </a:solidFill>
              </a:rPr>
              <a:t>“A parte do capital, o lucro, sobe na mesma medida em que a parte do trabalho, o salário, baixa, e vice-versa.” (Marx)</a:t>
            </a:r>
            <a:endParaRPr lang="pt-BR" sz="2000" b="1" dirty="0">
              <a:solidFill>
                <a:srgbClr val="0070C0"/>
              </a:solidFill>
            </a:endParaRPr>
          </a:p>
        </p:txBody>
      </p:sp>
      <p:pic>
        <p:nvPicPr>
          <p:cNvPr id="8"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620688"/>
            <a:ext cx="7498080" cy="1143000"/>
          </a:xfrm>
        </p:spPr>
        <p:txBody>
          <a:bodyPr>
            <a:normAutofit/>
          </a:bodyPr>
          <a:lstStyle/>
          <a:p>
            <a:r>
              <a:rPr lang="pt-BR" dirty="0" smtClean="0"/>
              <a:t>Pedagogia de Projetos</a:t>
            </a:r>
            <a:endParaRPr lang="pt-BR" dirty="0"/>
          </a:p>
        </p:txBody>
      </p:sp>
      <p:pic>
        <p:nvPicPr>
          <p:cNvPr id="8" name="Picture 5"/>
          <p:cNvPicPr>
            <a:picLocks noChangeAspect="1" noChangeArrowheads="1"/>
          </p:cNvPicPr>
          <p:nvPr/>
        </p:nvPicPr>
        <p:blipFill>
          <a:blip r:embed="rId2" cstate="print"/>
          <a:srcRect/>
          <a:stretch>
            <a:fillRect/>
          </a:stretch>
        </p:blipFill>
        <p:spPr bwMode="auto">
          <a:xfrm>
            <a:off x="1643063" y="3343275"/>
            <a:ext cx="5715000" cy="3254077"/>
          </a:xfrm>
          <a:prstGeom prst="rect">
            <a:avLst/>
          </a:prstGeom>
          <a:noFill/>
          <a:ln w="9525">
            <a:noFill/>
            <a:miter lim="800000"/>
            <a:headEnd/>
            <a:tailEnd/>
          </a:ln>
        </p:spPr>
      </p:pic>
      <p:sp>
        <p:nvSpPr>
          <p:cNvPr id="9" name="CaixaDeTexto 8"/>
          <p:cNvSpPr txBox="1">
            <a:spLocks noChangeArrowheads="1"/>
          </p:cNvSpPr>
          <p:nvPr/>
        </p:nvSpPr>
        <p:spPr bwMode="auto">
          <a:xfrm>
            <a:off x="285750" y="1571625"/>
            <a:ext cx="8858250" cy="708025"/>
          </a:xfrm>
          <a:prstGeom prst="rect">
            <a:avLst/>
          </a:prstGeom>
          <a:noFill/>
          <a:ln w="9525">
            <a:noFill/>
            <a:miter lim="800000"/>
            <a:headEnd/>
            <a:tailEnd/>
          </a:ln>
        </p:spPr>
        <p:txBody>
          <a:bodyPr>
            <a:spAutoFit/>
          </a:bodyPr>
          <a:lstStyle/>
          <a:p>
            <a:pPr algn="ctr">
              <a:defRPr/>
            </a:pPr>
            <a:r>
              <a:rPr lang="pt-BR" sz="4000" b="1" dirty="0">
                <a:solidFill>
                  <a:schemeClr val="accent6">
                    <a:lumMod val="75000"/>
                  </a:schemeClr>
                </a:solidFill>
                <a:latin typeface="Berlin Sans FB Demi" pitchFamily="34" charset="0"/>
                <a:cs typeface="Arial" charset="0"/>
              </a:rPr>
              <a:t> ATIVIDADE PROPOSTA – 2</a:t>
            </a:r>
          </a:p>
        </p:txBody>
      </p:sp>
      <p:sp>
        <p:nvSpPr>
          <p:cNvPr id="10" name="CaixaDeTexto 7"/>
          <p:cNvSpPr txBox="1">
            <a:spLocks noChangeArrowheads="1"/>
          </p:cNvSpPr>
          <p:nvPr/>
        </p:nvSpPr>
        <p:spPr bwMode="auto">
          <a:xfrm>
            <a:off x="1000125" y="2286000"/>
            <a:ext cx="7286625" cy="1015663"/>
          </a:xfrm>
          <a:prstGeom prst="rect">
            <a:avLst/>
          </a:prstGeom>
          <a:noFill/>
          <a:ln w="9525">
            <a:noFill/>
            <a:miter lim="800000"/>
            <a:headEnd/>
            <a:tailEnd/>
          </a:ln>
        </p:spPr>
        <p:txBody>
          <a:bodyPr>
            <a:spAutoFit/>
          </a:bodyPr>
          <a:lstStyle/>
          <a:p>
            <a:pPr algn="just"/>
            <a:r>
              <a:rPr lang="pt-BR" sz="2000" b="1" dirty="0"/>
              <a:t>Com base no conteúdo proposto nesta aula, analise a imagem abaixo e associe ao pensamento </a:t>
            </a:r>
            <a:r>
              <a:rPr lang="pt-BR" sz="2000" b="1" dirty="0" smtClean="0"/>
              <a:t>descrito.  A pedagogia de projetos pode ajudar a superar esse desafio?</a:t>
            </a:r>
            <a:endParaRPr lang="pt-BR" sz="2000" b="1" dirty="0"/>
          </a:p>
        </p:txBody>
      </p:sp>
      <p:sp>
        <p:nvSpPr>
          <p:cNvPr id="11" name="Retângulo 9"/>
          <p:cNvSpPr>
            <a:spLocks noChangeArrowheads="1"/>
          </p:cNvSpPr>
          <p:nvPr/>
        </p:nvSpPr>
        <p:spPr bwMode="auto">
          <a:xfrm rot="-5400000">
            <a:off x="5797551" y="4989512"/>
            <a:ext cx="3429000" cy="307975"/>
          </a:xfrm>
          <a:prstGeom prst="rect">
            <a:avLst/>
          </a:prstGeom>
          <a:noFill/>
          <a:ln w="9525">
            <a:noFill/>
            <a:miter lim="800000"/>
            <a:headEnd/>
            <a:tailEnd/>
          </a:ln>
        </p:spPr>
        <p:txBody>
          <a:bodyPr wrap="none">
            <a:spAutoFit/>
          </a:bodyPr>
          <a:lstStyle/>
          <a:p>
            <a:r>
              <a:rPr lang="pt-BR" sz="1400" b="1"/>
              <a:t>Fonte/imagem:</a:t>
            </a:r>
            <a:r>
              <a:rPr lang="pt-BR" sz="1400"/>
              <a:t>nelcisgomes.jusbrasil.com.br</a:t>
            </a:r>
          </a:p>
        </p:txBody>
      </p:sp>
      <p:pic>
        <p:nvPicPr>
          <p:cNvPr id="12"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5728680" cy="1143000"/>
          </a:xfrm>
        </p:spPr>
        <p:txBody>
          <a:bodyPr>
            <a:normAutofit fontScale="90000"/>
          </a:bodyPr>
          <a:lstStyle/>
          <a:p>
            <a:r>
              <a:rPr lang="pt-BR" b="1" dirty="0" smtClean="0"/>
              <a:t>A Criança e a Revolução Industrial</a:t>
            </a:r>
            <a:br>
              <a:rPr lang="pt-BR" b="1" dirty="0" smtClean="0"/>
            </a:br>
            <a:endParaRPr lang="pt-BR" dirty="0"/>
          </a:p>
        </p:txBody>
      </p:sp>
      <p:pic>
        <p:nvPicPr>
          <p:cNvPr id="4" name="Espaço Reservado para Conteúdo 3" descr="https://clionainternet.files.wordpress.com/2012/06/childrenindustrialrevolution.jpg?w=646"/>
          <p:cNvPicPr>
            <a:picLocks noGrp="1"/>
          </p:cNvPicPr>
          <p:nvPr>
            <p:ph idx="1"/>
          </p:nvPr>
        </p:nvPicPr>
        <p:blipFill>
          <a:blip r:embed="rId2" cstate="print"/>
          <a:srcRect/>
          <a:stretch>
            <a:fillRect/>
          </a:stretch>
        </p:blipFill>
        <p:spPr bwMode="auto">
          <a:xfrm>
            <a:off x="857224" y="1142984"/>
            <a:ext cx="7715304" cy="5286412"/>
          </a:xfrm>
          <a:prstGeom prst="rect">
            <a:avLst/>
          </a:prstGeom>
          <a:noFill/>
          <a:ln w="9525">
            <a:noFill/>
            <a:miter lim="800000"/>
            <a:headEnd/>
            <a:tailEnd/>
          </a:ln>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3200" dirty="0" smtClean="0"/>
              <a:t>Presente </a:t>
            </a:r>
            <a:endParaRPr lang="pt-BR" sz="3200" dirty="0"/>
          </a:p>
        </p:txBody>
      </p:sp>
      <p:pic>
        <p:nvPicPr>
          <p:cNvPr id="8" name="Picture 5"/>
          <p:cNvPicPr>
            <a:picLocks noGrp="1" noChangeAspect="1" noChangeArrowheads="1"/>
          </p:cNvPicPr>
          <p:nvPr>
            <p:ph sz="half" idx="1"/>
          </p:nvPr>
        </p:nvPicPr>
        <p:blipFill>
          <a:blip r:embed="rId2" cstate="print"/>
          <a:srcRect/>
          <a:stretch>
            <a:fillRect/>
          </a:stretch>
        </p:blipFill>
        <p:spPr bwMode="auto">
          <a:xfrm>
            <a:off x="58887" y="1556792"/>
            <a:ext cx="4270225" cy="4392488"/>
          </a:xfrm>
          <a:prstGeom prst="rect">
            <a:avLst/>
          </a:prstGeom>
          <a:noFill/>
          <a:ln w="9525">
            <a:noFill/>
            <a:miter lim="800000"/>
            <a:headEnd/>
            <a:tailEnd/>
          </a:ln>
        </p:spPr>
      </p:pic>
      <p:pic>
        <p:nvPicPr>
          <p:cNvPr id="7" name="Picture 21"/>
          <p:cNvPicPr>
            <a:picLocks noGrp="1" noChangeAspect="1" noChangeArrowheads="1"/>
          </p:cNvPicPr>
          <p:nvPr>
            <p:ph sz="half" idx="2"/>
          </p:nvPr>
        </p:nvPicPr>
        <p:blipFill>
          <a:blip r:embed="rId3" cstate="print"/>
          <a:srcRect/>
          <a:stretch>
            <a:fillRect/>
          </a:stretch>
        </p:blipFill>
        <p:spPr bwMode="auto">
          <a:xfrm>
            <a:off x="4427984" y="1556792"/>
            <a:ext cx="3744416" cy="4392488"/>
          </a:xfrm>
          <a:prstGeom prst="rect">
            <a:avLst/>
          </a:prstGeom>
          <a:noFill/>
          <a:ln w="9525">
            <a:noFill/>
            <a:miter lim="800000"/>
            <a:headEnd/>
            <a:tailEnd/>
          </a:ln>
        </p:spPr>
      </p:pic>
      <p:pic>
        <p:nvPicPr>
          <p:cNvPr id="6" name="Picture 2" descr="http://www.sinpeem.com.br/sites/arquivos/logo/logo.jpg"/>
          <p:cNvPicPr>
            <a:picLocks noChangeAspect="1" noChangeArrowheads="1"/>
          </p:cNvPicPr>
          <p:nvPr/>
        </p:nvPicPr>
        <p:blipFill>
          <a:blip r:embed="rId4" cstate="print"/>
          <a:srcRect/>
          <a:stretch>
            <a:fillRect/>
          </a:stretch>
        </p:blipFill>
        <p:spPr bwMode="auto">
          <a:xfrm>
            <a:off x="7884368" y="0"/>
            <a:ext cx="1259632" cy="93610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260648"/>
            <a:ext cx="6048672" cy="1143000"/>
          </a:xfrm>
        </p:spPr>
        <p:txBody>
          <a:bodyPr>
            <a:normAutofit fontScale="90000"/>
          </a:bodyPr>
          <a:lstStyle/>
          <a:p>
            <a:r>
              <a:rPr lang="pt-BR" dirty="0" smtClean="0">
                <a:solidFill>
                  <a:srgbClr val="CC0000"/>
                </a:solidFill>
                <a:latin typeface="Comic Sans MS" pitchFamily="66" charset="0"/>
              </a:rPr>
              <a:t>Quem são (ou serão) </a:t>
            </a:r>
            <a:br>
              <a:rPr lang="pt-BR" dirty="0" smtClean="0">
                <a:solidFill>
                  <a:srgbClr val="CC0000"/>
                </a:solidFill>
                <a:latin typeface="Comic Sans MS" pitchFamily="66" charset="0"/>
              </a:rPr>
            </a:br>
            <a:r>
              <a:rPr lang="pt-BR" dirty="0" smtClean="0">
                <a:solidFill>
                  <a:srgbClr val="CC0000"/>
                </a:solidFill>
                <a:latin typeface="Comic Sans MS" pitchFamily="66" charset="0"/>
              </a:rPr>
              <a:t>os nossos estudantes???</a:t>
            </a:r>
            <a:endParaRPr lang="pt-BR" dirty="0"/>
          </a:p>
        </p:txBody>
      </p:sp>
      <p:sp>
        <p:nvSpPr>
          <p:cNvPr id="3" name="Espaço Reservado para Conteúdo 2"/>
          <p:cNvSpPr>
            <a:spLocks noGrp="1"/>
          </p:cNvSpPr>
          <p:nvPr>
            <p:ph idx="1"/>
          </p:nvPr>
        </p:nvSpPr>
        <p:spPr>
          <a:xfrm>
            <a:off x="1435608" y="1447800"/>
            <a:ext cx="6808800" cy="1189112"/>
          </a:xfrm>
        </p:spPr>
        <p:txBody>
          <a:bodyPr/>
          <a:lstStyle/>
          <a:p>
            <a:pPr algn="ctr"/>
            <a:r>
              <a:rPr lang="pt-BR" dirty="0" smtClean="0">
                <a:solidFill>
                  <a:srgbClr val="000099"/>
                </a:solidFill>
                <a:latin typeface="Comic Sans MS" pitchFamily="66" charset="0"/>
              </a:rPr>
              <a:t>O “Homo Sapiens” ou o “Homo Zappiens”?</a:t>
            </a:r>
          </a:p>
          <a:p>
            <a:pPr algn="ctr"/>
            <a:endParaRPr lang="pt-PT" dirty="0">
              <a:solidFill>
                <a:srgbClr val="000099"/>
              </a:solidFill>
              <a:latin typeface="Comic Sans MS" pitchFamily="66" charset="0"/>
            </a:endParaRPr>
          </a:p>
        </p:txBody>
      </p:sp>
      <p:pic>
        <p:nvPicPr>
          <p:cNvPr id="4" name="Picture 17" descr="MrTrouble"/>
          <p:cNvPicPr>
            <a:picLocks noChangeAspect="1" noChangeArrowheads="1"/>
          </p:cNvPicPr>
          <p:nvPr/>
        </p:nvPicPr>
        <p:blipFill>
          <a:blip r:embed="rId2" cstate="print"/>
          <a:srcRect/>
          <a:stretch>
            <a:fillRect/>
          </a:stretch>
        </p:blipFill>
        <p:spPr>
          <a:xfrm>
            <a:off x="1142976" y="2714620"/>
            <a:ext cx="2997224" cy="3993603"/>
          </a:xfrm>
          <a:prstGeom prst="rect">
            <a:avLst/>
          </a:prstGeom>
        </p:spPr>
      </p:pic>
      <p:pic>
        <p:nvPicPr>
          <p:cNvPr id="5" name="Picture 19" descr="Tom Lake Tahoe 1"/>
          <p:cNvPicPr>
            <a:picLocks noChangeAspect="1" noChangeArrowheads="1"/>
          </p:cNvPicPr>
          <p:nvPr/>
        </p:nvPicPr>
        <p:blipFill>
          <a:blip r:embed="rId3" cstate="print"/>
          <a:srcRect/>
          <a:stretch>
            <a:fillRect/>
          </a:stretch>
        </p:blipFill>
        <p:spPr>
          <a:xfrm>
            <a:off x="5136552" y="2643182"/>
            <a:ext cx="3162899" cy="4214818"/>
          </a:xfrm>
          <a:prstGeom prst="rect">
            <a:avLst/>
          </a:prstGeom>
        </p:spPr>
      </p:pic>
      <p:pic>
        <p:nvPicPr>
          <p:cNvPr id="7" name="Picture 2" descr="http://www.sinpeem.com.br/sites/arquivos/logo/logo.jpg"/>
          <p:cNvPicPr>
            <a:picLocks noChangeAspect="1" noChangeArrowheads="1"/>
          </p:cNvPicPr>
          <p:nvPr/>
        </p:nvPicPr>
        <p:blipFill>
          <a:blip r:embed="rId4" cstate="print"/>
          <a:srcRect/>
          <a:stretch>
            <a:fillRect/>
          </a:stretch>
        </p:blipFill>
        <p:spPr bwMode="auto">
          <a:xfrm>
            <a:off x="7884368" y="0"/>
            <a:ext cx="1259632" cy="9361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31640" y="980728"/>
            <a:ext cx="7498080" cy="757064"/>
          </a:xfrm>
        </p:spPr>
        <p:txBody>
          <a:bodyPr/>
          <a:lstStyle/>
          <a:p>
            <a:r>
              <a:rPr lang="pt-BR" dirty="0" smtClean="0"/>
              <a:t>Proporcional imaturidade política e social</a:t>
            </a:r>
            <a:endParaRPr lang="pt-BR" dirty="0"/>
          </a:p>
        </p:txBody>
      </p:sp>
      <p:pic>
        <p:nvPicPr>
          <p:cNvPr id="5"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pic>
        <p:nvPicPr>
          <p:cNvPr id="76802" name="Picture 2" descr="Resultado de imagem para imaturidade politica e social"/>
          <p:cNvPicPr>
            <a:picLocks noChangeAspect="1" noChangeArrowheads="1"/>
          </p:cNvPicPr>
          <p:nvPr/>
        </p:nvPicPr>
        <p:blipFill>
          <a:blip r:embed="rId3" cstate="print"/>
          <a:srcRect/>
          <a:stretch>
            <a:fillRect/>
          </a:stretch>
        </p:blipFill>
        <p:spPr bwMode="auto">
          <a:xfrm>
            <a:off x="1763688" y="1916832"/>
            <a:ext cx="6552728" cy="445934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260648"/>
            <a:ext cx="6480720" cy="1143000"/>
          </a:xfrm>
        </p:spPr>
        <p:txBody>
          <a:bodyPr>
            <a:normAutofit fontScale="90000"/>
          </a:bodyPr>
          <a:lstStyle/>
          <a:p>
            <a:r>
              <a:rPr lang="pt-BR" b="1" dirty="0" smtClean="0">
                <a:solidFill>
                  <a:srgbClr val="000099"/>
                </a:solidFill>
                <a:latin typeface="Comic Sans MS" pitchFamily="66" charset="0"/>
              </a:rPr>
              <a:t>“Homo Zappiens”</a:t>
            </a:r>
            <a:r>
              <a:rPr lang="pt-BR" sz="4800" dirty="0" smtClean="0">
                <a:solidFill>
                  <a:srgbClr val="000099"/>
                </a:solidFill>
                <a:latin typeface="Comic Sans MS" pitchFamily="66" charset="0"/>
              </a:rPr>
              <a:t/>
            </a:r>
            <a:br>
              <a:rPr lang="pt-BR" sz="4800" dirty="0" smtClean="0">
                <a:solidFill>
                  <a:srgbClr val="000099"/>
                </a:solidFill>
                <a:latin typeface="Comic Sans MS" pitchFamily="66" charset="0"/>
              </a:rPr>
            </a:br>
            <a:r>
              <a:rPr lang="pt-BR" dirty="0" smtClean="0">
                <a:solidFill>
                  <a:srgbClr val="CC0000"/>
                </a:solidFill>
                <a:latin typeface="Comic Sans MS" pitchFamily="66" charset="0"/>
              </a:rPr>
              <a:t>aquele</a:t>
            </a:r>
            <a:r>
              <a:rPr lang="pt-BR" dirty="0" smtClean="0">
                <a:solidFill>
                  <a:srgbClr val="000099"/>
                </a:solidFill>
                <a:latin typeface="Comic Sans MS" pitchFamily="66" charset="0"/>
              </a:rPr>
              <a:t> </a:t>
            </a:r>
            <a:r>
              <a:rPr lang="pt-BR" dirty="0" smtClean="0">
                <a:solidFill>
                  <a:srgbClr val="CC0000"/>
                </a:solidFill>
                <a:latin typeface="Comic Sans MS" pitchFamily="66" charset="0"/>
              </a:rPr>
              <a:t>que aprende brincando</a:t>
            </a:r>
            <a:endParaRPr lang="pt-BR" dirty="0"/>
          </a:p>
        </p:txBody>
      </p:sp>
      <p:pic>
        <p:nvPicPr>
          <p:cNvPr id="4" name="Picture 12" descr="homozaps"/>
          <p:cNvPicPr>
            <a:picLocks noGrp="1" noChangeAspect="1" noChangeArrowheads="1"/>
          </p:cNvPicPr>
          <p:nvPr>
            <p:ph idx="1"/>
          </p:nvPr>
        </p:nvPicPr>
        <p:blipFill>
          <a:blip r:embed="rId2" cstate="print"/>
          <a:srcRect/>
          <a:stretch>
            <a:fillRect/>
          </a:stretch>
        </p:blipFill>
        <p:spPr>
          <a:xfrm>
            <a:off x="785786" y="1643050"/>
            <a:ext cx="3961922" cy="1923263"/>
          </a:xfrm>
        </p:spPr>
      </p:pic>
      <p:pic>
        <p:nvPicPr>
          <p:cNvPr id="5" name="Picture 14" descr="IMGP0144a"/>
          <p:cNvPicPr>
            <a:picLocks noChangeAspect="1" noChangeArrowheads="1"/>
          </p:cNvPicPr>
          <p:nvPr/>
        </p:nvPicPr>
        <p:blipFill>
          <a:blip r:embed="rId3" cstate="print"/>
          <a:srcRect/>
          <a:stretch>
            <a:fillRect/>
          </a:stretch>
        </p:blipFill>
        <p:spPr>
          <a:xfrm>
            <a:off x="4932363" y="1628775"/>
            <a:ext cx="4070350" cy="5113338"/>
          </a:xfrm>
          <a:prstGeom prst="rect">
            <a:avLst/>
          </a:prstGeom>
        </p:spPr>
      </p:pic>
      <p:pic>
        <p:nvPicPr>
          <p:cNvPr id="6" name="Picture 18" descr="Jun&amp;Jul2004 220"/>
          <p:cNvPicPr>
            <a:picLocks noChangeAspect="1" noChangeArrowheads="1"/>
          </p:cNvPicPr>
          <p:nvPr/>
        </p:nvPicPr>
        <p:blipFill>
          <a:blip r:embed="rId4" cstate="print"/>
          <a:srcRect/>
          <a:stretch>
            <a:fillRect/>
          </a:stretch>
        </p:blipFill>
        <p:spPr>
          <a:xfrm>
            <a:off x="714348" y="3643314"/>
            <a:ext cx="4002087" cy="3001962"/>
          </a:xfrm>
          <a:prstGeom prst="rect">
            <a:avLst/>
          </a:prstGeom>
        </p:spPr>
      </p:pic>
      <p:pic>
        <p:nvPicPr>
          <p:cNvPr id="8" name="Picture 2" descr="http://www.sinpeem.com.br/sites/arquivos/logo/logo.jpg"/>
          <p:cNvPicPr>
            <a:picLocks noChangeAspect="1" noChangeArrowheads="1"/>
          </p:cNvPicPr>
          <p:nvPr/>
        </p:nvPicPr>
        <p:blipFill>
          <a:blip r:embed="rId5" cstate="print"/>
          <a:srcRect/>
          <a:stretch>
            <a:fillRect/>
          </a:stretch>
        </p:blipFill>
        <p:spPr bwMode="auto">
          <a:xfrm>
            <a:off x="7884368" y="0"/>
            <a:ext cx="1259632" cy="93610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4000504"/>
          </a:xfrm>
        </p:spPr>
        <p:txBody>
          <a:bodyPr>
            <a:normAutofit fontScale="90000"/>
          </a:bodyPr>
          <a:lstStyle/>
          <a:p>
            <a:r>
              <a:rPr lang="pt-BR" sz="2000" dirty="0" smtClean="0">
                <a:solidFill>
                  <a:srgbClr val="000099"/>
                </a:solidFill>
                <a:latin typeface="Comic Sans MS" pitchFamily="66" charset="0"/>
              </a:rPr>
              <a:t/>
            </a:r>
            <a:br>
              <a:rPr lang="pt-BR" sz="2000" dirty="0" smtClean="0">
                <a:solidFill>
                  <a:srgbClr val="000099"/>
                </a:solidFill>
                <a:latin typeface="Comic Sans MS" pitchFamily="66" charset="0"/>
              </a:rPr>
            </a:br>
            <a:r>
              <a:rPr lang="pt-BR" sz="2000" dirty="0" smtClean="0">
                <a:solidFill>
                  <a:srgbClr val="000099"/>
                </a:solidFill>
                <a:latin typeface="Comic Sans MS" pitchFamily="66" charset="0"/>
              </a:rPr>
              <a:t/>
            </a:r>
            <a:br>
              <a:rPr lang="pt-BR" sz="2000" dirty="0" smtClean="0">
                <a:solidFill>
                  <a:srgbClr val="000099"/>
                </a:solidFill>
                <a:latin typeface="Comic Sans MS" pitchFamily="66" charset="0"/>
              </a:rPr>
            </a:br>
            <a:r>
              <a:rPr lang="pt-BR" sz="2000" dirty="0" smtClean="0">
                <a:solidFill>
                  <a:srgbClr val="000099"/>
                </a:solidFill>
                <a:latin typeface="Comic Sans MS" pitchFamily="66" charset="0"/>
              </a:rPr>
              <a:t>Esta geração tem uma falta de concentração que aumenta a cada dia devido à excessiva exposição à televisão durante a infância</a:t>
            </a:r>
            <a:br>
              <a:rPr lang="pt-BR" sz="2000" dirty="0" smtClean="0">
                <a:solidFill>
                  <a:srgbClr val="000099"/>
                </a:solidFill>
                <a:latin typeface="Comic Sans MS" pitchFamily="66" charset="0"/>
              </a:rPr>
            </a:br>
            <a:r>
              <a:rPr lang="pt-BR" sz="2000" dirty="0" smtClean="0">
                <a:solidFill>
                  <a:srgbClr val="000099"/>
                </a:solidFill>
                <a:latin typeface="Comic Sans MS" pitchFamily="66" charset="0"/>
              </a:rPr>
              <a:t/>
            </a:r>
            <a:br>
              <a:rPr lang="pt-BR" sz="2000" dirty="0" smtClean="0">
                <a:solidFill>
                  <a:srgbClr val="000099"/>
                </a:solidFill>
                <a:latin typeface="Comic Sans MS" pitchFamily="66" charset="0"/>
              </a:rPr>
            </a:br>
            <a:r>
              <a:rPr lang="pt-BR" sz="2000" dirty="0" smtClean="0">
                <a:solidFill>
                  <a:srgbClr val="CC0000"/>
                </a:solidFill>
                <a:latin typeface="Comic Sans MS" pitchFamily="66" charset="0"/>
              </a:rPr>
              <a:t>De acordo com Wankat, o intervalo de atenção dos estudantes durante a aula é de 15 minutos (“The Effective Efficient Professor: teaching, Scholarship and Service”, P. Wankat, Allyn and Bacon: Boston, MA, 2002)</a:t>
            </a:r>
            <a:br>
              <a:rPr lang="pt-BR" sz="2000" dirty="0" smtClean="0">
                <a:solidFill>
                  <a:srgbClr val="CC0000"/>
                </a:solidFill>
                <a:latin typeface="Comic Sans MS" pitchFamily="66" charset="0"/>
              </a:rPr>
            </a:br>
            <a:r>
              <a:rPr lang="pt-BR" sz="2000" dirty="0" smtClean="0">
                <a:solidFill>
                  <a:srgbClr val="CC0000"/>
                </a:solidFill>
                <a:latin typeface="Comic Sans MS" pitchFamily="66" charset="0"/>
              </a:rPr>
              <a:t/>
            </a:r>
            <a:br>
              <a:rPr lang="pt-BR" sz="2000" dirty="0" smtClean="0">
                <a:solidFill>
                  <a:srgbClr val="CC0000"/>
                </a:solidFill>
                <a:latin typeface="Comic Sans MS" pitchFamily="66" charset="0"/>
              </a:rPr>
            </a:br>
            <a:r>
              <a:rPr lang="pt-BR" sz="2000" dirty="0" smtClean="0">
                <a:solidFill>
                  <a:srgbClr val="CC0000"/>
                </a:solidFill>
                <a:latin typeface="Comic Sans MS" pitchFamily="66" charset="0"/>
              </a:rPr>
              <a:t>De acordo com Christakis  e colaboradores, o atual intervalo de atenção das crianças é de 11 minutos (“Early Television Exposure and Subsequent Attentional Problems in Children”, Dimitri A. Christakis, Frederick J. Zimmerman, David L. DiGiuseppe, and Carolyn A. McCarty,</a:t>
            </a:r>
            <a:r>
              <a:rPr lang="pt-BR" sz="2000" dirty="0" smtClean="0">
                <a:latin typeface="Comic Sans MS" pitchFamily="66" charset="0"/>
              </a:rPr>
              <a:t> </a:t>
            </a:r>
            <a:r>
              <a:rPr lang="pt-BR" sz="2000" i="1" dirty="0" smtClean="0">
                <a:solidFill>
                  <a:srgbClr val="CC0000"/>
                </a:solidFill>
                <a:latin typeface="Comic Sans MS" pitchFamily="66" charset="0"/>
              </a:rPr>
              <a:t>Pediatrics </a:t>
            </a:r>
            <a:r>
              <a:rPr lang="pt-BR" sz="2000" dirty="0" smtClean="0">
                <a:solidFill>
                  <a:srgbClr val="CC0000"/>
                </a:solidFill>
                <a:latin typeface="Comic Sans MS" pitchFamily="66" charset="0"/>
              </a:rPr>
              <a:t>Vol. 113 No. 4 April 2004, pp. 708-713.</a:t>
            </a:r>
            <a:r>
              <a:rPr lang="pt-BR" dirty="0" smtClean="0">
                <a:solidFill>
                  <a:srgbClr val="CC0000"/>
                </a:solidFill>
                <a:latin typeface="Comic Sans MS" pitchFamily="66" charset="0"/>
              </a:rPr>
              <a:t/>
            </a:r>
            <a:br>
              <a:rPr lang="pt-BR" dirty="0" smtClean="0">
                <a:solidFill>
                  <a:srgbClr val="CC0000"/>
                </a:solidFill>
                <a:latin typeface="Comic Sans MS" pitchFamily="66" charset="0"/>
              </a:rPr>
            </a:br>
            <a:endParaRPr lang="pt-BR" dirty="0"/>
          </a:p>
        </p:txBody>
      </p:sp>
      <p:pic>
        <p:nvPicPr>
          <p:cNvPr id="4" name="Picture 7" descr="calvin4"/>
          <p:cNvPicPr>
            <a:picLocks noGrp="1" noChangeAspect="1" noChangeArrowheads="1"/>
          </p:cNvPicPr>
          <p:nvPr>
            <p:ph idx="1"/>
          </p:nvPr>
        </p:nvPicPr>
        <p:blipFill>
          <a:blip r:embed="rId2" cstate="print"/>
          <a:srcRect/>
          <a:stretch>
            <a:fillRect/>
          </a:stretch>
        </p:blipFill>
        <p:spPr bwMode="auto">
          <a:xfrm>
            <a:off x="520775" y="4046537"/>
            <a:ext cx="8051753" cy="278602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dirty="0" smtClean="0"/>
          </a:p>
          <a:p>
            <a:endParaRPr lang="pt-BR" dirty="0" smtClean="0"/>
          </a:p>
          <a:p>
            <a:r>
              <a:rPr lang="pt-BR" dirty="0" smtClean="0"/>
              <a:t>POR QUE PROJETOS NO COTIDIANO DA ESCOLA?</a:t>
            </a:r>
            <a:endParaRPr lang="pt-BR" dirty="0"/>
          </a:p>
        </p:txBody>
      </p:sp>
      <p:pic>
        <p:nvPicPr>
          <p:cNvPr id="5"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619672" y="404664"/>
            <a:ext cx="5942441" cy="584775"/>
          </a:xfrm>
          <a:prstGeom prst="rect">
            <a:avLst/>
          </a:prstGeom>
          <a:noFill/>
        </p:spPr>
        <p:txBody>
          <a:bodyPr wrap="square" rtlCol="0">
            <a:spAutoFit/>
          </a:bodyPr>
          <a:lstStyle/>
          <a:p>
            <a:r>
              <a:rPr lang="pt-BR" sz="3200" dirty="0" smtClean="0"/>
              <a:t>PROJETOS NA EDUCAÇÃO</a:t>
            </a:r>
            <a:endParaRPr lang="pt-BR" sz="3200" dirty="0"/>
          </a:p>
        </p:txBody>
      </p:sp>
      <p:sp>
        <p:nvSpPr>
          <p:cNvPr id="6" name="CaixaDeTexto 5"/>
          <p:cNvSpPr txBox="1"/>
          <p:nvPr/>
        </p:nvSpPr>
        <p:spPr>
          <a:xfrm>
            <a:off x="1691681" y="1268760"/>
            <a:ext cx="7452320" cy="5016758"/>
          </a:xfrm>
          <a:prstGeom prst="rect">
            <a:avLst/>
          </a:prstGeom>
          <a:noFill/>
        </p:spPr>
        <p:txBody>
          <a:bodyPr wrap="square" rtlCol="0">
            <a:spAutoFit/>
          </a:bodyPr>
          <a:lstStyle/>
          <a:p>
            <a:r>
              <a:rPr lang="pt-BR" sz="3200" dirty="0" smtClean="0"/>
              <a:t>DIFERENTES PAPEIS DOS DIFERENTES ATORES??</a:t>
            </a:r>
          </a:p>
          <a:p>
            <a:endParaRPr lang="pt-BR" sz="3200" dirty="0" smtClean="0"/>
          </a:p>
          <a:p>
            <a:r>
              <a:rPr lang="pt-BR" sz="3200" dirty="0" smtClean="0"/>
              <a:t>QUAL É O PAPEL DO GESTOR?</a:t>
            </a:r>
          </a:p>
          <a:p>
            <a:endParaRPr lang="pt-BR" sz="3200" dirty="0" smtClean="0"/>
          </a:p>
          <a:p>
            <a:r>
              <a:rPr lang="pt-BR" sz="3200" dirty="0" smtClean="0"/>
              <a:t>QUAL É O PAPEL DO PROFESSOR ?</a:t>
            </a:r>
          </a:p>
          <a:p>
            <a:endParaRPr lang="pt-BR" sz="3200" dirty="0" smtClean="0"/>
          </a:p>
          <a:p>
            <a:r>
              <a:rPr lang="pt-BR" sz="3200" dirty="0" smtClean="0"/>
              <a:t>QUAL É O PAPEL DO ALUNO?</a:t>
            </a:r>
          </a:p>
          <a:p>
            <a:endParaRPr lang="pt-BR" sz="3200" dirty="0" smtClean="0"/>
          </a:p>
          <a:p>
            <a:endParaRPr lang="pt-BR" sz="3200" dirty="0"/>
          </a:p>
        </p:txBody>
      </p:sp>
      <p:pic>
        <p:nvPicPr>
          <p:cNvPr id="7"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619672" y="404664"/>
            <a:ext cx="4680520" cy="461665"/>
          </a:xfrm>
          <a:prstGeom prst="rect">
            <a:avLst/>
          </a:prstGeom>
          <a:noFill/>
        </p:spPr>
        <p:txBody>
          <a:bodyPr wrap="square" rtlCol="0">
            <a:spAutoFit/>
          </a:bodyPr>
          <a:lstStyle/>
          <a:p>
            <a:r>
              <a:rPr lang="pt-BR" sz="2400" dirty="0" smtClean="0"/>
              <a:t>PROJETOS NA EDUCAÇÃO</a:t>
            </a:r>
            <a:endParaRPr lang="pt-BR" sz="2400" dirty="0"/>
          </a:p>
        </p:txBody>
      </p:sp>
      <p:sp>
        <p:nvSpPr>
          <p:cNvPr id="6" name="CaixaDeTexto 5"/>
          <p:cNvSpPr txBox="1"/>
          <p:nvPr/>
        </p:nvSpPr>
        <p:spPr>
          <a:xfrm>
            <a:off x="1691680" y="1484784"/>
            <a:ext cx="7272808" cy="1200329"/>
          </a:xfrm>
          <a:prstGeom prst="rect">
            <a:avLst/>
          </a:prstGeom>
          <a:noFill/>
        </p:spPr>
        <p:txBody>
          <a:bodyPr wrap="square" rtlCol="0">
            <a:spAutoFit/>
          </a:bodyPr>
          <a:lstStyle/>
          <a:p>
            <a:r>
              <a:rPr lang="pt-BR" sz="2400" dirty="0" smtClean="0"/>
              <a:t>PROJETO VEM DO LATIM </a:t>
            </a:r>
            <a:r>
              <a:rPr lang="pt-BR" sz="2400" i="1" dirty="0" smtClean="0"/>
              <a:t>PROJECTUN </a:t>
            </a:r>
            <a:r>
              <a:rPr lang="pt-BR" sz="2400" dirty="0" smtClean="0"/>
              <a:t>QUE SIGNIFICA JOGAR ADIANTE / JOGAR  À FRENTE</a:t>
            </a:r>
            <a:endParaRPr lang="pt-BR" sz="2400" i="1" dirty="0" smtClean="0"/>
          </a:p>
          <a:p>
            <a:endParaRPr lang="pt-BR" sz="2400" dirty="0"/>
          </a:p>
        </p:txBody>
      </p:sp>
      <p:sp>
        <p:nvSpPr>
          <p:cNvPr id="4" name="CaixaDeTexto 3"/>
          <p:cNvSpPr txBox="1"/>
          <p:nvPr/>
        </p:nvSpPr>
        <p:spPr>
          <a:xfrm>
            <a:off x="1331640" y="3573016"/>
            <a:ext cx="1412566" cy="461665"/>
          </a:xfrm>
          <a:prstGeom prst="rect">
            <a:avLst/>
          </a:prstGeom>
          <a:noFill/>
        </p:spPr>
        <p:txBody>
          <a:bodyPr wrap="none" rtlCol="0">
            <a:spAutoFit/>
          </a:bodyPr>
          <a:lstStyle/>
          <a:p>
            <a:r>
              <a:rPr lang="pt-BR" sz="2400" dirty="0" smtClean="0"/>
              <a:t>PROJETO</a:t>
            </a:r>
            <a:endParaRPr lang="pt-BR" sz="2400" dirty="0"/>
          </a:p>
        </p:txBody>
      </p:sp>
      <p:sp>
        <p:nvSpPr>
          <p:cNvPr id="7" name="CaixaDeTexto 6"/>
          <p:cNvSpPr txBox="1"/>
          <p:nvPr/>
        </p:nvSpPr>
        <p:spPr>
          <a:xfrm>
            <a:off x="6228184" y="3573016"/>
            <a:ext cx="2428101" cy="461665"/>
          </a:xfrm>
          <a:prstGeom prst="rect">
            <a:avLst/>
          </a:prstGeom>
          <a:noFill/>
        </p:spPr>
        <p:txBody>
          <a:bodyPr wrap="none" rtlCol="0">
            <a:spAutoFit/>
          </a:bodyPr>
          <a:lstStyle/>
          <a:p>
            <a:r>
              <a:rPr lang="pt-BR" sz="2400" dirty="0" smtClean="0"/>
              <a:t>PLANEJAMENTO</a:t>
            </a:r>
            <a:endParaRPr lang="pt-BR" sz="2400" dirty="0"/>
          </a:p>
        </p:txBody>
      </p:sp>
      <p:sp>
        <p:nvSpPr>
          <p:cNvPr id="8" name="CaixaDeTexto 7"/>
          <p:cNvSpPr txBox="1"/>
          <p:nvPr/>
        </p:nvSpPr>
        <p:spPr>
          <a:xfrm>
            <a:off x="1475656" y="5949280"/>
            <a:ext cx="2232248" cy="461665"/>
          </a:xfrm>
          <a:prstGeom prst="rect">
            <a:avLst/>
          </a:prstGeom>
          <a:noFill/>
        </p:spPr>
        <p:txBody>
          <a:bodyPr wrap="square" rtlCol="0">
            <a:spAutoFit/>
          </a:bodyPr>
          <a:lstStyle/>
          <a:p>
            <a:r>
              <a:rPr lang="pt-BR" sz="2400" dirty="0" smtClean="0"/>
              <a:t>PONTO A</a:t>
            </a:r>
            <a:endParaRPr lang="pt-BR" sz="2400" dirty="0"/>
          </a:p>
        </p:txBody>
      </p:sp>
      <p:sp>
        <p:nvSpPr>
          <p:cNvPr id="9" name="CaixaDeTexto 8"/>
          <p:cNvSpPr txBox="1"/>
          <p:nvPr/>
        </p:nvSpPr>
        <p:spPr>
          <a:xfrm>
            <a:off x="6084168" y="5877272"/>
            <a:ext cx="1512786" cy="461665"/>
          </a:xfrm>
          <a:prstGeom prst="rect">
            <a:avLst/>
          </a:prstGeom>
          <a:noFill/>
        </p:spPr>
        <p:txBody>
          <a:bodyPr wrap="none" rtlCol="0">
            <a:spAutoFit/>
          </a:bodyPr>
          <a:lstStyle/>
          <a:p>
            <a:r>
              <a:rPr lang="pt-BR" sz="2400" dirty="0" smtClean="0"/>
              <a:t>PONTO B</a:t>
            </a:r>
            <a:endParaRPr lang="pt-BR" sz="2400" dirty="0"/>
          </a:p>
        </p:txBody>
      </p:sp>
      <p:pic>
        <p:nvPicPr>
          <p:cNvPr id="41986" name="Picture 2" descr="Resultado de imagem para setas"/>
          <p:cNvPicPr>
            <a:picLocks noChangeAspect="1" noChangeArrowheads="1"/>
          </p:cNvPicPr>
          <p:nvPr/>
        </p:nvPicPr>
        <p:blipFill>
          <a:blip r:embed="rId2" cstate="print"/>
          <a:srcRect/>
          <a:stretch>
            <a:fillRect/>
          </a:stretch>
        </p:blipFill>
        <p:spPr bwMode="auto">
          <a:xfrm>
            <a:off x="3059832" y="2492896"/>
            <a:ext cx="2650282" cy="2650282"/>
          </a:xfrm>
          <a:prstGeom prst="rect">
            <a:avLst/>
          </a:prstGeom>
          <a:noFill/>
        </p:spPr>
      </p:pic>
      <p:pic>
        <p:nvPicPr>
          <p:cNvPr id="11" name="Picture 2" descr="Resultado de imagem para setas"/>
          <p:cNvPicPr>
            <a:picLocks noChangeAspect="1" noChangeArrowheads="1"/>
          </p:cNvPicPr>
          <p:nvPr/>
        </p:nvPicPr>
        <p:blipFill>
          <a:blip r:embed="rId2" cstate="print"/>
          <a:srcRect/>
          <a:stretch>
            <a:fillRect/>
          </a:stretch>
        </p:blipFill>
        <p:spPr bwMode="auto">
          <a:xfrm>
            <a:off x="3203848" y="4725144"/>
            <a:ext cx="2650282" cy="1872208"/>
          </a:xfrm>
          <a:prstGeom prst="rect">
            <a:avLst/>
          </a:prstGeom>
          <a:noFill/>
        </p:spPr>
      </p:pic>
      <p:pic>
        <p:nvPicPr>
          <p:cNvPr id="12"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Paralelo com Sonhar</a:t>
            </a:r>
            <a:endParaRPr lang="pt-BR" dirty="0"/>
          </a:p>
        </p:txBody>
      </p:sp>
      <p:sp>
        <p:nvSpPr>
          <p:cNvPr id="4" name="Título 1"/>
          <p:cNvSpPr txBox="1">
            <a:spLocks/>
          </p:cNvSpPr>
          <p:nvPr/>
        </p:nvSpPr>
        <p:spPr>
          <a:xfrm>
            <a:off x="1115616" y="4653136"/>
            <a:ext cx="7498080" cy="1143000"/>
          </a:xfrm>
          <a:prstGeom prst="rect">
            <a:avLst/>
          </a:prstGeom>
        </p:spPr>
        <p:txBody>
          <a:bodyPr anchor="ctr">
            <a:normAutofit fontScale="6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Projeto</a:t>
            </a:r>
            <a:r>
              <a:rPr kumimoji="0" lang="pt-BR" sz="43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  Projeção</a:t>
            </a:r>
          </a:p>
          <a:p>
            <a:pPr marL="0" marR="0" lvl="0" indent="0" algn="l" defTabSz="914400" rtl="0" eaLnBrk="1" fontAlgn="auto" latinLnBrk="0" hangingPunct="1">
              <a:lnSpc>
                <a:spcPct val="100000"/>
              </a:lnSpc>
              <a:spcBef>
                <a:spcPct val="0"/>
              </a:spcBef>
              <a:spcAft>
                <a:spcPts val="0"/>
              </a:spcAft>
              <a:buClrTx/>
              <a:buSzTx/>
              <a:buFontTx/>
              <a:buNone/>
              <a:tabLst/>
              <a:defRPr/>
            </a:pPr>
            <a:r>
              <a:rPr lang="pt-BR" sz="4300" baseline="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Ao</a:t>
            </a:r>
            <a:r>
              <a:rPr lang="pt-BR" sz="43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terminar a projeção eu não tenho mais o projeto</a:t>
            </a:r>
            <a:endParaRPr kumimoji="0" lang="pt-BR"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40962" name="Picture 2" descr="Resultado de imagem para sonho do carro novo"/>
          <p:cNvPicPr>
            <a:picLocks noChangeAspect="1" noChangeArrowheads="1"/>
          </p:cNvPicPr>
          <p:nvPr/>
        </p:nvPicPr>
        <p:blipFill>
          <a:blip r:embed="rId2" cstate="print"/>
          <a:srcRect/>
          <a:stretch>
            <a:fillRect/>
          </a:stretch>
        </p:blipFill>
        <p:spPr bwMode="auto">
          <a:xfrm>
            <a:off x="2483768" y="1268760"/>
            <a:ext cx="5832648" cy="302433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Vantagens</a:t>
            </a:r>
            <a:endParaRPr lang="pt-BR" dirty="0"/>
          </a:p>
        </p:txBody>
      </p:sp>
      <p:sp>
        <p:nvSpPr>
          <p:cNvPr id="3" name="Espaço Reservado para Conteúdo 2"/>
          <p:cNvSpPr>
            <a:spLocks noGrp="1"/>
          </p:cNvSpPr>
          <p:nvPr>
            <p:ph idx="1"/>
          </p:nvPr>
        </p:nvSpPr>
        <p:spPr/>
        <p:txBody>
          <a:bodyPr/>
          <a:lstStyle/>
          <a:p>
            <a:r>
              <a:rPr lang="pt-BR" dirty="0" smtClean="0"/>
              <a:t>Tirar o aluno da passividade</a:t>
            </a:r>
            <a:endParaRPr lang="pt-BR" dirty="0"/>
          </a:p>
        </p:txBody>
      </p:sp>
      <p:pic>
        <p:nvPicPr>
          <p:cNvPr id="39938" name="Picture 2" descr="Resultado de imagem para aula chata"/>
          <p:cNvPicPr>
            <a:picLocks noChangeAspect="1" noChangeArrowheads="1"/>
          </p:cNvPicPr>
          <p:nvPr/>
        </p:nvPicPr>
        <p:blipFill>
          <a:blip r:embed="rId2" cstate="print"/>
          <a:srcRect/>
          <a:stretch>
            <a:fillRect/>
          </a:stretch>
        </p:blipFill>
        <p:spPr bwMode="auto">
          <a:xfrm>
            <a:off x="1331640" y="2132856"/>
            <a:ext cx="6219056" cy="4653928"/>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Pedagogia do projeto</a:t>
            </a:r>
            <a:endParaRPr lang="pt-BR" dirty="0"/>
          </a:p>
        </p:txBody>
      </p:sp>
      <p:sp>
        <p:nvSpPr>
          <p:cNvPr id="3" name="Espaço Reservado para Conteúdo 2"/>
          <p:cNvSpPr>
            <a:spLocks noGrp="1"/>
          </p:cNvSpPr>
          <p:nvPr>
            <p:ph idx="1"/>
          </p:nvPr>
        </p:nvSpPr>
        <p:spPr/>
        <p:txBody>
          <a:bodyPr/>
          <a:lstStyle/>
          <a:p>
            <a:r>
              <a:rPr lang="pt-BR" dirty="0" smtClean="0"/>
              <a:t>É o aluno que vai fazer</a:t>
            </a:r>
            <a:endParaRPr lang="pt-BR" dirty="0"/>
          </a:p>
        </p:txBody>
      </p:sp>
      <p:pic>
        <p:nvPicPr>
          <p:cNvPr id="38914" name="Picture 2" descr="Resultado de imagem para aluno criando"/>
          <p:cNvPicPr>
            <a:picLocks noChangeAspect="1" noChangeArrowheads="1"/>
          </p:cNvPicPr>
          <p:nvPr/>
        </p:nvPicPr>
        <p:blipFill>
          <a:blip r:embed="rId2" cstate="print"/>
          <a:srcRect/>
          <a:stretch>
            <a:fillRect/>
          </a:stretch>
        </p:blipFill>
        <p:spPr bwMode="auto">
          <a:xfrm>
            <a:off x="2195736" y="2420887"/>
            <a:ext cx="6120680" cy="4195133"/>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6232736" cy="1143000"/>
          </a:xfrm>
        </p:spPr>
        <p:txBody>
          <a:bodyPr>
            <a:normAutofit fontScale="90000"/>
          </a:bodyPr>
          <a:lstStyle/>
          <a:p>
            <a:r>
              <a:rPr lang="pt-BR" dirty="0" smtClean="0"/>
              <a:t>Relação do aluno com o objeto de conhecimento</a:t>
            </a:r>
            <a:endParaRPr lang="pt-BR" dirty="0"/>
          </a:p>
        </p:txBody>
      </p:sp>
      <p:sp>
        <p:nvSpPr>
          <p:cNvPr id="3" name="Espaço Reservado para Conteúdo 2"/>
          <p:cNvSpPr>
            <a:spLocks noGrp="1"/>
          </p:cNvSpPr>
          <p:nvPr>
            <p:ph idx="1"/>
          </p:nvPr>
        </p:nvSpPr>
        <p:spPr/>
        <p:txBody>
          <a:bodyPr/>
          <a:lstStyle/>
          <a:p>
            <a:r>
              <a:rPr lang="pt-BR" dirty="0" smtClean="0"/>
              <a:t>Consigo colocar meu aluno diante do problema</a:t>
            </a:r>
            <a:endParaRPr lang="pt-BR" dirty="0"/>
          </a:p>
        </p:txBody>
      </p:sp>
      <p:pic>
        <p:nvPicPr>
          <p:cNvPr id="37890" name="Picture 2" descr="Resultado de imagem para diante do problema"/>
          <p:cNvPicPr>
            <a:picLocks noChangeAspect="1" noChangeArrowheads="1"/>
          </p:cNvPicPr>
          <p:nvPr/>
        </p:nvPicPr>
        <p:blipFill>
          <a:blip r:embed="rId2" cstate="print"/>
          <a:srcRect/>
          <a:stretch>
            <a:fillRect/>
          </a:stretch>
        </p:blipFill>
        <p:spPr bwMode="auto">
          <a:xfrm>
            <a:off x="2339752" y="2801743"/>
            <a:ext cx="5447928" cy="3617764"/>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4936592" cy="1143000"/>
          </a:xfrm>
        </p:spPr>
        <p:txBody>
          <a:bodyPr>
            <a:normAutofit fontScale="90000"/>
          </a:bodyPr>
          <a:lstStyle/>
          <a:p>
            <a:r>
              <a:rPr lang="pt-BR" dirty="0" smtClean="0"/>
              <a:t>Interação entre os alunos</a:t>
            </a:r>
            <a:endParaRPr lang="pt-BR" dirty="0"/>
          </a:p>
        </p:txBody>
      </p:sp>
      <p:pic>
        <p:nvPicPr>
          <p:cNvPr id="36866" name="Picture 2" descr="Resultado de imagem para educaçao infantil interação"/>
          <p:cNvPicPr>
            <a:picLocks noChangeAspect="1" noChangeArrowheads="1"/>
          </p:cNvPicPr>
          <p:nvPr/>
        </p:nvPicPr>
        <p:blipFill>
          <a:blip r:embed="rId2" cstate="print"/>
          <a:srcRect/>
          <a:stretch>
            <a:fillRect/>
          </a:stretch>
        </p:blipFill>
        <p:spPr bwMode="auto">
          <a:xfrm>
            <a:off x="1547664" y="1700808"/>
            <a:ext cx="6137882" cy="4464496"/>
          </a:xfrm>
          <a:prstGeom prst="rect">
            <a:avLst/>
          </a:prstGeom>
          <a:noFill/>
        </p:spPr>
      </p:pic>
      <p:pic>
        <p:nvPicPr>
          <p:cNvPr id="5"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188640"/>
            <a:ext cx="5760640" cy="1143000"/>
          </a:xfrm>
        </p:spPr>
        <p:txBody>
          <a:bodyPr>
            <a:normAutofit fontScale="90000"/>
          </a:bodyPr>
          <a:lstStyle/>
          <a:p>
            <a:r>
              <a:rPr lang="pt-BR" dirty="0" smtClean="0"/>
              <a:t>Qual é o motivo dessa imaturidade?</a:t>
            </a:r>
            <a:endParaRPr lang="pt-BR" dirty="0"/>
          </a:p>
        </p:txBody>
      </p:sp>
      <p:sp>
        <p:nvSpPr>
          <p:cNvPr id="3" name="Espaço Reservado para Conteúdo 2"/>
          <p:cNvSpPr>
            <a:spLocks noGrp="1"/>
          </p:cNvSpPr>
          <p:nvPr>
            <p:ph idx="1"/>
          </p:nvPr>
        </p:nvSpPr>
        <p:spPr>
          <a:xfrm>
            <a:off x="1043608" y="1484784"/>
            <a:ext cx="7498080" cy="685056"/>
          </a:xfrm>
        </p:spPr>
        <p:txBody>
          <a:bodyPr/>
          <a:lstStyle/>
          <a:p>
            <a:r>
              <a:rPr lang="pt-BR" dirty="0" smtClean="0"/>
              <a:t>Consequência do modelo escolar</a:t>
            </a:r>
            <a:endParaRPr lang="pt-BR" dirty="0"/>
          </a:p>
        </p:txBody>
      </p:sp>
      <p:pic>
        <p:nvPicPr>
          <p:cNvPr id="99330" name="Picture 2" descr="Resultado de imagem para escola tradicional"/>
          <p:cNvPicPr>
            <a:picLocks noChangeAspect="1" noChangeArrowheads="1"/>
          </p:cNvPicPr>
          <p:nvPr/>
        </p:nvPicPr>
        <p:blipFill>
          <a:blip r:embed="rId2" cstate="print"/>
          <a:srcRect/>
          <a:stretch>
            <a:fillRect/>
          </a:stretch>
        </p:blipFill>
        <p:spPr bwMode="auto">
          <a:xfrm>
            <a:off x="1691680" y="2204864"/>
            <a:ext cx="6408712" cy="4302225"/>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4648560" cy="1143000"/>
          </a:xfrm>
        </p:spPr>
        <p:txBody>
          <a:bodyPr>
            <a:normAutofit fontScale="90000"/>
          </a:bodyPr>
          <a:lstStyle/>
          <a:p>
            <a:r>
              <a:rPr lang="pt-BR" dirty="0" smtClean="0"/>
              <a:t>Sempre existe um problema</a:t>
            </a:r>
            <a:endParaRPr lang="pt-BR" dirty="0"/>
          </a:p>
        </p:txBody>
      </p:sp>
      <p:pic>
        <p:nvPicPr>
          <p:cNvPr id="5"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pic>
        <p:nvPicPr>
          <p:cNvPr id="37890" name="Picture 2" descr="Resultado de imagem para problema sempre"/>
          <p:cNvPicPr>
            <a:picLocks noChangeAspect="1" noChangeArrowheads="1"/>
          </p:cNvPicPr>
          <p:nvPr/>
        </p:nvPicPr>
        <p:blipFill>
          <a:blip r:embed="rId3" cstate="print"/>
          <a:srcRect/>
          <a:stretch>
            <a:fillRect/>
          </a:stretch>
        </p:blipFill>
        <p:spPr bwMode="auto">
          <a:xfrm>
            <a:off x="1979712" y="1700808"/>
            <a:ext cx="4762500" cy="407670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Início de um projeto</a:t>
            </a:r>
            <a:endParaRPr lang="pt-BR" dirty="0"/>
          </a:p>
        </p:txBody>
      </p:sp>
      <p:sp>
        <p:nvSpPr>
          <p:cNvPr id="3" name="Espaço Reservado para Conteúdo 2"/>
          <p:cNvSpPr>
            <a:spLocks noGrp="1"/>
          </p:cNvSpPr>
          <p:nvPr>
            <p:ph idx="1"/>
          </p:nvPr>
        </p:nvSpPr>
        <p:spPr/>
        <p:txBody>
          <a:bodyPr/>
          <a:lstStyle/>
          <a:p>
            <a:r>
              <a:rPr lang="pt-BR" dirty="0" smtClean="0"/>
              <a:t>Temática</a:t>
            </a:r>
          </a:p>
          <a:p>
            <a:r>
              <a:rPr lang="pt-BR" dirty="0" smtClean="0"/>
              <a:t>Escolas definem no início do ano todos temas e todos os projetos que serão desenvolvidos.</a:t>
            </a:r>
            <a:endParaRPr lang="pt-BR" dirty="0"/>
          </a:p>
        </p:txBody>
      </p:sp>
      <p:pic>
        <p:nvPicPr>
          <p:cNvPr id="7"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pic>
        <p:nvPicPr>
          <p:cNvPr id="36866" name="Picture 2" descr="Resultado de imagem para temas para projetos escolares"/>
          <p:cNvPicPr>
            <a:picLocks noChangeAspect="1" noChangeArrowheads="1"/>
          </p:cNvPicPr>
          <p:nvPr/>
        </p:nvPicPr>
        <p:blipFill>
          <a:blip r:embed="rId3" cstate="print"/>
          <a:srcRect/>
          <a:stretch>
            <a:fillRect/>
          </a:stretch>
        </p:blipFill>
        <p:spPr bwMode="auto">
          <a:xfrm>
            <a:off x="1619672" y="3573016"/>
            <a:ext cx="5904656" cy="302433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4792576" cy="1143000"/>
          </a:xfrm>
        </p:spPr>
        <p:txBody>
          <a:bodyPr>
            <a:normAutofit fontScale="90000"/>
          </a:bodyPr>
          <a:lstStyle/>
          <a:p>
            <a:r>
              <a:rPr lang="pt-BR" dirty="0" smtClean="0"/>
              <a:t>Se partir do principio  que o projeto é um sonho</a:t>
            </a:r>
            <a:endParaRPr lang="pt-BR" dirty="0"/>
          </a:p>
        </p:txBody>
      </p:sp>
      <p:sp>
        <p:nvSpPr>
          <p:cNvPr id="3" name="Espaço Reservado para Conteúdo 2"/>
          <p:cNvSpPr>
            <a:spLocks noGrp="1"/>
          </p:cNvSpPr>
          <p:nvPr>
            <p:ph idx="1"/>
          </p:nvPr>
        </p:nvSpPr>
        <p:spPr>
          <a:xfrm>
            <a:off x="1403648" y="1700808"/>
            <a:ext cx="7498080" cy="4800600"/>
          </a:xfrm>
        </p:spPr>
        <p:txBody>
          <a:bodyPr>
            <a:normAutofit lnSpcReduction="10000"/>
          </a:bodyPr>
          <a:lstStyle/>
          <a:p>
            <a:r>
              <a:rPr lang="pt-BR" dirty="0" smtClean="0"/>
              <a:t>Os alunos devem descobrir:</a:t>
            </a:r>
          </a:p>
          <a:p>
            <a:pPr>
              <a:buFont typeface="Wingdings" pitchFamily="2" charset="2"/>
              <a:buChar char="Ø"/>
            </a:pPr>
            <a:r>
              <a:rPr lang="pt-BR" dirty="0" smtClean="0"/>
              <a:t>Quais são seus sonhos</a:t>
            </a:r>
          </a:p>
          <a:p>
            <a:pPr>
              <a:buFont typeface="Wingdings" pitchFamily="2" charset="2"/>
              <a:buChar char="Ø"/>
            </a:pPr>
            <a:r>
              <a:rPr lang="pt-BR" dirty="0" smtClean="0"/>
              <a:t>Seus desejos</a:t>
            </a:r>
          </a:p>
          <a:p>
            <a:pPr>
              <a:buFont typeface="Wingdings" pitchFamily="2" charset="2"/>
              <a:buChar char="Ø"/>
            </a:pPr>
            <a:r>
              <a:rPr lang="pt-BR" dirty="0" smtClean="0"/>
              <a:t>Necessidades</a:t>
            </a:r>
          </a:p>
          <a:p>
            <a:pPr>
              <a:buFont typeface="Wingdings" pitchFamily="2" charset="2"/>
              <a:buChar char="Ø"/>
            </a:pPr>
            <a:r>
              <a:rPr lang="pt-BR" dirty="0" smtClean="0"/>
              <a:t>Suas vontades</a:t>
            </a:r>
          </a:p>
          <a:p>
            <a:endParaRPr lang="pt-BR" dirty="0" smtClean="0"/>
          </a:p>
          <a:p>
            <a:r>
              <a:rPr lang="pt-BR" dirty="0" smtClean="0"/>
              <a:t>A temática dos projetos tem que nascer junto com os alunos e não vir de cima para baixo</a:t>
            </a:r>
            <a:endParaRPr lang="pt-BR" dirty="0"/>
          </a:p>
        </p:txBody>
      </p:sp>
      <p:pic>
        <p:nvPicPr>
          <p:cNvPr id="5"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5584664" cy="1143000"/>
          </a:xfrm>
        </p:spPr>
        <p:txBody>
          <a:bodyPr>
            <a:normAutofit fontScale="90000"/>
          </a:bodyPr>
          <a:lstStyle/>
          <a:p>
            <a:r>
              <a:rPr lang="pt-BR" dirty="0" smtClean="0"/>
              <a:t>Temas pré definidos na semana de planejamento</a:t>
            </a:r>
            <a:endParaRPr lang="pt-BR" dirty="0"/>
          </a:p>
        </p:txBody>
      </p:sp>
      <p:sp>
        <p:nvSpPr>
          <p:cNvPr id="3" name="Espaço Reservado para Conteúdo 2"/>
          <p:cNvSpPr>
            <a:spLocks noGrp="1"/>
          </p:cNvSpPr>
          <p:nvPr>
            <p:ph idx="1"/>
          </p:nvPr>
        </p:nvSpPr>
        <p:spPr>
          <a:xfrm>
            <a:off x="1331640" y="3140968"/>
            <a:ext cx="7498080" cy="3493368"/>
          </a:xfrm>
        </p:spPr>
        <p:txBody>
          <a:bodyPr/>
          <a:lstStyle/>
          <a:p>
            <a:r>
              <a:rPr lang="pt-BR" dirty="0" smtClean="0"/>
              <a:t>Posteriormente os alunos são obrigados</a:t>
            </a:r>
          </a:p>
          <a:p>
            <a:pPr>
              <a:buNone/>
            </a:pPr>
            <a:endParaRPr lang="pt-BR" dirty="0" smtClean="0"/>
          </a:p>
          <a:p>
            <a:r>
              <a:rPr lang="pt-BR" dirty="0" smtClean="0"/>
              <a:t>Na realidade não estarão fazendo um projeto</a:t>
            </a:r>
          </a:p>
          <a:p>
            <a:r>
              <a:rPr lang="pt-BR" dirty="0" smtClean="0"/>
              <a:t>É mais uma tarefa que anteriormente já designaram.</a:t>
            </a:r>
            <a:endParaRPr lang="pt-BR" dirty="0"/>
          </a:p>
        </p:txBody>
      </p:sp>
      <p:pic>
        <p:nvPicPr>
          <p:cNvPr id="5"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Avaliação diagnóstica</a:t>
            </a:r>
            <a:endParaRPr lang="pt-BR" dirty="0"/>
          </a:p>
        </p:txBody>
      </p:sp>
      <p:sp>
        <p:nvSpPr>
          <p:cNvPr id="3" name="Espaço Reservado para Conteúdo 2"/>
          <p:cNvSpPr>
            <a:spLocks noGrp="1"/>
          </p:cNvSpPr>
          <p:nvPr>
            <p:ph idx="1"/>
          </p:nvPr>
        </p:nvSpPr>
        <p:spPr/>
        <p:txBody>
          <a:bodyPr/>
          <a:lstStyle/>
          <a:p>
            <a:r>
              <a:rPr lang="pt-BR" dirty="0" smtClean="0"/>
              <a:t>Perceber no olhar</a:t>
            </a:r>
            <a:endParaRPr lang="pt-BR" dirty="0"/>
          </a:p>
        </p:txBody>
      </p:sp>
      <p:pic>
        <p:nvPicPr>
          <p:cNvPr id="31746" name="Picture 2" descr="Resultado de imagem para perceber no olhar criança"/>
          <p:cNvPicPr>
            <a:picLocks noChangeAspect="1" noChangeArrowheads="1"/>
          </p:cNvPicPr>
          <p:nvPr/>
        </p:nvPicPr>
        <p:blipFill>
          <a:blip r:embed="rId2" cstate="print"/>
          <a:srcRect/>
          <a:stretch>
            <a:fillRect/>
          </a:stretch>
        </p:blipFill>
        <p:spPr bwMode="auto">
          <a:xfrm>
            <a:off x="2339752" y="2192287"/>
            <a:ext cx="5372100" cy="4117033"/>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Avaliação diagnóstica</a:t>
            </a:r>
            <a:endParaRPr lang="pt-BR" dirty="0"/>
          </a:p>
        </p:txBody>
      </p:sp>
      <p:sp>
        <p:nvSpPr>
          <p:cNvPr id="3" name="Espaço Reservado para Conteúdo 2"/>
          <p:cNvSpPr>
            <a:spLocks noGrp="1"/>
          </p:cNvSpPr>
          <p:nvPr>
            <p:ph idx="1"/>
          </p:nvPr>
        </p:nvSpPr>
        <p:spPr/>
        <p:txBody>
          <a:bodyPr/>
          <a:lstStyle/>
          <a:p>
            <a:r>
              <a:rPr lang="pt-BR" dirty="0" smtClean="0"/>
              <a:t>Perceber na fala</a:t>
            </a:r>
            <a:endParaRPr lang="pt-BR" dirty="0"/>
          </a:p>
        </p:txBody>
      </p:sp>
      <p:pic>
        <p:nvPicPr>
          <p:cNvPr id="30724" name="Picture 4" descr="Resultado de imagem para criança falando"/>
          <p:cNvPicPr>
            <a:picLocks noChangeAspect="1" noChangeArrowheads="1"/>
          </p:cNvPicPr>
          <p:nvPr/>
        </p:nvPicPr>
        <p:blipFill>
          <a:blip r:embed="rId2" cstate="print"/>
          <a:srcRect/>
          <a:stretch>
            <a:fillRect/>
          </a:stretch>
        </p:blipFill>
        <p:spPr bwMode="auto">
          <a:xfrm>
            <a:off x="1907704" y="2181522"/>
            <a:ext cx="6026299" cy="4020048"/>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Avaliação diagnóstica</a:t>
            </a:r>
            <a:endParaRPr lang="pt-BR" dirty="0"/>
          </a:p>
        </p:txBody>
      </p:sp>
      <p:sp>
        <p:nvSpPr>
          <p:cNvPr id="3" name="Espaço Reservado para Conteúdo 2"/>
          <p:cNvSpPr>
            <a:spLocks noGrp="1"/>
          </p:cNvSpPr>
          <p:nvPr>
            <p:ph idx="1"/>
          </p:nvPr>
        </p:nvSpPr>
        <p:spPr/>
        <p:txBody>
          <a:bodyPr/>
          <a:lstStyle/>
          <a:p>
            <a:r>
              <a:rPr lang="pt-BR" dirty="0" smtClean="0"/>
              <a:t>Perceber na indisciplina </a:t>
            </a:r>
            <a:endParaRPr lang="pt-BR" dirty="0"/>
          </a:p>
        </p:txBody>
      </p:sp>
      <p:pic>
        <p:nvPicPr>
          <p:cNvPr id="29698" name="Picture 2" descr="Resultado de imagem para criança falando"/>
          <p:cNvPicPr>
            <a:picLocks noChangeAspect="1" noChangeArrowheads="1"/>
          </p:cNvPicPr>
          <p:nvPr/>
        </p:nvPicPr>
        <p:blipFill>
          <a:blip r:embed="rId2" cstate="print"/>
          <a:srcRect/>
          <a:stretch>
            <a:fillRect/>
          </a:stretch>
        </p:blipFill>
        <p:spPr bwMode="auto">
          <a:xfrm>
            <a:off x="1619672" y="2204864"/>
            <a:ext cx="5594251" cy="3731835"/>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5080608" cy="1143000"/>
          </a:xfrm>
        </p:spPr>
        <p:txBody>
          <a:bodyPr/>
          <a:lstStyle/>
          <a:p>
            <a:r>
              <a:rPr lang="pt-BR" dirty="0" smtClean="0"/>
              <a:t>Avaliação diagnóstica</a:t>
            </a:r>
            <a:endParaRPr lang="pt-BR" dirty="0"/>
          </a:p>
        </p:txBody>
      </p:sp>
      <p:sp>
        <p:nvSpPr>
          <p:cNvPr id="3" name="Espaço Reservado para Conteúdo 2"/>
          <p:cNvSpPr>
            <a:spLocks noGrp="1"/>
          </p:cNvSpPr>
          <p:nvPr>
            <p:ph idx="1"/>
          </p:nvPr>
        </p:nvSpPr>
        <p:spPr/>
        <p:txBody>
          <a:bodyPr/>
          <a:lstStyle/>
          <a:p>
            <a:r>
              <a:rPr lang="pt-BR" dirty="0" smtClean="0"/>
              <a:t>Qual é o melhor tema para ser trabalhado</a:t>
            </a:r>
            <a:endParaRPr lang="pt-BR" dirty="0"/>
          </a:p>
        </p:txBody>
      </p:sp>
      <p:pic>
        <p:nvPicPr>
          <p:cNvPr id="27652" name="Picture 4" descr="Resultado de imagem para melhor projeto educacao"/>
          <p:cNvPicPr>
            <a:picLocks noChangeAspect="1" noChangeArrowheads="1"/>
          </p:cNvPicPr>
          <p:nvPr/>
        </p:nvPicPr>
        <p:blipFill>
          <a:blip r:embed="rId2" cstate="print"/>
          <a:srcRect/>
          <a:stretch>
            <a:fillRect/>
          </a:stretch>
        </p:blipFill>
        <p:spPr bwMode="auto">
          <a:xfrm>
            <a:off x="1763688" y="2420888"/>
            <a:ext cx="6120680" cy="4002249"/>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a:t>
            </a:r>
            <a:endParaRPr lang="pt-BR" dirty="0"/>
          </a:p>
        </p:txBody>
      </p:sp>
      <p:sp>
        <p:nvSpPr>
          <p:cNvPr id="3" name="Espaço Reservado para Conteúdo 2"/>
          <p:cNvSpPr>
            <a:spLocks noGrp="1"/>
          </p:cNvSpPr>
          <p:nvPr>
            <p:ph idx="1"/>
          </p:nvPr>
        </p:nvSpPr>
        <p:spPr>
          <a:xfrm>
            <a:off x="1435608" y="1447800"/>
            <a:ext cx="2632336" cy="4800600"/>
          </a:xfrm>
        </p:spPr>
        <p:txBody>
          <a:bodyPr/>
          <a:lstStyle/>
          <a:p>
            <a:r>
              <a:rPr lang="pt-BR" dirty="0" smtClean="0"/>
              <a:t>Chulé</a:t>
            </a:r>
            <a:endParaRPr lang="pt-BR" dirty="0"/>
          </a:p>
        </p:txBody>
      </p:sp>
      <p:sp>
        <p:nvSpPr>
          <p:cNvPr id="4" name="CaixaDeTexto 3"/>
          <p:cNvSpPr txBox="1"/>
          <p:nvPr/>
        </p:nvSpPr>
        <p:spPr>
          <a:xfrm>
            <a:off x="5807830" y="5589240"/>
            <a:ext cx="3336170" cy="646331"/>
          </a:xfrm>
          <a:prstGeom prst="rect">
            <a:avLst/>
          </a:prstGeom>
          <a:noFill/>
        </p:spPr>
        <p:txBody>
          <a:bodyPr wrap="none" rtlCol="0">
            <a:spAutoFit/>
          </a:bodyPr>
          <a:lstStyle/>
          <a:p>
            <a:r>
              <a:rPr lang="pt-BR" dirty="0" smtClean="0"/>
              <a:t>Professora: Qual vai ser o projeto</a:t>
            </a:r>
          </a:p>
          <a:p>
            <a:r>
              <a:rPr lang="pt-BR" dirty="0" smtClean="0"/>
              <a:t>Folclore ???</a:t>
            </a:r>
            <a:endParaRPr lang="pt-BR" dirty="0"/>
          </a:p>
        </p:txBody>
      </p:sp>
      <p:sp>
        <p:nvSpPr>
          <p:cNvPr id="5" name="CaixaDeTexto 4"/>
          <p:cNvSpPr txBox="1"/>
          <p:nvPr/>
        </p:nvSpPr>
        <p:spPr>
          <a:xfrm>
            <a:off x="1763688" y="5661248"/>
            <a:ext cx="3672408" cy="923330"/>
          </a:xfrm>
          <a:prstGeom prst="rect">
            <a:avLst/>
          </a:prstGeom>
          <a:noFill/>
        </p:spPr>
        <p:txBody>
          <a:bodyPr wrap="square" rtlCol="0">
            <a:spAutoFit/>
          </a:bodyPr>
          <a:lstStyle/>
          <a:p>
            <a:r>
              <a:rPr lang="pt-BR" dirty="0" smtClean="0"/>
              <a:t>Na realidade já existe um</a:t>
            </a:r>
          </a:p>
          <a:p>
            <a:r>
              <a:rPr lang="pt-BR" dirty="0" smtClean="0"/>
              <a:t>Problema que é a higiene </a:t>
            </a:r>
          </a:p>
          <a:p>
            <a:r>
              <a:rPr lang="pt-BR" dirty="0" smtClean="0"/>
              <a:t>corporal</a:t>
            </a:r>
            <a:endParaRPr lang="pt-BR" dirty="0"/>
          </a:p>
        </p:txBody>
      </p:sp>
      <p:pic>
        <p:nvPicPr>
          <p:cNvPr id="26626" name="Picture 2" descr="Resultado de imagem para projeto chulé  "/>
          <p:cNvPicPr>
            <a:picLocks noChangeAspect="1" noChangeArrowheads="1"/>
          </p:cNvPicPr>
          <p:nvPr/>
        </p:nvPicPr>
        <p:blipFill>
          <a:blip r:embed="rId2" cstate="print"/>
          <a:srcRect/>
          <a:stretch>
            <a:fillRect/>
          </a:stretch>
        </p:blipFill>
        <p:spPr bwMode="auto">
          <a:xfrm>
            <a:off x="1403648" y="2204864"/>
            <a:ext cx="6480720" cy="2933646"/>
          </a:xfrm>
          <a:prstGeom prst="rect">
            <a:avLst/>
          </a:prstGeom>
          <a:noFill/>
        </p:spPr>
      </p:pic>
      <p:pic>
        <p:nvPicPr>
          <p:cNvPr id="8"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a:t>
            </a:r>
            <a:endParaRPr lang="pt-BR" dirty="0"/>
          </a:p>
        </p:txBody>
      </p:sp>
      <p:sp>
        <p:nvSpPr>
          <p:cNvPr id="3" name="Espaço Reservado para Conteúdo 2"/>
          <p:cNvSpPr>
            <a:spLocks noGrp="1"/>
          </p:cNvSpPr>
          <p:nvPr>
            <p:ph idx="1"/>
          </p:nvPr>
        </p:nvSpPr>
        <p:spPr>
          <a:xfrm>
            <a:off x="1435608" y="1447800"/>
            <a:ext cx="7384864" cy="1765176"/>
          </a:xfrm>
        </p:spPr>
        <p:txBody>
          <a:bodyPr/>
          <a:lstStyle/>
          <a:p>
            <a:r>
              <a:rPr lang="pt-BR" dirty="0" smtClean="0"/>
              <a:t>Vai trabalhar folclore porque é a semana do folclore ou porque esta na moda.</a:t>
            </a:r>
          </a:p>
          <a:p>
            <a:endParaRPr lang="pt-BR" dirty="0" smtClean="0"/>
          </a:p>
        </p:txBody>
      </p:sp>
      <p:pic>
        <p:nvPicPr>
          <p:cNvPr id="25602" name="Picture 2" descr="Resultado de imagem para coisas que não serve para nada"/>
          <p:cNvPicPr>
            <a:picLocks noChangeAspect="1" noChangeArrowheads="1"/>
          </p:cNvPicPr>
          <p:nvPr/>
        </p:nvPicPr>
        <p:blipFill>
          <a:blip r:embed="rId2" cstate="print"/>
          <a:srcRect/>
          <a:stretch>
            <a:fillRect/>
          </a:stretch>
        </p:blipFill>
        <p:spPr bwMode="auto">
          <a:xfrm>
            <a:off x="1835696" y="3284984"/>
            <a:ext cx="5760640" cy="3072805"/>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Entendendo o Modelo</a:t>
            </a:r>
            <a:endParaRPr lang="pt-BR" dirty="0"/>
          </a:p>
        </p:txBody>
      </p:sp>
      <p:sp>
        <p:nvSpPr>
          <p:cNvPr id="4" name="CaixaDeTexto 3"/>
          <p:cNvSpPr txBox="1"/>
          <p:nvPr/>
        </p:nvSpPr>
        <p:spPr>
          <a:xfrm>
            <a:off x="1259632" y="1916832"/>
            <a:ext cx="3240360" cy="3477875"/>
          </a:xfrm>
          <a:prstGeom prst="rect">
            <a:avLst/>
          </a:prstGeom>
          <a:noFill/>
        </p:spPr>
        <p:txBody>
          <a:bodyPr wrap="square" rtlCol="0">
            <a:spAutoFit/>
          </a:bodyPr>
          <a:lstStyle/>
          <a:p>
            <a:pPr>
              <a:buFont typeface="Wingdings" pitchFamily="2" charset="2"/>
              <a:buChar char="§"/>
            </a:pPr>
            <a:r>
              <a:rPr lang="pt-BR" sz="2000" dirty="0" smtClean="0"/>
              <a:t>Até a década de 50 o Brasil possuía um modelo escolar </a:t>
            </a:r>
          </a:p>
          <a:p>
            <a:pPr>
              <a:buFont typeface="Wingdings" pitchFamily="2" charset="2"/>
              <a:buChar char="Ø"/>
            </a:pPr>
            <a:r>
              <a:rPr lang="pt-BR" sz="2000" dirty="0" smtClean="0"/>
              <a:t>Voltado a reflexão e </a:t>
            </a:r>
          </a:p>
          <a:p>
            <a:r>
              <a:rPr lang="pt-BR" sz="2000" dirty="0" smtClean="0"/>
              <a:t>pensamento</a:t>
            </a:r>
          </a:p>
          <a:p>
            <a:pPr>
              <a:buFont typeface="Wingdings" pitchFamily="2" charset="2"/>
              <a:buChar char="Ø"/>
            </a:pPr>
            <a:r>
              <a:rPr lang="pt-BR" sz="2000" dirty="0" smtClean="0"/>
              <a:t>Formação ampla</a:t>
            </a:r>
          </a:p>
          <a:p>
            <a:pPr>
              <a:buFont typeface="Wingdings" pitchFamily="2" charset="2"/>
              <a:buChar char="Ø"/>
            </a:pPr>
            <a:r>
              <a:rPr lang="pt-BR" sz="2000" dirty="0" smtClean="0"/>
              <a:t>Questionadora e reflexiva, contudo era uma escola</a:t>
            </a:r>
          </a:p>
          <a:p>
            <a:pPr>
              <a:buFont typeface="Wingdings" pitchFamily="2" charset="2"/>
              <a:buChar char="Ø"/>
            </a:pPr>
            <a:endParaRPr lang="pt-BR" sz="2000" dirty="0" smtClean="0"/>
          </a:p>
          <a:p>
            <a:pPr>
              <a:buFont typeface="Wingdings" pitchFamily="2" charset="2"/>
              <a:buChar char="Ø"/>
            </a:pPr>
            <a:r>
              <a:rPr lang="pt-BR" sz="2000" dirty="0" smtClean="0"/>
              <a:t>ELITISTA!!</a:t>
            </a:r>
          </a:p>
          <a:p>
            <a:pPr>
              <a:buFont typeface="Wingdings" pitchFamily="2" charset="2"/>
              <a:buChar char="Ø"/>
            </a:pPr>
            <a:r>
              <a:rPr lang="pt-BR" sz="2000" dirty="0" smtClean="0"/>
              <a:t>Voltada para poucos, que se dedicava a formar liderança</a:t>
            </a:r>
            <a:endParaRPr lang="pt-BR" sz="2000" dirty="0"/>
          </a:p>
        </p:txBody>
      </p:sp>
      <p:sp>
        <p:nvSpPr>
          <p:cNvPr id="5" name="CaixaDeTexto 4"/>
          <p:cNvSpPr txBox="1"/>
          <p:nvPr/>
        </p:nvSpPr>
        <p:spPr>
          <a:xfrm>
            <a:off x="2555776" y="5661248"/>
            <a:ext cx="5726248" cy="830997"/>
          </a:xfrm>
          <a:prstGeom prst="rect">
            <a:avLst/>
          </a:prstGeom>
          <a:noFill/>
        </p:spPr>
        <p:txBody>
          <a:bodyPr wrap="none" rtlCol="0">
            <a:spAutoFit/>
          </a:bodyPr>
          <a:lstStyle/>
          <a:p>
            <a:r>
              <a:rPr lang="pt-BR" sz="2400" dirty="0" smtClean="0"/>
              <a:t>EXAME DE ADMISSÃO!! ALGUÉM FEZ?</a:t>
            </a:r>
          </a:p>
          <a:p>
            <a:r>
              <a:rPr lang="pt-BR" sz="2400" dirty="0" smtClean="0"/>
              <a:t>Mecanismo de exclusão necessário na época</a:t>
            </a:r>
            <a:endParaRPr lang="pt-BR" sz="2400" dirty="0"/>
          </a:p>
        </p:txBody>
      </p:sp>
      <p:pic>
        <p:nvPicPr>
          <p:cNvPr id="89090" name="Picture 2" descr="Resultado de imagem para escola tradicional"/>
          <p:cNvPicPr>
            <a:picLocks noChangeAspect="1" noChangeArrowheads="1"/>
          </p:cNvPicPr>
          <p:nvPr/>
        </p:nvPicPr>
        <p:blipFill>
          <a:blip r:embed="rId2" cstate="print"/>
          <a:srcRect/>
          <a:stretch>
            <a:fillRect/>
          </a:stretch>
        </p:blipFill>
        <p:spPr bwMode="auto">
          <a:xfrm>
            <a:off x="4499992" y="1196752"/>
            <a:ext cx="4286250" cy="4320480"/>
          </a:xfrm>
          <a:prstGeom prst="rect">
            <a:avLst/>
          </a:prstGeom>
          <a:noFill/>
        </p:spPr>
      </p:pic>
      <p:pic>
        <p:nvPicPr>
          <p:cNvPr id="7"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4360528" cy="1143000"/>
          </a:xfrm>
        </p:spPr>
        <p:txBody>
          <a:bodyPr>
            <a:normAutofit fontScale="90000"/>
          </a:bodyPr>
          <a:lstStyle/>
          <a:p>
            <a:r>
              <a:rPr lang="pt-BR" dirty="0" smtClean="0"/>
              <a:t>Outra confusão que as pessoas fazem</a:t>
            </a:r>
            <a:br>
              <a:rPr lang="pt-BR" dirty="0" smtClean="0"/>
            </a:br>
            <a:endParaRPr lang="pt-BR" dirty="0"/>
          </a:p>
        </p:txBody>
      </p:sp>
      <p:sp>
        <p:nvSpPr>
          <p:cNvPr id="3" name="Espaço Reservado para Conteúdo 2"/>
          <p:cNvSpPr>
            <a:spLocks noGrp="1"/>
          </p:cNvSpPr>
          <p:nvPr>
            <p:ph idx="1"/>
          </p:nvPr>
        </p:nvSpPr>
        <p:spPr>
          <a:xfrm>
            <a:off x="1435608" y="1447800"/>
            <a:ext cx="7498080" cy="3277344"/>
          </a:xfrm>
        </p:spPr>
        <p:txBody>
          <a:bodyPr/>
          <a:lstStyle/>
          <a:p>
            <a:r>
              <a:rPr lang="pt-BR" dirty="0" smtClean="0"/>
              <a:t>Datas comemorativas</a:t>
            </a:r>
          </a:p>
          <a:p>
            <a:r>
              <a:rPr lang="pt-BR" dirty="0" smtClean="0"/>
              <a:t>Tem que comemorar sim, fazendo varias atividades, mas não como projeto</a:t>
            </a:r>
          </a:p>
          <a:p>
            <a:endParaRPr lang="pt-BR" dirty="0" smtClean="0"/>
          </a:p>
          <a:p>
            <a:r>
              <a:rPr lang="pt-BR" dirty="0" smtClean="0"/>
              <a:t>No início o projeto sempre parte de uma problema</a:t>
            </a:r>
            <a:endParaRPr lang="pt-BR" dirty="0"/>
          </a:p>
        </p:txBody>
      </p:sp>
      <p:pic>
        <p:nvPicPr>
          <p:cNvPr id="24578" name="Picture 2" descr="Resultado de imagem para problemão"/>
          <p:cNvPicPr>
            <a:picLocks noChangeAspect="1" noChangeArrowheads="1"/>
          </p:cNvPicPr>
          <p:nvPr/>
        </p:nvPicPr>
        <p:blipFill>
          <a:blip r:embed="rId2" cstate="print"/>
          <a:srcRect/>
          <a:stretch>
            <a:fillRect/>
          </a:stretch>
        </p:blipFill>
        <p:spPr bwMode="auto">
          <a:xfrm>
            <a:off x="3923928" y="4293096"/>
            <a:ext cx="4536504" cy="2250232"/>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 da Bandeira</a:t>
            </a:r>
            <a:endParaRPr lang="pt-BR" dirty="0"/>
          </a:p>
        </p:txBody>
      </p:sp>
      <p:sp>
        <p:nvSpPr>
          <p:cNvPr id="3" name="Espaço Reservado para Conteúdo 2"/>
          <p:cNvSpPr>
            <a:spLocks noGrp="1"/>
          </p:cNvSpPr>
          <p:nvPr>
            <p:ph idx="1"/>
          </p:nvPr>
        </p:nvSpPr>
        <p:spPr/>
        <p:txBody>
          <a:bodyPr/>
          <a:lstStyle/>
          <a:p>
            <a:r>
              <a:rPr lang="pt-BR" dirty="0" smtClean="0"/>
              <a:t>Qual é o problema da bandeira?</a:t>
            </a:r>
            <a:endParaRPr lang="pt-BR" dirty="0"/>
          </a:p>
        </p:txBody>
      </p:sp>
      <p:pic>
        <p:nvPicPr>
          <p:cNvPr id="23556" name="Picture 4" descr="Resultado de imagem para bandeira e problema"/>
          <p:cNvPicPr>
            <a:picLocks noChangeAspect="1" noChangeArrowheads="1"/>
          </p:cNvPicPr>
          <p:nvPr/>
        </p:nvPicPr>
        <p:blipFill>
          <a:blip r:embed="rId2" cstate="print"/>
          <a:srcRect/>
          <a:stretch>
            <a:fillRect/>
          </a:stretch>
        </p:blipFill>
        <p:spPr bwMode="auto">
          <a:xfrm>
            <a:off x="878480" y="2795093"/>
            <a:ext cx="4485608" cy="3245271"/>
          </a:xfrm>
          <a:prstGeom prst="rect">
            <a:avLst/>
          </a:prstGeom>
          <a:noFill/>
        </p:spPr>
      </p:pic>
      <p:pic>
        <p:nvPicPr>
          <p:cNvPr id="23558" name="Picture 6" descr="Resultado de imagem para pensando"/>
          <p:cNvPicPr>
            <a:picLocks noChangeAspect="1" noChangeArrowheads="1"/>
          </p:cNvPicPr>
          <p:nvPr/>
        </p:nvPicPr>
        <p:blipFill>
          <a:blip r:embed="rId3" cstate="print"/>
          <a:srcRect/>
          <a:stretch>
            <a:fillRect/>
          </a:stretch>
        </p:blipFill>
        <p:spPr bwMode="auto">
          <a:xfrm>
            <a:off x="5220072" y="2780928"/>
            <a:ext cx="3555554" cy="2664296"/>
          </a:xfrm>
          <a:prstGeom prst="rect">
            <a:avLst/>
          </a:prstGeom>
          <a:noFill/>
        </p:spPr>
      </p:pic>
      <p:pic>
        <p:nvPicPr>
          <p:cNvPr id="7" name="Picture 2" descr="http://www.sinpeem.com.br/sites/arquivos/logo/logo.jpg"/>
          <p:cNvPicPr>
            <a:picLocks noChangeAspect="1" noChangeArrowheads="1"/>
          </p:cNvPicPr>
          <p:nvPr/>
        </p:nvPicPr>
        <p:blipFill>
          <a:blip r:embed="rId4" cstate="print"/>
          <a:srcRect/>
          <a:stretch>
            <a:fillRect/>
          </a:stretch>
        </p:blipFill>
        <p:spPr bwMode="auto">
          <a:xfrm>
            <a:off x="7884368" y="0"/>
            <a:ext cx="1259632" cy="936104"/>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6160728" cy="1143000"/>
          </a:xfrm>
        </p:spPr>
        <p:txBody>
          <a:bodyPr>
            <a:normAutofit fontScale="90000"/>
          </a:bodyPr>
          <a:lstStyle/>
          <a:p>
            <a:r>
              <a:rPr lang="pt-BR" dirty="0"/>
              <a:t>A descoberta da problemática....</a:t>
            </a:r>
          </a:p>
        </p:txBody>
      </p:sp>
      <p:sp>
        <p:nvSpPr>
          <p:cNvPr id="3" name="Espaço Reservado para Conteúdo 2"/>
          <p:cNvSpPr>
            <a:spLocks noGrp="1"/>
          </p:cNvSpPr>
          <p:nvPr>
            <p:ph idx="1"/>
          </p:nvPr>
        </p:nvSpPr>
        <p:spPr/>
        <p:txBody>
          <a:bodyPr/>
          <a:lstStyle/>
          <a:p>
            <a:r>
              <a:rPr lang="pt-BR" dirty="0"/>
              <a:t>DIAGNÓSTICO</a:t>
            </a:r>
          </a:p>
          <a:p>
            <a:r>
              <a:rPr lang="pt-BR" dirty="0"/>
              <a:t>DIÁLOGO</a:t>
            </a:r>
          </a:p>
          <a:p>
            <a:r>
              <a:rPr lang="pt-BR" dirty="0"/>
              <a:t>PARTICIPAÇÃO DA EQUIPE</a:t>
            </a:r>
          </a:p>
        </p:txBody>
      </p:sp>
      <p:pic>
        <p:nvPicPr>
          <p:cNvPr id="22530" name="Picture 2" descr="Resultado de imagem para problema"/>
          <p:cNvPicPr>
            <a:picLocks noChangeAspect="1" noChangeArrowheads="1"/>
          </p:cNvPicPr>
          <p:nvPr/>
        </p:nvPicPr>
        <p:blipFill>
          <a:blip r:embed="rId2" cstate="print"/>
          <a:srcRect/>
          <a:stretch>
            <a:fillRect/>
          </a:stretch>
        </p:blipFill>
        <p:spPr bwMode="auto">
          <a:xfrm>
            <a:off x="1547664" y="3789040"/>
            <a:ext cx="5184576" cy="2348880"/>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332656"/>
            <a:ext cx="5800688" cy="1143000"/>
          </a:xfrm>
        </p:spPr>
        <p:txBody>
          <a:bodyPr>
            <a:normAutofit fontScale="90000"/>
          </a:bodyPr>
          <a:lstStyle/>
          <a:p>
            <a:r>
              <a:rPr lang="pt-BR" dirty="0" smtClean="0"/>
              <a:t>Após a temática os atores começam a trabalhar</a:t>
            </a:r>
            <a:endParaRPr lang="pt-BR" dirty="0"/>
          </a:p>
        </p:txBody>
      </p:sp>
      <p:sp>
        <p:nvSpPr>
          <p:cNvPr id="3" name="Espaço Reservado para Conteúdo 2"/>
          <p:cNvSpPr>
            <a:spLocks noGrp="1"/>
          </p:cNvSpPr>
          <p:nvPr>
            <p:ph idx="1"/>
          </p:nvPr>
        </p:nvSpPr>
        <p:spPr/>
        <p:txBody>
          <a:bodyPr>
            <a:normAutofit/>
          </a:bodyPr>
          <a:lstStyle/>
          <a:p>
            <a:pPr>
              <a:buNone/>
            </a:pPr>
            <a:r>
              <a:rPr lang="pt-BR" dirty="0" smtClean="0"/>
              <a:t>Qual é o papel de cada um deles?</a:t>
            </a:r>
          </a:p>
          <a:p>
            <a:r>
              <a:rPr lang="pt-BR" dirty="0" smtClean="0"/>
              <a:t>Primeiro passo</a:t>
            </a:r>
          </a:p>
          <a:p>
            <a:pPr>
              <a:buFont typeface="Wingdings" pitchFamily="2" charset="2"/>
              <a:buChar char="Ø"/>
            </a:pPr>
            <a:r>
              <a:rPr lang="pt-BR" dirty="0" smtClean="0"/>
              <a:t>Planejamento (Professor/Coordenador)</a:t>
            </a:r>
          </a:p>
          <a:p>
            <a:pPr>
              <a:buFont typeface="Wingdings" pitchFamily="2" charset="2"/>
              <a:buChar char="Ø"/>
            </a:pPr>
            <a:r>
              <a:rPr lang="pt-BR" dirty="0" smtClean="0"/>
              <a:t>Provocar o pensar sobre o planejar</a:t>
            </a:r>
          </a:p>
          <a:p>
            <a:pPr>
              <a:buFont typeface="Wingdings" pitchFamily="2" charset="2"/>
              <a:buChar char="Ø"/>
            </a:pPr>
            <a:r>
              <a:rPr lang="pt-BR" dirty="0" smtClean="0"/>
              <a:t>Operacional (época do ano/quantas turmas/ quais recursos materiais / quais os recursos humanos quais são meus objetivos/ por quê  fazer esse projeto /  avaliar o projeto pelos seus objetivos</a:t>
            </a:r>
            <a:endParaRPr lang="pt-BR" dirty="0"/>
          </a:p>
        </p:txBody>
      </p:sp>
      <p:pic>
        <p:nvPicPr>
          <p:cNvPr id="5"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5944704" cy="1143000"/>
          </a:xfrm>
        </p:spPr>
        <p:txBody>
          <a:bodyPr>
            <a:normAutofit fontScale="90000"/>
          </a:bodyPr>
          <a:lstStyle/>
          <a:p>
            <a:r>
              <a:rPr lang="pt-BR" dirty="0" smtClean="0"/>
              <a:t>Após a temática os atores começam a trabalhar</a:t>
            </a:r>
            <a:endParaRPr lang="pt-BR" dirty="0"/>
          </a:p>
        </p:txBody>
      </p:sp>
      <p:sp>
        <p:nvSpPr>
          <p:cNvPr id="3" name="Espaço Reservado para Conteúdo 2"/>
          <p:cNvSpPr>
            <a:spLocks noGrp="1"/>
          </p:cNvSpPr>
          <p:nvPr>
            <p:ph idx="1"/>
          </p:nvPr>
        </p:nvSpPr>
        <p:spPr/>
        <p:txBody>
          <a:bodyPr>
            <a:normAutofit/>
          </a:bodyPr>
          <a:lstStyle/>
          <a:p>
            <a:endParaRPr lang="pt-BR" dirty="0" smtClean="0"/>
          </a:p>
          <a:p>
            <a:r>
              <a:rPr lang="pt-BR" dirty="0" smtClean="0"/>
              <a:t>Segundo Passo</a:t>
            </a:r>
          </a:p>
          <a:p>
            <a:pPr>
              <a:buFont typeface="Wingdings" pitchFamily="2" charset="2"/>
              <a:buChar char="Ø"/>
            </a:pPr>
            <a:r>
              <a:rPr lang="pt-BR" dirty="0" smtClean="0"/>
              <a:t>Já sabemos o que queremos então vamos executar!!</a:t>
            </a:r>
          </a:p>
          <a:p>
            <a:pPr>
              <a:buFont typeface="Wingdings" pitchFamily="2" charset="2"/>
              <a:buChar char="Ø"/>
            </a:pPr>
            <a:r>
              <a:rPr lang="pt-BR" dirty="0" smtClean="0"/>
              <a:t>Execução ( o aluno assume o papel mais ativo) ele fará tudo aquilo que foi planejado, ou seja terá que investigar !!</a:t>
            </a:r>
          </a:p>
          <a:p>
            <a:pPr>
              <a:buFont typeface="Wingdings" pitchFamily="2" charset="2"/>
              <a:buChar char="Ø"/>
            </a:pPr>
            <a:r>
              <a:rPr lang="pt-BR" dirty="0" smtClean="0"/>
              <a:t>Professor vai mediando esse processo</a:t>
            </a:r>
          </a:p>
        </p:txBody>
      </p:sp>
      <p:pic>
        <p:nvPicPr>
          <p:cNvPr id="5"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5512656" cy="1143000"/>
          </a:xfrm>
        </p:spPr>
        <p:txBody>
          <a:bodyPr>
            <a:normAutofit fontScale="90000"/>
          </a:bodyPr>
          <a:lstStyle/>
          <a:p>
            <a:r>
              <a:rPr lang="pt-BR" dirty="0" smtClean="0"/>
              <a:t>Após a temática os atores começam a trabalhar</a:t>
            </a:r>
            <a:endParaRPr lang="pt-BR" dirty="0"/>
          </a:p>
        </p:txBody>
      </p:sp>
      <p:sp>
        <p:nvSpPr>
          <p:cNvPr id="3" name="Espaço Reservado para Conteúdo 2"/>
          <p:cNvSpPr>
            <a:spLocks noGrp="1"/>
          </p:cNvSpPr>
          <p:nvPr>
            <p:ph idx="1"/>
          </p:nvPr>
        </p:nvSpPr>
        <p:spPr/>
        <p:txBody>
          <a:bodyPr>
            <a:normAutofit/>
          </a:bodyPr>
          <a:lstStyle/>
          <a:p>
            <a:pPr>
              <a:buNone/>
            </a:pPr>
            <a:endParaRPr lang="pt-BR" dirty="0" smtClean="0"/>
          </a:p>
          <a:p>
            <a:r>
              <a:rPr lang="pt-BR" dirty="0" smtClean="0"/>
              <a:t>Terceiro Passo</a:t>
            </a:r>
          </a:p>
          <a:p>
            <a:pPr>
              <a:buFont typeface="Wingdings" pitchFamily="2" charset="2"/>
              <a:buChar char="Ø"/>
            </a:pPr>
            <a:r>
              <a:rPr lang="pt-BR" dirty="0" smtClean="0"/>
              <a:t>Depuração -  significa melhorar a qualidade do projeto, se o professor conseguir fazer essa etapa de depuração conseguirá melhorar a qualidade do projeto!!</a:t>
            </a:r>
          </a:p>
          <a:p>
            <a:pPr>
              <a:buFont typeface="Wingdings" pitchFamily="2" charset="2"/>
              <a:buChar char="Ø"/>
            </a:pPr>
            <a:r>
              <a:rPr lang="pt-BR" dirty="0" smtClean="0"/>
              <a:t>Provocação- provoque seus alunos, redirecione, se for o caso, questione!!</a:t>
            </a:r>
          </a:p>
        </p:txBody>
      </p:sp>
      <p:pic>
        <p:nvPicPr>
          <p:cNvPr id="5"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5656672" cy="1143000"/>
          </a:xfrm>
        </p:spPr>
        <p:txBody>
          <a:bodyPr>
            <a:normAutofit fontScale="90000"/>
          </a:bodyPr>
          <a:lstStyle/>
          <a:p>
            <a:r>
              <a:rPr lang="pt-BR" dirty="0" smtClean="0"/>
              <a:t>Após a temática os atores começam a trabalhar</a:t>
            </a:r>
            <a:endParaRPr lang="pt-BR" dirty="0"/>
          </a:p>
        </p:txBody>
      </p:sp>
      <p:sp>
        <p:nvSpPr>
          <p:cNvPr id="3" name="Espaço Reservado para Conteúdo 2"/>
          <p:cNvSpPr>
            <a:spLocks noGrp="1"/>
          </p:cNvSpPr>
          <p:nvPr>
            <p:ph idx="1"/>
          </p:nvPr>
        </p:nvSpPr>
        <p:spPr/>
        <p:txBody>
          <a:bodyPr>
            <a:normAutofit lnSpcReduction="10000"/>
          </a:bodyPr>
          <a:lstStyle/>
          <a:p>
            <a:endParaRPr lang="pt-BR" dirty="0" smtClean="0"/>
          </a:p>
          <a:p>
            <a:r>
              <a:rPr lang="pt-BR" dirty="0" smtClean="0"/>
              <a:t>Quarto Passo</a:t>
            </a:r>
          </a:p>
          <a:p>
            <a:pPr>
              <a:buFont typeface="Wingdings" pitchFamily="2" charset="2"/>
              <a:buChar char="Ø"/>
            </a:pPr>
            <a:r>
              <a:rPr lang="pt-BR" dirty="0" smtClean="0"/>
              <a:t>Mais importante de todas</a:t>
            </a:r>
          </a:p>
          <a:p>
            <a:pPr>
              <a:buFont typeface="Wingdings" pitchFamily="2" charset="2"/>
              <a:buChar char="Ø"/>
            </a:pPr>
            <a:r>
              <a:rPr lang="pt-BR" dirty="0" smtClean="0"/>
              <a:t>O aluno passou um tempo resolvendo problemas</a:t>
            </a:r>
          </a:p>
          <a:p>
            <a:pPr>
              <a:buFont typeface="Wingdings" pitchFamily="2" charset="2"/>
              <a:buChar char="Ø"/>
            </a:pPr>
            <a:r>
              <a:rPr lang="pt-BR" sz="5400" dirty="0" smtClean="0"/>
              <a:t>Apresentação</a:t>
            </a:r>
            <a:r>
              <a:rPr lang="pt-BR" dirty="0" smtClean="0"/>
              <a:t> (colegas/pais/ comunidade)</a:t>
            </a:r>
          </a:p>
          <a:p>
            <a:pPr>
              <a:buFont typeface="Wingdings" pitchFamily="2" charset="2"/>
              <a:buChar char="Ø"/>
            </a:pPr>
            <a:endParaRPr lang="pt-BR" dirty="0" smtClean="0"/>
          </a:p>
          <a:p>
            <a:pPr>
              <a:buFont typeface="Wingdings" pitchFamily="2" charset="2"/>
              <a:buChar char="Ø"/>
            </a:pPr>
            <a:r>
              <a:rPr lang="pt-BR" dirty="0" smtClean="0"/>
              <a:t>Todos os produtos e ninguém vai ver?</a:t>
            </a:r>
          </a:p>
          <a:p>
            <a:endParaRPr lang="pt-BR" dirty="0" smtClean="0"/>
          </a:p>
        </p:txBody>
      </p:sp>
      <p:pic>
        <p:nvPicPr>
          <p:cNvPr id="5"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03648" y="332656"/>
            <a:ext cx="5760640" cy="3384376"/>
          </a:xfrm>
        </p:spPr>
        <p:txBody>
          <a:bodyPr>
            <a:normAutofit lnSpcReduction="10000"/>
          </a:bodyPr>
          <a:lstStyle/>
          <a:p>
            <a:r>
              <a:rPr lang="pt-BR" dirty="0" smtClean="0"/>
              <a:t>Professor guarda dentro de uma armário mais parece um buraco negro</a:t>
            </a:r>
          </a:p>
          <a:p>
            <a:endParaRPr lang="pt-BR" dirty="0" smtClean="0"/>
          </a:p>
          <a:p>
            <a:r>
              <a:rPr lang="pt-BR" dirty="0" smtClean="0"/>
              <a:t>Como fica a questão do </a:t>
            </a:r>
            <a:r>
              <a:rPr lang="pt-BR" i="1" dirty="0" smtClean="0"/>
              <a:t>ego</a:t>
            </a:r>
            <a:r>
              <a:rPr lang="pt-BR" dirty="0" smtClean="0"/>
              <a:t> do aluno que trabalhou para ninguém apreciar.</a:t>
            </a:r>
            <a:endParaRPr lang="pt-BR" dirty="0"/>
          </a:p>
        </p:txBody>
      </p:sp>
      <p:pic>
        <p:nvPicPr>
          <p:cNvPr id="17410" name="Picture 2" descr="Resultado de imagem para projeto lindo dos alunos"/>
          <p:cNvPicPr>
            <a:picLocks noChangeAspect="1" noChangeArrowheads="1"/>
          </p:cNvPicPr>
          <p:nvPr/>
        </p:nvPicPr>
        <p:blipFill>
          <a:blip r:embed="rId2" cstate="print"/>
          <a:srcRect/>
          <a:stretch>
            <a:fillRect/>
          </a:stretch>
        </p:blipFill>
        <p:spPr bwMode="auto">
          <a:xfrm>
            <a:off x="1547664" y="3212976"/>
            <a:ext cx="6396203" cy="3645024"/>
          </a:xfrm>
          <a:prstGeom prst="rect">
            <a:avLst/>
          </a:prstGeom>
          <a:noFill/>
        </p:spPr>
      </p:pic>
      <p:pic>
        <p:nvPicPr>
          <p:cNvPr id="5"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apresentação</a:t>
            </a:r>
            <a:endParaRPr lang="pt-BR" dirty="0"/>
          </a:p>
        </p:txBody>
      </p:sp>
      <p:sp>
        <p:nvSpPr>
          <p:cNvPr id="3" name="Espaço Reservado para Conteúdo 2"/>
          <p:cNvSpPr>
            <a:spLocks noGrp="1"/>
          </p:cNvSpPr>
          <p:nvPr>
            <p:ph idx="1"/>
          </p:nvPr>
        </p:nvSpPr>
        <p:spPr/>
        <p:txBody>
          <a:bodyPr/>
          <a:lstStyle/>
          <a:p>
            <a:r>
              <a:rPr lang="pt-BR" dirty="0" smtClean="0"/>
              <a:t>Assim como nós professores aprendemos dar aula dando aula... O aluno consolida quando tiver que apresentar!!</a:t>
            </a:r>
          </a:p>
          <a:p>
            <a:r>
              <a:rPr lang="pt-BR" dirty="0" smtClean="0"/>
              <a:t>Portanto sempre planeje algum tipo de apresentação</a:t>
            </a:r>
            <a:endParaRPr lang="pt-BR" dirty="0"/>
          </a:p>
        </p:txBody>
      </p:sp>
      <p:pic>
        <p:nvPicPr>
          <p:cNvPr id="6"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pic>
        <p:nvPicPr>
          <p:cNvPr id="19458" name="Picture 2" descr="Resultado de imagem para apresentação de trabalhos escolares criativos"/>
          <p:cNvPicPr>
            <a:picLocks noChangeAspect="1" noChangeArrowheads="1"/>
          </p:cNvPicPr>
          <p:nvPr/>
        </p:nvPicPr>
        <p:blipFill>
          <a:blip r:embed="rId3" cstate="print"/>
          <a:srcRect/>
          <a:stretch>
            <a:fillRect/>
          </a:stretch>
        </p:blipFill>
        <p:spPr bwMode="auto">
          <a:xfrm>
            <a:off x="1907704" y="4005064"/>
            <a:ext cx="5715000" cy="2664296"/>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5872696" cy="1143000"/>
          </a:xfrm>
        </p:spPr>
        <p:txBody>
          <a:bodyPr>
            <a:normAutofit fontScale="90000"/>
          </a:bodyPr>
          <a:lstStyle/>
          <a:p>
            <a:r>
              <a:rPr lang="pt-BR" dirty="0" smtClean="0"/>
              <a:t>Após a temática os atores começam a trabalhar</a:t>
            </a:r>
            <a:endParaRPr lang="pt-BR" dirty="0"/>
          </a:p>
        </p:txBody>
      </p:sp>
      <p:sp>
        <p:nvSpPr>
          <p:cNvPr id="3" name="Espaço Reservado para Conteúdo 2"/>
          <p:cNvSpPr>
            <a:spLocks noGrp="1"/>
          </p:cNvSpPr>
          <p:nvPr>
            <p:ph idx="1"/>
          </p:nvPr>
        </p:nvSpPr>
        <p:spPr>
          <a:xfrm>
            <a:off x="1435608" y="1772816"/>
            <a:ext cx="7498080" cy="4475584"/>
          </a:xfrm>
        </p:spPr>
        <p:txBody>
          <a:bodyPr>
            <a:normAutofit fontScale="85000" lnSpcReduction="10000"/>
          </a:bodyPr>
          <a:lstStyle/>
          <a:p>
            <a:pPr>
              <a:buFont typeface="Wingdings" pitchFamily="2" charset="2"/>
              <a:buChar char="Ø"/>
            </a:pPr>
            <a:endParaRPr lang="pt-BR" dirty="0" smtClean="0"/>
          </a:p>
          <a:p>
            <a:pPr>
              <a:buFont typeface="Arial" pitchFamily="34" charset="0"/>
              <a:buChar char="•"/>
            </a:pPr>
            <a:r>
              <a:rPr lang="pt-BR" dirty="0" smtClean="0"/>
              <a:t>Ultimo Passo</a:t>
            </a:r>
          </a:p>
          <a:p>
            <a:pPr>
              <a:buFont typeface="Wingdings" pitchFamily="2" charset="2"/>
              <a:buChar char="§"/>
            </a:pPr>
            <a:r>
              <a:rPr lang="pt-BR" dirty="0" smtClean="0"/>
              <a:t>Avaliar</a:t>
            </a:r>
          </a:p>
          <a:p>
            <a:pPr>
              <a:buFont typeface="Wingdings" pitchFamily="2" charset="2"/>
              <a:buChar char="Ø"/>
            </a:pPr>
            <a:endParaRPr lang="pt-BR" dirty="0" smtClean="0"/>
          </a:p>
          <a:p>
            <a:pPr>
              <a:buFont typeface="Wingdings" pitchFamily="2" charset="2"/>
              <a:buChar char="Ø"/>
            </a:pPr>
            <a:r>
              <a:rPr lang="pt-BR" dirty="0" smtClean="0"/>
              <a:t>Com os alunos.</a:t>
            </a:r>
          </a:p>
          <a:p>
            <a:pPr>
              <a:buFont typeface="Wingdings" pitchFamily="2" charset="2"/>
              <a:buChar char="Ø"/>
            </a:pPr>
            <a:endParaRPr lang="pt-BR" dirty="0" smtClean="0"/>
          </a:p>
          <a:p>
            <a:pPr>
              <a:buFont typeface="Wingdings" pitchFamily="2" charset="2"/>
              <a:buChar char="Ø"/>
            </a:pPr>
            <a:r>
              <a:rPr lang="pt-BR" dirty="0" smtClean="0"/>
              <a:t>Do professor (retomada de objetivos/amarrar o verbo em algum tipo de ação, por exemplo, desenvolvimento do produto</a:t>
            </a:r>
          </a:p>
          <a:p>
            <a:pPr>
              <a:buFont typeface="Wingdings" pitchFamily="2" charset="2"/>
              <a:buChar char="Ø"/>
            </a:pPr>
            <a:r>
              <a:rPr lang="pt-BR" dirty="0" smtClean="0"/>
              <a:t>Nem todo projeto vai dar conta de tudo!!</a:t>
            </a:r>
          </a:p>
        </p:txBody>
      </p:sp>
      <p:pic>
        <p:nvPicPr>
          <p:cNvPr id="5"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 a Industrialização</a:t>
            </a:r>
            <a:endParaRPr lang="pt-BR" dirty="0"/>
          </a:p>
        </p:txBody>
      </p:sp>
      <p:sp>
        <p:nvSpPr>
          <p:cNvPr id="4" name="CaixaDeTexto 3"/>
          <p:cNvSpPr txBox="1"/>
          <p:nvPr/>
        </p:nvSpPr>
        <p:spPr>
          <a:xfrm flipH="1">
            <a:off x="1331640" y="1916832"/>
            <a:ext cx="3096344" cy="3416320"/>
          </a:xfrm>
          <a:prstGeom prst="rect">
            <a:avLst/>
          </a:prstGeom>
          <a:noFill/>
        </p:spPr>
        <p:txBody>
          <a:bodyPr wrap="square" rtlCol="0">
            <a:spAutoFit/>
          </a:bodyPr>
          <a:lstStyle/>
          <a:p>
            <a:pPr>
              <a:buFont typeface="Wingdings" pitchFamily="2" charset="2"/>
              <a:buChar char="Ø"/>
            </a:pPr>
            <a:r>
              <a:rPr lang="pt-BR" sz="2400" dirty="0" smtClean="0"/>
              <a:t>Houve a necessidade de ampliar a mão de obra.</a:t>
            </a:r>
          </a:p>
          <a:p>
            <a:pPr>
              <a:buFont typeface="Wingdings" pitchFamily="2" charset="2"/>
              <a:buChar char="Ø"/>
            </a:pPr>
            <a:r>
              <a:rPr lang="pt-BR" sz="2400" dirty="0" smtClean="0"/>
              <a:t>Nasce a escola de MASSA.</a:t>
            </a:r>
          </a:p>
          <a:p>
            <a:pPr>
              <a:buFont typeface="Wingdings" pitchFamily="2" charset="2"/>
              <a:buChar char="Ø"/>
            </a:pPr>
            <a:r>
              <a:rPr lang="pt-BR" sz="2400" dirty="0" smtClean="0"/>
              <a:t>Escola para todos.</a:t>
            </a:r>
          </a:p>
          <a:p>
            <a:pPr>
              <a:buFont typeface="Wingdings" pitchFamily="2" charset="2"/>
              <a:buChar char="Ø"/>
            </a:pPr>
            <a:r>
              <a:rPr lang="pt-BR" sz="2400" dirty="0" smtClean="0"/>
              <a:t>De uma hora para a outra construiu se muitas escolas.</a:t>
            </a:r>
            <a:endParaRPr lang="pt-BR" sz="2400" dirty="0"/>
          </a:p>
        </p:txBody>
      </p:sp>
      <p:sp>
        <p:nvSpPr>
          <p:cNvPr id="88066" name="AutoShape 2" descr="Resultado de imagem para Industrializaçã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88068" name="AutoShape 4" descr="Resultado de imagem para Industrializaçã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88070" name="Picture 6" descr="Resultado de imagem para Industrialização"/>
          <p:cNvPicPr>
            <a:picLocks noChangeAspect="1" noChangeArrowheads="1"/>
          </p:cNvPicPr>
          <p:nvPr/>
        </p:nvPicPr>
        <p:blipFill>
          <a:blip r:embed="rId2" cstate="print"/>
          <a:srcRect/>
          <a:stretch>
            <a:fillRect/>
          </a:stretch>
        </p:blipFill>
        <p:spPr bwMode="auto">
          <a:xfrm>
            <a:off x="4355976" y="1484784"/>
            <a:ext cx="4438650" cy="5040560"/>
          </a:xfrm>
          <a:prstGeom prst="rect">
            <a:avLst/>
          </a:prstGeom>
          <a:noFill/>
        </p:spPr>
      </p:pic>
      <p:pic>
        <p:nvPicPr>
          <p:cNvPr id="8"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Resultado de imagem para vamos trabalhar"/>
          <p:cNvPicPr>
            <a:picLocks noChangeAspect="1" noChangeArrowheads="1"/>
          </p:cNvPicPr>
          <p:nvPr/>
        </p:nvPicPr>
        <p:blipFill>
          <a:blip r:embed="rId2" cstate="print"/>
          <a:srcRect/>
          <a:stretch>
            <a:fillRect/>
          </a:stretch>
        </p:blipFill>
        <p:spPr bwMode="auto">
          <a:xfrm>
            <a:off x="1691680" y="908720"/>
            <a:ext cx="6076950" cy="5066532"/>
          </a:xfrm>
          <a:prstGeom prst="rect">
            <a:avLst/>
          </a:prstGeom>
          <a:noFill/>
        </p:spPr>
      </p:pic>
      <p:pic>
        <p:nvPicPr>
          <p:cNvPr id="4"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43608" y="1124744"/>
            <a:ext cx="7704856" cy="2585323"/>
          </a:xfrm>
          <a:prstGeom prst="rect">
            <a:avLst/>
          </a:prstGeom>
        </p:spPr>
        <p:txBody>
          <a:bodyPr wrap="square">
            <a:spAutoFit/>
          </a:bodyPr>
          <a:lstStyle/>
          <a:p>
            <a:r>
              <a:rPr lang="pt-BR" dirty="0" smtClean="0"/>
              <a:t/>
            </a:r>
            <a:br>
              <a:rPr lang="pt-BR" dirty="0" smtClean="0"/>
            </a:br>
            <a:r>
              <a:rPr lang="pt-BR" sz="2400" dirty="0" smtClean="0"/>
              <a:t>Do ponto de vista metodológico, um problema de pesquisa deve atender a alguns requisitos. Como sugere Gil (2002), um problema deve ser:</a:t>
            </a:r>
            <a:br>
              <a:rPr lang="pt-BR" sz="2400" dirty="0" smtClean="0"/>
            </a:br>
            <a:r>
              <a:rPr lang="pt-BR" sz="2400" dirty="0" smtClean="0"/>
              <a:t>a) </a:t>
            </a:r>
            <a:r>
              <a:rPr lang="pt-BR" sz="2400" i="1" dirty="0" smtClean="0"/>
              <a:t>claro e preciso</a:t>
            </a:r>
            <a:r>
              <a:rPr lang="pt-BR" sz="2400" dirty="0" smtClean="0"/>
              <a:t> (todos os conceitos e termos usados em sua enunciação não podem causar ambiguidades ou dúvidas);</a:t>
            </a:r>
            <a:br>
              <a:rPr lang="pt-BR" sz="2400" dirty="0" smtClean="0"/>
            </a:br>
            <a:endParaRPr lang="pt-BR" sz="2400" dirty="0"/>
          </a:p>
        </p:txBody>
      </p:sp>
      <p:pic>
        <p:nvPicPr>
          <p:cNvPr id="106498" name="Picture 2" descr="Resultado de imagem para precisao"/>
          <p:cNvPicPr>
            <a:picLocks noChangeAspect="1" noChangeArrowheads="1"/>
          </p:cNvPicPr>
          <p:nvPr/>
        </p:nvPicPr>
        <p:blipFill>
          <a:blip r:embed="rId2" cstate="print"/>
          <a:srcRect/>
          <a:stretch>
            <a:fillRect/>
          </a:stretch>
        </p:blipFill>
        <p:spPr bwMode="auto">
          <a:xfrm>
            <a:off x="1547664" y="3645024"/>
            <a:ext cx="3600400" cy="2700300"/>
          </a:xfrm>
          <a:prstGeom prst="rect">
            <a:avLst/>
          </a:prstGeom>
          <a:noFill/>
        </p:spPr>
      </p:pic>
      <p:pic>
        <p:nvPicPr>
          <p:cNvPr id="106500" name="Picture 4" descr="Resultado de imagem para precisao"/>
          <p:cNvPicPr>
            <a:picLocks noChangeAspect="1" noChangeArrowheads="1"/>
          </p:cNvPicPr>
          <p:nvPr/>
        </p:nvPicPr>
        <p:blipFill>
          <a:blip r:embed="rId3" cstate="print"/>
          <a:srcRect/>
          <a:stretch>
            <a:fillRect/>
          </a:stretch>
        </p:blipFill>
        <p:spPr bwMode="auto">
          <a:xfrm>
            <a:off x="5076056" y="3645024"/>
            <a:ext cx="3657600" cy="2609851"/>
          </a:xfrm>
          <a:prstGeom prst="rect">
            <a:avLst/>
          </a:prstGeom>
          <a:noFill/>
        </p:spPr>
      </p:pic>
      <p:pic>
        <p:nvPicPr>
          <p:cNvPr id="7" name="Picture 2" descr="http://www.sinpeem.com.br/sites/arquivos/logo/logo.jpg"/>
          <p:cNvPicPr>
            <a:picLocks noChangeAspect="1" noChangeArrowheads="1"/>
          </p:cNvPicPr>
          <p:nvPr/>
        </p:nvPicPr>
        <p:blipFill>
          <a:blip r:embed="rId4" cstate="print"/>
          <a:srcRect/>
          <a:stretch>
            <a:fillRect/>
          </a:stretch>
        </p:blipFill>
        <p:spPr bwMode="auto">
          <a:xfrm>
            <a:off x="7884368" y="0"/>
            <a:ext cx="1259632" cy="936104"/>
          </a:xfrm>
          <a:prstGeom prst="rect">
            <a:avLst/>
          </a:prstGeom>
          <a:noFill/>
        </p:spPr>
      </p:pic>
      <p:sp>
        <p:nvSpPr>
          <p:cNvPr id="8" name="Título 1"/>
          <p:cNvSpPr>
            <a:spLocks noGrp="1"/>
          </p:cNvSpPr>
          <p:nvPr>
            <p:ph type="title"/>
          </p:nvPr>
        </p:nvSpPr>
        <p:spPr>
          <a:xfrm>
            <a:off x="1435608" y="274638"/>
            <a:ext cx="5872696" cy="1143000"/>
          </a:xfrm>
        </p:spPr>
        <p:txBody>
          <a:bodyPr>
            <a:normAutofit/>
          </a:bodyPr>
          <a:lstStyle/>
          <a:p>
            <a:r>
              <a:rPr lang="pt-BR" dirty="0" smtClean="0"/>
              <a:t>O PROBLEMA</a:t>
            </a:r>
            <a:endParaRPr lang="pt-B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43608" y="836712"/>
            <a:ext cx="7704856" cy="2215991"/>
          </a:xfrm>
          <a:prstGeom prst="rect">
            <a:avLst/>
          </a:prstGeom>
        </p:spPr>
        <p:txBody>
          <a:bodyPr wrap="square">
            <a:spAutoFit/>
          </a:bodyPr>
          <a:lstStyle/>
          <a:p>
            <a:r>
              <a:rPr lang="pt-BR" dirty="0" smtClean="0"/>
              <a:t/>
            </a:r>
            <a:br>
              <a:rPr lang="pt-BR" dirty="0" smtClean="0"/>
            </a:br>
            <a:r>
              <a:rPr lang="pt-BR" sz="2400" dirty="0" smtClean="0"/>
              <a:t> b) </a:t>
            </a:r>
            <a:r>
              <a:rPr lang="pt-BR" sz="2400" i="1" dirty="0" smtClean="0"/>
              <a:t>empírico</a:t>
            </a:r>
            <a:r>
              <a:rPr lang="pt-BR" sz="2400" dirty="0" smtClean="0"/>
              <a:t>, isto é, observável na realidade, que pode ser captado pela observação do aluno através de técnicas e métodos apropriados;</a:t>
            </a:r>
            <a:br>
              <a:rPr lang="pt-BR" sz="2400" dirty="0" smtClean="0"/>
            </a:br>
            <a:r>
              <a:rPr lang="pt-BR" sz="2400" dirty="0" smtClean="0"/>
              <a:t/>
            </a:r>
            <a:br>
              <a:rPr lang="pt-BR" sz="2400" dirty="0" smtClean="0"/>
            </a:br>
            <a:endParaRPr lang="pt-BR" sz="2400" dirty="0"/>
          </a:p>
        </p:txBody>
      </p:sp>
      <p:pic>
        <p:nvPicPr>
          <p:cNvPr id="104450" name="Picture 2" descr="Resultado de imagem para empirico"/>
          <p:cNvPicPr>
            <a:picLocks noChangeAspect="1" noChangeArrowheads="1"/>
          </p:cNvPicPr>
          <p:nvPr/>
        </p:nvPicPr>
        <p:blipFill>
          <a:blip r:embed="rId2" cstate="print"/>
          <a:srcRect/>
          <a:stretch>
            <a:fillRect/>
          </a:stretch>
        </p:blipFill>
        <p:spPr bwMode="auto">
          <a:xfrm>
            <a:off x="1259632" y="2276872"/>
            <a:ext cx="7133504" cy="4190606"/>
          </a:xfrm>
          <a:prstGeom prst="rect">
            <a:avLst/>
          </a:prstGeom>
          <a:noFill/>
        </p:spPr>
      </p:pic>
      <p:pic>
        <p:nvPicPr>
          <p:cNvPr id="5"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43608" y="548680"/>
            <a:ext cx="7704856" cy="1569660"/>
          </a:xfrm>
          <a:prstGeom prst="rect">
            <a:avLst/>
          </a:prstGeom>
        </p:spPr>
        <p:txBody>
          <a:bodyPr wrap="square">
            <a:spAutoFit/>
          </a:bodyPr>
          <a:lstStyle/>
          <a:p>
            <a:r>
              <a:rPr lang="pt-BR" sz="2400" dirty="0" smtClean="0"/>
              <a:t>c) </a:t>
            </a:r>
            <a:r>
              <a:rPr lang="pt-BR" sz="2400" i="1" dirty="0" smtClean="0"/>
              <a:t>delimitado</a:t>
            </a:r>
            <a:r>
              <a:rPr lang="pt-BR" sz="2400" dirty="0" smtClean="0"/>
              <a:t>;</a:t>
            </a:r>
            <a:br>
              <a:rPr lang="pt-BR" sz="2400" dirty="0" smtClean="0"/>
            </a:br>
            <a:r>
              <a:rPr lang="pt-BR" sz="2400" dirty="0" smtClean="0"/>
              <a:t/>
            </a:r>
            <a:br>
              <a:rPr lang="pt-BR" sz="2400" dirty="0" smtClean="0"/>
            </a:br>
            <a:r>
              <a:rPr lang="pt-BR" sz="2400" dirty="0" smtClean="0"/>
              <a:t/>
            </a:r>
            <a:br>
              <a:rPr lang="pt-BR" sz="2400" dirty="0" smtClean="0"/>
            </a:br>
            <a:endParaRPr lang="pt-BR" sz="2400" dirty="0"/>
          </a:p>
        </p:txBody>
      </p:sp>
      <p:pic>
        <p:nvPicPr>
          <p:cNvPr id="103426" name="Picture 2" descr="Resultado de imagem para delimitado"/>
          <p:cNvPicPr>
            <a:picLocks noChangeAspect="1" noChangeArrowheads="1"/>
          </p:cNvPicPr>
          <p:nvPr/>
        </p:nvPicPr>
        <p:blipFill>
          <a:blip r:embed="rId2" cstate="print"/>
          <a:srcRect/>
          <a:stretch>
            <a:fillRect/>
          </a:stretch>
        </p:blipFill>
        <p:spPr bwMode="auto">
          <a:xfrm>
            <a:off x="1619672" y="1412776"/>
            <a:ext cx="5688632" cy="4569296"/>
          </a:xfrm>
          <a:prstGeom prst="rect">
            <a:avLst/>
          </a:prstGeom>
          <a:noFill/>
        </p:spPr>
      </p:pic>
      <p:pic>
        <p:nvPicPr>
          <p:cNvPr id="5"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43608" y="1052736"/>
            <a:ext cx="7704856" cy="2308324"/>
          </a:xfrm>
          <a:prstGeom prst="rect">
            <a:avLst/>
          </a:prstGeom>
        </p:spPr>
        <p:txBody>
          <a:bodyPr wrap="square">
            <a:spAutoFit/>
          </a:bodyPr>
          <a:lstStyle/>
          <a:p>
            <a:r>
              <a:rPr lang="pt-BR" sz="2400" dirty="0" smtClean="0"/>
              <a:t>d) </a:t>
            </a:r>
            <a:r>
              <a:rPr lang="pt-BR" sz="2400" i="1" dirty="0" smtClean="0"/>
              <a:t>passível de solução</a:t>
            </a:r>
            <a:r>
              <a:rPr lang="pt-BR" sz="2400" dirty="0" smtClean="0"/>
              <a:t> (é necessário que haja maneira de produzir uma solução para o problema dentro de critérios metodológicos e de cientificidade). </a:t>
            </a:r>
            <a:br>
              <a:rPr lang="pt-BR" sz="2400" dirty="0" smtClean="0"/>
            </a:br>
            <a:r>
              <a:rPr lang="pt-BR" sz="2400" dirty="0" smtClean="0"/>
              <a:t/>
            </a:r>
            <a:br>
              <a:rPr lang="pt-BR" sz="2400" dirty="0" smtClean="0"/>
            </a:br>
            <a:r>
              <a:rPr lang="pt-BR" sz="2400" dirty="0" smtClean="0"/>
              <a:t/>
            </a:r>
            <a:br>
              <a:rPr lang="pt-BR" sz="2400" dirty="0" smtClean="0"/>
            </a:br>
            <a:endParaRPr lang="pt-BR" sz="2400" dirty="0"/>
          </a:p>
        </p:txBody>
      </p:sp>
      <p:pic>
        <p:nvPicPr>
          <p:cNvPr id="102402" name="Picture 2" descr="Resultado de imagem para solução"/>
          <p:cNvPicPr>
            <a:picLocks noChangeAspect="1" noChangeArrowheads="1"/>
          </p:cNvPicPr>
          <p:nvPr/>
        </p:nvPicPr>
        <p:blipFill>
          <a:blip r:embed="rId2" cstate="print"/>
          <a:srcRect/>
          <a:stretch>
            <a:fillRect/>
          </a:stretch>
        </p:blipFill>
        <p:spPr bwMode="auto">
          <a:xfrm>
            <a:off x="1115616" y="2276872"/>
            <a:ext cx="8028384" cy="4581128"/>
          </a:xfrm>
          <a:prstGeom prst="rect">
            <a:avLst/>
          </a:prstGeom>
          <a:noFill/>
        </p:spPr>
      </p:pic>
      <p:pic>
        <p:nvPicPr>
          <p:cNvPr id="5"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03648" y="2852936"/>
            <a:ext cx="7488832" cy="2985433"/>
          </a:xfrm>
          <a:prstGeom prst="rect">
            <a:avLst/>
          </a:prstGeom>
          <a:solidFill>
            <a:schemeClr val="bg2"/>
          </a:solidFill>
          <a:ln>
            <a:solidFill>
              <a:schemeClr val="tx1"/>
            </a:solidFill>
          </a:ln>
        </p:spPr>
        <p:txBody>
          <a:bodyPr wrap="square">
            <a:spAutoFit/>
          </a:bodyPr>
          <a:lstStyle/>
          <a:p>
            <a:r>
              <a:rPr lang="pt-BR" sz="3200" dirty="0" smtClean="0">
                <a:solidFill>
                  <a:srgbClr val="FF0000"/>
                </a:solidFill>
              </a:rPr>
              <a:t>Formulação do problema</a:t>
            </a:r>
          </a:p>
          <a:p>
            <a:r>
              <a:rPr lang="pt-BR" sz="3200" dirty="0" smtClean="0"/>
              <a:t>Escolha um tema relacionado com sua Unidade Escolar e crie uma pergunta de pesquisa que poderá ser discutida com seus alunos para a elaboração de um projeto.</a:t>
            </a:r>
          </a:p>
          <a:p>
            <a:r>
              <a:rPr lang="pt-BR" sz="1000" dirty="0" smtClean="0"/>
              <a:t/>
            </a:r>
            <a:br>
              <a:rPr lang="pt-BR" sz="1000" dirty="0" smtClean="0"/>
            </a:br>
            <a:endParaRPr lang="pt-BR" dirty="0"/>
          </a:p>
        </p:txBody>
      </p:sp>
      <p:sp>
        <p:nvSpPr>
          <p:cNvPr id="6" name="Título 1"/>
          <p:cNvSpPr>
            <a:spLocks noGrp="1"/>
          </p:cNvSpPr>
          <p:nvPr>
            <p:ph type="title"/>
          </p:nvPr>
        </p:nvSpPr>
        <p:spPr>
          <a:xfrm>
            <a:off x="1187624" y="620688"/>
            <a:ext cx="7498080" cy="1143000"/>
          </a:xfrm>
        </p:spPr>
        <p:txBody>
          <a:bodyPr>
            <a:normAutofit/>
          </a:bodyPr>
          <a:lstStyle/>
          <a:p>
            <a:r>
              <a:rPr lang="pt-BR" dirty="0" smtClean="0"/>
              <a:t>Pedagogia de Projetos</a:t>
            </a:r>
            <a:endParaRPr lang="pt-BR" dirty="0"/>
          </a:p>
        </p:txBody>
      </p:sp>
      <p:sp>
        <p:nvSpPr>
          <p:cNvPr id="7" name="CaixaDeTexto 6"/>
          <p:cNvSpPr txBox="1">
            <a:spLocks noChangeArrowheads="1"/>
          </p:cNvSpPr>
          <p:nvPr/>
        </p:nvSpPr>
        <p:spPr bwMode="auto">
          <a:xfrm>
            <a:off x="285750" y="1858591"/>
            <a:ext cx="8858250" cy="708025"/>
          </a:xfrm>
          <a:prstGeom prst="rect">
            <a:avLst/>
          </a:prstGeom>
          <a:noFill/>
          <a:ln w="9525">
            <a:noFill/>
            <a:miter lim="800000"/>
            <a:headEnd/>
            <a:tailEnd/>
          </a:ln>
        </p:spPr>
        <p:txBody>
          <a:bodyPr>
            <a:spAutoFit/>
          </a:bodyPr>
          <a:lstStyle/>
          <a:p>
            <a:pPr algn="ctr">
              <a:defRPr/>
            </a:pPr>
            <a:r>
              <a:rPr lang="pt-BR" sz="4000" b="1" dirty="0">
                <a:solidFill>
                  <a:schemeClr val="accent6">
                    <a:lumMod val="75000"/>
                  </a:schemeClr>
                </a:solidFill>
                <a:latin typeface="Berlin Sans FB Demi" pitchFamily="34" charset="0"/>
                <a:cs typeface="Arial" charset="0"/>
              </a:rPr>
              <a:t> ATIVIDADE PROPOSTA – </a:t>
            </a:r>
            <a:r>
              <a:rPr lang="pt-BR" sz="4000" b="1" dirty="0" smtClean="0">
                <a:solidFill>
                  <a:schemeClr val="accent6">
                    <a:lumMod val="75000"/>
                  </a:schemeClr>
                </a:solidFill>
                <a:latin typeface="Berlin Sans FB Demi" pitchFamily="34" charset="0"/>
                <a:cs typeface="Arial" charset="0"/>
              </a:rPr>
              <a:t>3</a:t>
            </a:r>
            <a:endParaRPr lang="pt-BR" sz="4000" b="1" dirty="0">
              <a:solidFill>
                <a:schemeClr val="accent6">
                  <a:lumMod val="75000"/>
                </a:schemeClr>
              </a:solidFill>
              <a:latin typeface="Berlin Sans FB Demi" pitchFamily="34" charset="0"/>
              <a:cs typeface="Arial" charset="0"/>
            </a:endParaRPr>
          </a:p>
        </p:txBody>
      </p:sp>
      <p:pic>
        <p:nvPicPr>
          <p:cNvPr id="8"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1772816"/>
            <a:ext cx="7498080" cy="1143000"/>
          </a:xfrm>
        </p:spPr>
        <p:txBody>
          <a:bodyPr>
            <a:normAutofit fontScale="90000"/>
          </a:bodyPr>
          <a:lstStyle/>
          <a:p>
            <a:r>
              <a:rPr lang="pt-BR" dirty="0" smtClean="0"/>
              <a:t>Projeto não é o salvador da Pátria</a:t>
            </a:r>
            <a:br>
              <a:rPr lang="pt-BR" dirty="0" smtClean="0"/>
            </a:br>
            <a:endParaRPr lang="pt-BR" dirty="0"/>
          </a:p>
        </p:txBody>
      </p:sp>
      <p:sp>
        <p:nvSpPr>
          <p:cNvPr id="3" name="Espaço Reservado para Conteúdo 2"/>
          <p:cNvSpPr>
            <a:spLocks noGrp="1"/>
          </p:cNvSpPr>
          <p:nvPr>
            <p:ph idx="1"/>
          </p:nvPr>
        </p:nvSpPr>
        <p:spPr>
          <a:xfrm>
            <a:off x="1331640" y="2420888"/>
            <a:ext cx="7498080" cy="1261120"/>
          </a:xfrm>
        </p:spPr>
        <p:txBody>
          <a:bodyPr/>
          <a:lstStyle/>
          <a:p>
            <a:r>
              <a:rPr lang="pt-BR" dirty="0" smtClean="0"/>
              <a:t>Excelente dinâmica</a:t>
            </a:r>
          </a:p>
          <a:p>
            <a:r>
              <a:rPr lang="pt-BR" dirty="0" smtClean="0"/>
              <a:t>Pedagogia ativa </a:t>
            </a:r>
            <a:endParaRPr lang="pt-BR" dirty="0"/>
          </a:p>
        </p:txBody>
      </p:sp>
      <p:pic>
        <p:nvPicPr>
          <p:cNvPr id="14338" name="Picture 2" descr="Resultado de imagem para pedagogia ativa"/>
          <p:cNvPicPr>
            <a:picLocks noChangeAspect="1" noChangeArrowheads="1"/>
          </p:cNvPicPr>
          <p:nvPr/>
        </p:nvPicPr>
        <p:blipFill>
          <a:blip r:embed="rId2" cstate="print"/>
          <a:srcRect/>
          <a:stretch>
            <a:fillRect/>
          </a:stretch>
        </p:blipFill>
        <p:spPr bwMode="auto">
          <a:xfrm>
            <a:off x="2123728" y="3789040"/>
            <a:ext cx="6048672" cy="2693101"/>
          </a:xfrm>
          <a:prstGeom prst="rect">
            <a:avLst/>
          </a:prstGeom>
          <a:noFill/>
        </p:spPr>
      </p:pic>
      <p:pic>
        <p:nvPicPr>
          <p:cNvPr id="10242" name="Picture 2" descr="Resultado de imagem para considerações finais"/>
          <p:cNvPicPr>
            <a:picLocks noChangeAspect="1" noChangeArrowheads="1"/>
          </p:cNvPicPr>
          <p:nvPr/>
        </p:nvPicPr>
        <p:blipFill>
          <a:blip r:embed="rId3" cstate="print"/>
          <a:srcRect/>
          <a:stretch>
            <a:fillRect/>
          </a:stretch>
        </p:blipFill>
        <p:spPr bwMode="auto">
          <a:xfrm>
            <a:off x="971600" y="0"/>
            <a:ext cx="3816424" cy="1772816"/>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Pedagogia dos projetos</a:t>
            </a:r>
            <a:endParaRPr lang="pt-BR" dirty="0"/>
          </a:p>
        </p:txBody>
      </p:sp>
      <p:sp>
        <p:nvSpPr>
          <p:cNvPr id="3" name="Espaço Reservado para Conteúdo 2"/>
          <p:cNvSpPr>
            <a:spLocks noGrp="1"/>
          </p:cNvSpPr>
          <p:nvPr>
            <p:ph idx="1"/>
          </p:nvPr>
        </p:nvSpPr>
        <p:spPr>
          <a:xfrm>
            <a:off x="1435608" y="1447800"/>
            <a:ext cx="7498080" cy="1477144"/>
          </a:xfrm>
        </p:spPr>
        <p:txBody>
          <a:bodyPr/>
          <a:lstStyle/>
          <a:p>
            <a:r>
              <a:rPr lang="pt-BR" dirty="0" smtClean="0"/>
              <a:t>Necessidade dos alunos</a:t>
            </a:r>
          </a:p>
          <a:p>
            <a:r>
              <a:rPr lang="pt-BR" dirty="0" smtClean="0"/>
              <a:t>Dinamismo</a:t>
            </a:r>
            <a:endParaRPr lang="pt-BR" dirty="0"/>
          </a:p>
        </p:txBody>
      </p:sp>
      <p:pic>
        <p:nvPicPr>
          <p:cNvPr id="11266" name="Picture 2" descr="Resultado de imagem para dinamismo"/>
          <p:cNvPicPr>
            <a:picLocks noChangeAspect="1" noChangeArrowheads="1"/>
          </p:cNvPicPr>
          <p:nvPr/>
        </p:nvPicPr>
        <p:blipFill>
          <a:blip r:embed="rId2" cstate="print"/>
          <a:srcRect/>
          <a:stretch>
            <a:fillRect/>
          </a:stretch>
        </p:blipFill>
        <p:spPr bwMode="auto">
          <a:xfrm>
            <a:off x="1259633" y="2636912"/>
            <a:ext cx="7272808" cy="3926210"/>
          </a:xfrm>
          <a:prstGeom prst="rect">
            <a:avLst/>
          </a:prstGeom>
          <a:noFill/>
        </p:spPr>
      </p:pic>
      <p:pic>
        <p:nvPicPr>
          <p:cNvPr id="5"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Pedagogia dos projetos</a:t>
            </a:r>
            <a:endParaRPr lang="pt-BR" dirty="0"/>
          </a:p>
        </p:txBody>
      </p:sp>
      <p:sp>
        <p:nvSpPr>
          <p:cNvPr id="3" name="Espaço Reservado para Conteúdo 2"/>
          <p:cNvSpPr>
            <a:spLocks noGrp="1"/>
          </p:cNvSpPr>
          <p:nvPr>
            <p:ph idx="1"/>
          </p:nvPr>
        </p:nvSpPr>
        <p:spPr/>
        <p:txBody>
          <a:bodyPr/>
          <a:lstStyle/>
          <a:p>
            <a:r>
              <a:rPr lang="pt-BR" dirty="0" smtClean="0"/>
              <a:t>Preciso ou posso usar a tecnologia?</a:t>
            </a:r>
          </a:p>
          <a:p>
            <a:endParaRPr lang="pt-BR" dirty="0" smtClean="0"/>
          </a:p>
        </p:txBody>
      </p:sp>
      <p:pic>
        <p:nvPicPr>
          <p:cNvPr id="10242" name="Picture 2" descr="Resultado de imagem para usar tecnologia em sala de aula"/>
          <p:cNvPicPr>
            <a:picLocks noChangeAspect="1" noChangeArrowheads="1"/>
          </p:cNvPicPr>
          <p:nvPr/>
        </p:nvPicPr>
        <p:blipFill>
          <a:blip r:embed="rId2" cstate="print"/>
          <a:srcRect/>
          <a:stretch>
            <a:fillRect/>
          </a:stretch>
        </p:blipFill>
        <p:spPr bwMode="auto">
          <a:xfrm>
            <a:off x="1259631" y="2028520"/>
            <a:ext cx="6975595" cy="3992768"/>
          </a:xfrm>
          <a:prstGeom prst="rect">
            <a:avLst/>
          </a:prstGeom>
          <a:noFill/>
        </p:spPr>
      </p:pic>
      <p:pic>
        <p:nvPicPr>
          <p:cNvPr id="5"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Pedagogia dos projetos</a:t>
            </a:r>
            <a:endParaRPr lang="pt-BR" dirty="0"/>
          </a:p>
        </p:txBody>
      </p:sp>
      <p:sp>
        <p:nvSpPr>
          <p:cNvPr id="3" name="Espaço Reservado para Conteúdo 2"/>
          <p:cNvSpPr>
            <a:spLocks noGrp="1"/>
          </p:cNvSpPr>
          <p:nvPr>
            <p:ph idx="1"/>
          </p:nvPr>
        </p:nvSpPr>
        <p:spPr>
          <a:xfrm>
            <a:off x="1435608" y="1447800"/>
            <a:ext cx="7498080" cy="1117104"/>
          </a:xfrm>
        </p:spPr>
        <p:txBody>
          <a:bodyPr>
            <a:normAutofit fontScale="70000" lnSpcReduction="20000"/>
          </a:bodyPr>
          <a:lstStyle/>
          <a:p>
            <a:r>
              <a:rPr lang="pt-BR" dirty="0" smtClean="0"/>
              <a:t>Sim e não </a:t>
            </a:r>
          </a:p>
          <a:p>
            <a:endParaRPr lang="pt-BR" dirty="0" smtClean="0"/>
          </a:p>
          <a:p>
            <a:r>
              <a:rPr lang="pt-BR" dirty="0" smtClean="0"/>
              <a:t> a tecnologia vai contribuir alguma coisa para o projeto?</a:t>
            </a:r>
          </a:p>
          <a:p>
            <a:endParaRPr lang="pt-BR" dirty="0" smtClean="0"/>
          </a:p>
        </p:txBody>
      </p:sp>
      <p:pic>
        <p:nvPicPr>
          <p:cNvPr id="113666" name="Picture 2" descr="Resultado de imagem para tecnologia inutil"/>
          <p:cNvPicPr>
            <a:picLocks noChangeAspect="1" noChangeArrowheads="1"/>
          </p:cNvPicPr>
          <p:nvPr/>
        </p:nvPicPr>
        <p:blipFill>
          <a:blip r:embed="rId2" cstate="print"/>
          <a:srcRect/>
          <a:stretch>
            <a:fillRect/>
          </a:stretch>
        </p:blipFill>
        <p:spPr bwMode="auto">
          <a:xfrm>
            <a:off x="1691680" y="2492896"/>
            <a:ext cx="6264696" cy="4072115"/>
          </a:xfrm>
          <a:prstGeom prst="rect">
            <a:avLst/>
          </a:prstGeom>
          <a:noFill/>
        </p:spPr>
      </p:pic>
      <p:pic>
        <p:nvPicPr>
          <p:cNvPr id="5"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88640"/>
            <a:ext cx="6520768" cy="1143000"/>
          </a:xfrm>
        </p:spPr>
        <p:txBody>
          <a:bodyPr/>
          <a:lstStyle/>
          <a:p>
            <a:r>
              <a:rPr lang="pt-BR" dirty="0" smtClean="0"/>
              <a:t>Qual o modelo dessa escola</a:t>
            </a:r>
            <a:endParaRPr lang="pt-BR" dirty="0"/>
          </a:p>
        </p:txBody>
      </p:sp>
      <p:sp>
        <p:nvSpPr>
          <p:cNvPr id="3" name="Espaço Reservado para Conteúdo 2"/>
          <p:cNvSpPr>
            <a:spLocks noGrp="1"/>
          </p:cNvSpPr>
          <p:nvPr>
            <p:ph idx="1"/>
          </p:nvPr>
        </p:nvSpPr>
        <p:spPr>
          <a:xfrm>
            <a:off x="1435608" y="1447800"/>
            <a:ext cx="3208400" cy="4573488"/>
          </a:xfrm>
        </p:spPr>
        <p:txBody>
          <a:bodyPr>
            <a:normAutofit/>
          </a:bodyPr>
          <a:lstStyle/>
          <a:p>
            <a:pPr>
              <a:buFont typeface="Wingdings" pitchFamily="2" charset="2"/>
              <a:buChar char="Ø"/>
            </a:pPr>
            <a:r>
              <a:rPr lang="pt-BR" dirty="0" smtClean="0"/>
              <a:t>Escola como fábrica</a:t>
            </a:r>
          </a:p>
          <a:p>
            <a:pPr>
              <a:buNone/>
            </a:pPr>
            <a:r>
              <a:rPr lang="pt-BR" dirty="0" smtClean="0"/>
              <a:t>de pessoas para o mercado</a:t>
            </a:r>
          </a:p>
          <a:p>
            <a:pPr>
              <a:buFont typeface="Wingdings" pitchFamily="2" charset="2"/>
              <a:buChar char="Ø"/>
            </a:pPr>
            <a:r>
              <a:rPr lang="pt-BR" dirty="0" smtClean="0"/>
              <a:t>Produz com muita rapidez, como uma linha de montagem.</a:t>
            </a:r>
          </a:p>
        </p:txBody>
      </p:sp>
      <p:pic>
        <p:nvPicPr>
          <p:cNvPr id="87042" name="Picture 2" descr="Resultado de imagem para linha de montagem"/>
          <p:cNvPicPr>
            <a:picLocks noChangeAspect="1" noChangeArrowheads="1"/>
          </p:cNvPicPr>
          <p:nvPr/>
        </p:nvPicPr>
        <p:blipFill>
          <a:blip r:embed="rId2" cstate="print"/>
          <a:srcRect/>
          <a:stretch>
            <a:fillRect/>
          </a:stretch>
        </p:blipFill>
        <p:spPr bwMode="auto">
          <a:xfrm>
            <a:off x="4788024" y="1268760"/>
            <a:ext cx="4176464" cy="5400600"/>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Professor</a:t>
            </a:r>
            <a:br>
              <a:rPr lang="pt-BR" dirty="0" smtClean="0"/>
            </a:br>
            <a:endParaRPr lang="pt-BR" dirty="0"/>
          </a:p>
        </p:txBody>
      </p:sp>
      <p:sp>
        <p:nvSpPr>
          <p:cNvPr id="3" name="Espaço Reservado para Conteúdo 2"/>
          <p:cNvSpPr>
            <a:spLocks noGrp="1"/>
          </p:cNvSpPr>
          <p:nvPr>
            <p:ph idx="1"/>
          </p:nvPr>
        </p:nvSpPr>
        <p:spPr/>
        <p:txBody>
          <a:bodyPr/>
          <a:lstStyle/>
          <a:p>
            <a:r>
              <a:rPr lang="pt-BR" dirty="0" smtClean="0"/>
              <a:t>Faça menos!!</a:t>
            </a:r>
          </a:p>
          <a:p>
            <a:endParaRPr lang="pt-BR" dirty="0" smtClean="0"/>
          </a:p>
          <a:p>
            <a:r>
              <a:rPr lang="pt-BR" dirty="0" smtClean="0"/>
              <a:t>Ajude mais!!</a:t>
            </a:r>
          </a:p>
          <a:p>
            <a:endParaRPr lang="pt-BR" dirty="0" smtClean="0"/>
          </a:p>
          <a:p>
            <a:r>
              <a:rPr lang="pt-BR" dirty="0" smtClean="0"/>
              <a:t>Deixe o aluno fazer!!</a:t>
            </a:r>
          </a:p>
          <a:p>
            <a:endParaRPr lang="pt-BR" dirty="0" smtClean="0"/>
          </a:p>
          <a:p>
            <a:r>
              <a:rPr lang="pt-BR" dirty="0" smtClean="0"/>
              <a:t>No projeto é o aluno que faz !!!!</a:t>
            </a:r>
          </a:p>
          <a:p>
            <a:endParaRPr lang="pt-BR" dirty="0"/>
          </a:p>
        </p:txBody>
      </p:sp>
      <p:pic>
        <p:nvPicPr>
          <p:cNvPr id="5"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620688"/>
            <a:ext cx="5616624" cy="1143000"/>
          </a:xfrm>
        </p:spPr>
        <p:txBody>
          <a:bodyPr>
            <a:normAutofit fontScale="90000"/>
          </a:bodyPr>
          <a:lstStyle/>
          <a:p>
            <a:r>
              <a:rPr lang="pt-BR" dirty="0" smtClean="0"/>
              <a:t>Não tente resolver o problema do mundo </a:t>
            </a:r>
            <a:br>
              <a:rPr lang="pt-BR" dirty="0" smtClean="0"/>
            </a:br>
            <a:r>
              <a:rPr lang="pt-BR" dirty="0" smtClean="0"/>
              <a:t>comece com coisas pequenas</a:t>
            </a:r>
            <a:endParaRPr lang="pt-BR" dirty="0"/>
          </a:p>
        </p:txBody>
      </p:sp>
      <p:pic>
        <p:nvPicPr>
          <p:cNvPr id="5122" name="Picture 2" descr="Resultado de imagem para nao tente resolver o mundo"/>
          <p:cNvPicPr>
            <a:picLocks noChangeAspect="1" noChangeArrowheads="1"/>
          </p:cNvPicPr>
          <p:nvPr/>
        </p:nvPicPr>
        <p:blipFill>
          <a:blip r:embed="rId2" cstate="print"/>
          <a:srcRect/>
          <a:stretch>
            <a:fillRect/>
          </a:stretch>
        </p:blipFill>
        <p:spPr bwMode="auto">
          <a:xfrm>
            <a:off x="1331640" y="2780928"/>
            <a:ext cx="6768752" cy="3456384"/>
          </a:xfrm>
          <a:prstGeom prst="rect">
            <a:avLst/>
          </a:prstGeom>
          <a:noFill/>
        </p:spPr>
      </p:pic>
      <p:pic>
        <p:nvPicPr>
          <p:cNvPr id="5"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1043608" y="1981200"/>
            <a:ext cx="7643192" cy="4247317"/>
          </a:xfrm>
          <a:prstGeom prst="rect">
            <a:avLst/>
          </a:prstGeom>
          <a:solidFill>
            <a:srgbClr val="FFFFCC">
              <a:alpha val="50000"/>
            </a:srgbClr>
          </a:solidFill>
          <a:ln w="12700">
            <a:solidFill>
              <a:srgbClr val="FFFFCC"/>
            </a:solidFill>
            <a:miter lim="800000"/>
            <a:headEnd/>
            <a:tailEnd/>
          </a:ln>
          <a:effectLst/>
        </p:spPr>
        <p:txBody>
          <a:bodyPr wrap="square">
            <a:spAutoFit/>
          </a:bodyPr>
          <a:lstStyle/>
          <a:p>
            <a:pPr>
              <a:spcBef>
                <a:spcPct val="50000"/>
              </a:spcBef>
            </a:pPr>
            <a:r>
              <a:rPr lang="pt-BR" sz="1800" b="1" dirty="0">
                <a:latin typeface="Tahoma" pitchFamily="34" charset="0"/>
                <a:cs typeface="Tahoma" pitchFamily="34" charset="0"/>
              </a:rPr>
              <a:t>O </a:t>
            </a:r>
            <a:r>
              <a:rPr lang="pt-BR" sz="1800" b="1" dirty="0">
                <a:cs typeface="Tahoma" pitchFamily="34" charset="0"/>
              </a:rPr>
              <a:t>aluno deve ser o sujeito da própria aprendizagem </a:t>
            </a:r>
            <a:endParaRPr lang="pt-BR" sz="1800" dirty="0">
              <a:cs typeface="Times New Roman" pitchFamily="18" charset="0"/>
            </a:endParaRPr>
          </a:p>
          <a:p>
            <a:pPr>
              <a:spcBef>
                <a:spcPct val="50000"/>
              </a:spcBef>
            </a:pPr>
            <a:r>
              <a:rPr lang="pt-BR" sz="1600" dirty="0">
                <a:cs typeface="Tahoma" pitchFamily="34" charset="0"/>
              </a:rPr>
              <a:t>as situações escolares devem incluir as “teorias” dos alunos e permitir as transformações que possam realizar nos conteúdos de aprendizagem ,na direção dos saberes socialmente válidos.</a:t>
            </a:r>
            <a:endParaRPr lang="pt-BR" sz="1600" dirty="0">
              <a:cs typeface="Times New Roman" pitchFamily="18" charset="0"/>
            </a:endParaRPr>
          </a:p>
          <a:p>
            <a:pPr>
              <a:spcBef>
                <a:spcPct val="50000"/>
              </a:spcBef>
            </a:pPr>
            <a:r>
              <a:rPr lang="pt-BR" sz="1800" dirty="0">
                <a:solidFill>
                  <a:srgbClr val="000000"/>
                </a:solidFill>
                <a:cs typeface="Times New Roman" pitchFamily="18" charset="0"/>
              </a:rPr>
              <a:t> </a:t>
            </a:r>
            <a:r>
              <a:rPr lang="pt-BR" sz="1800" b="1" dirty="0">
                <a:cs typeface="Tahoma" pitchFamily="34" charset="0"/>
              </a:rPr>
              <a:t>A transformação do objeto de conhecimento em objeto de aprendizagem deve restringir-se ao mínimo</a:t>
            </a:r>
            <a:r>
              <a:rPr lang="pt-BR" sz="1800" dirty="0">
                <a:cs typeface="Tahoma" pitchFamily="34" charset="0"/>
              </a:rPr>
              <a:t>, </a:t>
            </a:r>
            <a:endParaRPr lang="pt-BR" sz="1800" dirty="0">
              <a:cs typeface="Times New Roman" pitchFamily="18" charset="0"/>
            </a:endParaRPr>
          </a:p>
          <a:p>
            <a:pPr>
              <a:spcBef>
                <a:spcPct val="50000"/>
              </a:spcBef>
            </a:pPr>
            <a:r>
              <a:rPr lang="pt-BR" sz="1600" dirty="0">
                <a:cs typeface="Tahoma" pitchFamily="34" charset="0"/>
              </a:rPr>
              <a:t>o objetivo final da aprendizagem escolar é que o aluno saiba utilizar seus saberes em situações não escolares. </a:t>
            </a:r>
          </a:p>
          <a:p>
            <a:pPr>
              <a:spcBef>
                <a:spcPct val="50000"/>
              </a:spcBef>
            </a:pPr>
            <a:r>
              <a:rPr lang="pt-BR" sz="1600" dirty="0">
                <a:cs typeface="Tahoma" pitchFamily="34" charset="0"/>
              </a:rPr>
              <a:t>As situações escolares não devem simplificar, distorcer e estereotipar os conhecimentos.</a:t>
            </a:r>
            <a:endParaRPr lang="pt-BR" sz="1600" dirty="0">
              <a:cs typeface="Times New Roman" pitchFamily="18" charset="0"/>
            </a:endParaRPr>
          </a:p>
          <a:p>
            <a:pPr>
              <a:spcBef>
                <a:spcPct val="50000"/>
              </a:spcBef>
            </a:pPr>
            <a:r>
              <a:rPr lang="pt-BR" sz="1800" b="1" dirty="0">
                <a:cs typeface="Tahoma" pitchFamily="34" charset="0"/>
              </a:rPr>
              <a:t>As práticas de sala aula devem superar uma visão estática e descontextualizada do ensino </a:t>
            </a:r>
            <a:endParaRPr lang="pt-BR" sz="1800" dirty="0">
              <a:cs typeface="Times New Roman" pitchFamily="18" charset="0"/>
            </a:endParaRPr>
          </a:p>
          <a:p>
            <a:pPr>
              <a:spcBef>
                <a:spcPct val="50000"/>
              </a:spcBef>
            </a:pPr>
            <a:r>
              <a:rPr lang="pt-BR" sz="1600" dirty="0">
                <a:cs typeface="Tahoma" pitchFamily="34" charset="0"/>
              </a:rPr>
              <a:t>as construções em relação ao conhecimento são mediadas pelo modo de aprender das crianças e de ensinar dos professores</a:t>
            </a:r>
            <a:r>
              <a:rPr lang="pt-BR" sz="1800" dirty="0"/>
              <a:t> </a:t>
            </a:r>
          </a:p>
        </p:txBody>
      </p:sp>
      <p:sp>
        <p:nvSpPr>
          <p:cNvPr id="59398" name="Rectangle 6"/>
          <p:cNvSpPr>
            <a:spLocks noChangeArrowheads="1"/>
          </p:cNvSpPr>
          <p:nvPr/>
        </p:nvSpPr>
        <p:spPr bwMode="auto">
          <a:xfrm>
            <a:off x="2123728" y="908720"/>
            <a:ext cx="3276859" cy="369332"/>
          </a:xfrm>
          <a:prstGeom prst="rect">
            <a:avLst/>
          </a:prstGeom>
          <a:noFill/>
          <a:ln w="9525">
            <a:noFill/>
            <a:miter lim="800000"/>
            <a:headEnd/>
            <a:tailEnd/>
          </a:ln>
          <a:effectLst/>
        </p:spPr>
        <p:txBody>
          <a:bodyPr wrap="none">
            <a:spAutoFit/>
          </a:bodyPr>
          <a:lstStyle/>
          <a:p>
            <a:r>
              <a:rPr lang="pt-BR" b="1" dirty="0">
                <a:solidFill>
                  <a:schemeClr val="accent2"/>
                </a:solidFill>
                <a:cs typeface="Tahoma" pitchFamily="34" charset="0"/>
              </a:rPr>
              <a:t>Superar as práticas habituais</a:t>
            </a:r>
          </a:p>
        </p:txBody>
      </p:sp>
      <p:sp>
        <p:nvSpPr>
          <p:cNvPr id="59399" name="Rectangle 7"/>
          <p:cNvSpPr>
            <a:spLocks noChangeArrowheads="1"/>
          </p:cNvSpPr>
          <p:nvPr/>
        </p:nvSpPr>
        <p:spPr bwMode="auto">
          <a:xfrm>
            <a:off x="838200" y="1371600"/>
            <a:ext cx="4462463" cy="376238"/>
          </a:xfrm>
          <a:prstGeom prst="rect">
            <a:avLst/>
          </a:prstGeom>
          <a:solidFill>
            <a:srgbClr val="CCFFCC">
              <a:alpha val="50000"/>
            </a:srgbClr>
          </a:solidFill>
          <a:ln w="9525">
            <a:solidFill>
              <a:srgbClr val="CCFFCC"/>
            </a:solidFill>
            <a:miter lim="800000"/>
            <a:headEnd/>
            <a:tailEnd/>
          </a:ln>
          <a:effectLst/>
        </p:spPr>
        <p:txBody>
          <a:bodyPr wrap="none">
            <a:spAutoFit/>
          </a:bodyPr>
          <a:lstStyle/>
          <a:p>
            <a:pPr>
              <a:spcBef>
                <a:spcPct val="50000"/>
              </a:spcBef>
              <a:buFontTx/>
              <a:buChar char="•"/>
            </a:pPr>
            <a:r>
              <a:rPr lang="pt-BR" sz="1800" b="1" dirty="0">
                <a:solidFill>
                  <a:schemeClr val="tx1"/>
                </a:solidFill>
                <a:latin typeface="Tahoma" pitchFamily="34" charset="0"/>
                <a:cs typeface="Tahoma" pitchFamily="34" charset="0"/>
              </a:rPr>
              <a:t>  Trabalhando  com as </a:t>
            </a:r>
            <a:r>
              <a:rPr lang="pt-BR" sz="1800" b="1" dirty="0" smtClean="0">
                <a:solidFill>
                  <a:schemeClr val="tx1"/>
                </a:solidFill>
                <a:latin typeface="Tahoma" pitchFamily="34" charset="0"/>
                <a:cs typeface="Tahoma" pitchFamily="34" charset="0"/>
              </a:rPr>
              <a:t>ideias </a:t>
            </a:r>
            <a:r>
              <a:rPr lang="pt-BR" sz="1800" b="1" dirty="0">
                <a:solidFill>
                  <a:schemeClr val="tx1"/>
                </a:solidFill>
                <a:latin typeface="Tahoma" pitchFamily="34" charset="0"/>
                <a:cs typeface="Tahoma" pitchFamily="34" charset="0"/>
              </a:rPr>
              <a:t>de que</a:t>
            </a:r>
            <a:r>
              <a:rPr lang="pt-BR" sz="1800" dirty="0">
                <a:solidFill>
                  <a:schemeClr val="tx1"/>
                </a:solidFill>
                <a:latin typeface="Tahoma" pitchFamily="34" charset="0"/>
                <a:cs typeface="Tahoma" pitchFamily="34" charset="0"/>
              </a:rPr>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1259632" y="0"/>
            <a:ext cx="7884368" cy="6915291"/>
          </a:xfrm>
          <a:prstGeom prst="rect">
            <a:avLst/>
          </a:prstGeom>
          <a:solidFill>
            <a:srgbClr val="CCFFCC">
              <a:alpha val="50000"/>
            </a:srgbClr>
          </a:solidFill>
          <a:ln w="9525">
            <a:solidFill>
              <a:srgbClr val="CCFFCC"/>
            </a:solidFill>
            <a:miter lim="800000"/>
            <a:headEnd/>
            <a:tailEnd/>
          </a:ln>
          <a:effectLst/>
        </p:spPr>
        <p:txBody>
          <a:bodyPr wrap="square">
            <a:spAutoFit/>
          </a:bodyPr>
          <a:lstStyle/>
          <a:p>
            <a:pPr marL="288925" indent="-288925">
              <a:lnSpc>
                <a:spcPct val="130000"/>
              </a:lnSpc>
              <a:spcBef>
                <a:spcPct val="50000"/>
              </a:spcBef>
              <a:buClr>
                <a:srgbClr val="008080"/>
              </a:buClr>
              <a:buFontTx/>
              <a:buChar char="•"/>
            </a:pPr>
            <a:r>
              <a:rPr lang="pt-BR" sz="2400" dirty="0"/>
              <a:t>Superando a fragmentação do conhecimento escolar</a:t>
            </a:r>
          </a:p>
          <a:p>
            <a:pPr marL="288925" indent="-288925">
              <a:lnSpc>
                <a:spcPct val="130000"/>
              </a:lnSpc>
              <a:spcBef>
                <a:spcPct val="50000"/>
              </a:spcBef>
              <a:buClr>
                <a:srgbClr val="008080"/>
              </a:buClr>
              <a:buFontTx/>
              <a:buChar char="•"/>
            </a:pPr>
            <a:r>
              <a:rPr lang="pt-BR" sz="2400" dirty="0"/>
              <a:t>Potencializando o tempo didático</a:t>
            </a:r>
          </a:p>
          <a:p>
            <a:pPr marL="288925" indent="-288925">
              <a:lnSpc>
                <a:spcPct val="130000"/>
              </a:lnSpc>
              <a:spcBef>
                <a:spcPct val="50000"/>
              </a:spcBef>
              <a:buClr>
                <a:srgbClr val="008080"/>
              </a:buClr>
              <a:buFontTx/>
              <a:buChar char="•"/>
            </a:pPr>
            <a:r>
              <a:rPr lang="pt-BR" sz="2400" dirty="0"/>
              <a:t>Tornando as aprendizagens significativas</a:t>
            </a:r>
          </a:p>
          <a:p>
            <a:pPr marL="288925" indent="-288925">
              <a:lnSpc>
                <a:spcPct val="130000"/>
              </a:lnSpc>
              <a:spcBef>
                <a:spcPct val="50000"/>
              </a:spcBef>
              <a:buClr>
                <a:srgbClr val="008080"/>
              </a:buClr>
              <a:buFontTx/>
              <a:buChar char="•"/>
            </a:pPr>
            <a:r>
              <a:rPr lang="pt-BR" sz="2400" dirty="0"/>
              <a:t>Atendendo a dupla finalidade da educação escolas: promover a aprendizagem dos objetos de conhecimento culturais (disciplinas clássicas) e a construção de valores, normas e atitudes validades pelo espaço social.</a:t>
            </a:r>
          </a:p>
          <a:p>
            <a:pPr marL="288925" indent="-288925">
              <a:lnSpc>
                <a:spcPct val="130000"/>
              </a:lnSpc>
              <a:spcBef>
                <a:spcPct val="50000"/>
              </a:spcBef>
              <a:buClr>
                <a:srgbClr val="008080"/>
              </a:buClr>
              <a:buFontTx/>
              <a:buChar char="•"/>
            </a:pPr>
            <a:r>
              <a:rPr lang="pt-BR" sz="2400" dirty="0"/>
              <a:t>Reconhecendo e poder lidar com as diferentes formas de aprendizagem que convivem em cada grupo classe</a:t>
            </a:r>
          </a:p>
          <a:p>
            <a:pPr marL="288925" indent="-288925">
              <a:lnSpc>
                <a:spcPct val="130000"/>
              </a:lnSpc>
              <a:spcBef>
                <a:spcPct val="50000"/>
              </a:spcBef>
              <a:buClr>
                <a:srgbClr val="008080"/>
              </a:buClr>
              <a:buFontTx/>
              <a:buChar char="•"/>
            </a:pPr>
            <a:r>
              <a:rPr lang="pt-BR" sz="2400" dirty="0"/>
              <a:t>Diluindo a “propriedade” do conhecimento entre professores e alunos</a:t>
            </a:r>
          </a:p>
          <a:p>
            <a:pPr marL="288925" indent="-288925">
              <a:lnSpc>
                <a:spcPct val="130000"/>
              </a:lnSpc>
              <a:spcBef>
                <a:spcPct val="50000"/>
              </a:spcBef>
              <a:buClr>
                <a:srgbClr val="008080"/>
              </a:buClr>
              <a:buFontTx/>
              <a:buChar char="•"/>
            </a:pPr>
            <a:r>
              <a:rPr lang="pt-BR" sz="2400" dirty="0"/>
              <a:t>Dando sentido as práticas de registro</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043608" y="1988840"/>
            <a:ext cx="6768752" cy="3970318"/>
          </a:xfrm>
          <a:prstGeom prst="rect">
            <a:avLst/>
          </a:prstGeom>
        </p:spPr>
        <p:txBody>
          <a:bodyPr wrap="square">
            <a:spAutoFit/>
          </a:bodyPr>
          <a:lstStyle/>
          <a:p>
            <a:r>
              <a:rPr lang="pt-BR" dirty="0" smtClean="0">
                <a:latin typeface="+mj-lt"/>
              </a:rPr>
              <a:t>BRASIL/MEC ? Lei de Diretrizes e Bases da Educação nº. 9.394/96.</a:t>
            </a:r>
            <a:br>
              <a:rPr lang="pt-BR" dirty="0" smtClean="0">
                <a:latin typeface="+mj-lt"/>
              </a:rPr>
            </a:br>
            <a:r>
              <a:rPr lang="pt-BR" dirty="0" smtClean="0">
                <a:latin typeface="+mj-lt"/>
              </a:rPr>
              <a:t>CHAUI, Marilena de Souza. Ideologia e Educação in revista Educação e Sociedade n. 5. São Paulo: Cortez Editora/Autores Associados, 1980.</a:t>
            </a:r>
            <a:br>
              <a:rPr lang="pt-BR" dirty="0" smtClean="0">
                <a:latin typeface="+mj-lt"/>
              </a:rPr>
            </a:br>
            <a:r>
              <a:rPr lang="pt-BR" dirty="0" smtClean="0">
                <a:latin typeface="+mj-lt"/>
              </a:rPr>
              <a:t>ESTEBAN, M. T. (</a:t>
            </a:r>
            <a:r>
              <a:rPr lang="pt-BR" dirty="0" err="1" smtClean="0">
                <a:latin typeface="+mj-lt"/>
              </a:rPr>
              <a:t>org</a:t>
            </a:r>
            <a:r>
              <a:rPr lang="pt-BR" dirty="0" smtClean="0">
                <a:latin typeface="+mj-lt"/>
              </a:rPr>
              <a:t>). Avaliação: uma prática em busca de novos sentidos. Rio de Janeiro: </a:t>
            </a:r>
            <a:r>
              <a:rPr lang="pt-BR" dirty="0" err="1" smtClean="0">
                <a:latin typeface="+mj-lt"/>
              </a:rPr>
              <a:t>DP&amp;A</a:t>
            </a:r>
            <a:r>
              <a:rPr lang="pt-BR" dirty="0" smtClean="0">
                <a:latin typeface="+mj-lt"/>
              </a:rPr>
              <a:t>, 2002. 2ª ed.</a:t>
            </a:r>
            <a:br>
              <a:rPr lang="pt-BR" dirty="0" smtClean="0">
                <a:latin typeface="+mj-lt"/>
              </a:rPr>
            </a:br>
            <a:r>
              <a:rPr lang="pt-BR" dirty="0" smtClean="0">
                <a:latin typeface="+mj-lt"/>
              </a:rPr>
              <a:t>FONTANA, Roseli; CRUZ, Nazaré. Psicologia e Trabalho Pedagógico. São Paulo: Atual Editora, 1997.</a:t>
            </a:r>
            <a:br>
              <a:rPr lang="pt-BR" dirty="0" smtClean="0">
                <a:latin typeface="+mj-lt"/>
              </a:rPr>
            </a:br>
            <a:r>
              <a:rPr lang="pt-BR" dirty="0" smtClean="0">
                <a:latin typeface="+mj-lt"/>
              </a:rPr>
              <a:t>FREIRE, Paulo. Pedagogia da autonomia: saberes necessários à prática educativa. São Paulo: Paz e Terra, 1996.</a:t>
            </a:r>
            <a:br>
              <a:rPr lang="pt-BR" dirty="0" smtClean="0">
                <a:latin typeface="+mj-lt"/>
              </a:rPr>
            </a:br>
            <a:r>
              <a:rPr lang="pt-BR" dirty="0" smtClean="0">
                <a:latin typeface="+mj-lt"/>
              </a:rPr>
              <a:t>HERNADEZ, Fernando. Transgressão e mudança na educação: Projetos de trabalho. Porta Alegre: </a:t>
            </a:r>
            <a:r>
              <a:rPr lang="pt-BR" dirty="0" err="1" smtClean="0">
                <a:latin typeface="+mj-lt"/>
              </a:rPr>
              <a:t>ArtMed</a:t>
            </a:r>
            <a:r>
              <a:rPr lang="pt-BR" dirty="0" smtClean="0">
                <a:latin typeface="+mj-lt"/>
              </a:rPr>
              <a:t>, 1998.</a:t>
            </a:r>
            <a:br>
              <a:rPr lang="pt-BR" dirty="0" smtClean="0">
                <a:latin typeface="+mj-lt"/>
              </a:rPr>
            </a:br>
            <a:r>
              <a:rPr lang="pt-BR" dirty="0" smtClean="0">
                <a:latin typeface="+mj-lt"/>
              </a:rPr>
              <a:t>. São Paulo: Martins Fontes, 1988. 3ª ed.</a:t>
            </a:r>
            <a:br>
              <a:rPr lang="pt-BR" dirty="0" smtClean="0">
                <a:latin typeface="+mj-lt"/>
              </a:rPr>
            </a:br>
            <a:r>
              <a:rPr lang="pt-BR" dirty="0" smtClean="0">
                <a:latin typeface="+mj-lt"/>
              </a:rPr>
              <a:t>ZABALA, </a:t>
            </a:r>
            <a:r>
              <a:rPr lang="pt-BR" dirty="0" err="1" smtClean="0">
                <a:latin typeface="+mj-lt"/>
              </a:rPr>
              <a:t>Antoni</a:t>
            </a:r>
            <a:r>
              <a:rPr lang="pt-BR" dirty="0" smtClean="0">
                <a:latin typeface="+mj-lt"/>
              </a:rPr>
              <a:t>. A Prática educativa: como ensinar. Porto Alegre: </a:t>
            </a:r>
            <a:r>
              <a:rPr lang="pt-BR" dirty="0" err="1" smtClean="0">
                <a:latin typeface="+mj-lt"/>
              </a:rPr>
              <a:t>ArtMed</a:t>
            </a:r>
            <a:r>
              <a:rPr lang="pt-BR" dirty="0" smtClean="0">
                <a:latin typeface="+mj-lt"/>
              </a:rPr>
              <a:t>, 1998.</a:t>
            </a:r>
            <a:endParaRPr lang="pt-BR" dirty="0">
              <a:latin typeface="+mj-lt"/>
            </a:endParaRPr>
          </a:p>
        </p:txBody>
      </p:sp>
      <p:pic>
        <p:nvPicPr>
          <p:cNvPr id="5"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
        <p:nvSpPr>
          <p:cNvPr id="6" name="Text Box 5"/>
          <p:cNvSpPr txBox="1">
            <a:spLocks noChangeArrowheads="1"/>
          </p:cNvSpPr>
          <p:nvPr/>
        </p:nvSpPr>
        <p:spPr bwMode="auto">
          <a:xfrm>
            <a:off x="3563888" y="1268760"/>
            <a:ext cx="1676400" cy="369332"/>
          </a:xfrm>
          <a:prstGeom prst="rect">
            <a:avLst/>
          </a:prstGeom>
          <a:noFill/>
          <a:ln w="9525">
            <a:noFill/>
            <a:miter lim="800000"/>
            <a:headEnd/>
            <a:tailEnd/>
          </a:ln>
          <a:effectLst/>
        </p:spPr>
        <p:txBody>
          <a:bodyPr>
            <a:spAutoFit/>
          </a:bodyPr>
          <a:lstStyle/>
          <a:p>
            <a:pPr>
              <a:spcBef>
                <a:spcPct val="50000"/>
              </a:spcBef>
            </a:pPr>
            <a:r>
              <a:rPr lang="pt-BR" b="1" dirty="0" smtClean="0">
                <a:solidFill>
                  <a:srgbClr val="CC3300"/>
                </a:solidFill>
                <a:latin typeface="Tahoma" pitchFamily="34" charset="0"/>
              </a:rPr>
              <a:t>Bibliografia</a:t>
            </a:r>
            <a:endParaRPr lang="pt-BR" b="1" dirty="0">
              <a:solidFill>
                <a:srgbClr val="CC3300"/>
              </a:solidFill>
              <a:latin typeface="Tahoma"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971600" y="1916832"/>
            <a:ext cx="7848872" cy="4524315"/>
          </a:xfrm>
          <a:prstGeom prst="rect">
            <a:avLst/>
          </a:prstGeom>
        </p:spPr>
        <p:txBody>
          <a:bodyPr wrap="square">
            <a:spAutoFit/>
          </a:bodyPr>
          <a:lstStyle/>
          <a:p>
            <a:r>
              <a:rPr lang="pt-BR" dirty="0" smtClean="0"/>
              <a:t>LEITE, Lúcia Helena Alvarez, Pedagogia de Projetos: intervenção no presente. Presença Pedagógica, Belo Horizonte: Dimensão, 1996. pp. 24-33. </a:t>
            </a:r>
            <a:br>
              <a:rPr lang="pt-BR" dirty="0" smtClean="0"/>
            </a:br>
            <a:r>
              <a:rPr lang="pt-BR" dirty="0" smtClean="0"/>
              <a:t>LEITE, Lucia Helena Alvarez; MENDEZ, Verônica. Os Projetos de Trabalho: Um espaço para viver a diversidade e a democracia na escola. Revista de Educação, Porto Alegre: Projeto, ano 3, n.4, p.25-29, jan./jun. 2000. </a:t>
            </a:r>
            <a:br>
              <a:rPr lang="pt-BR" dirty="0" smtClean="0"/>
            </a:br>
            <a:r>
              <a:rPr lang="pt-BR" dirty="0" smtClean="0"/>
              <a:t>LUCK, Heloísa. Metodologia de Projetos: Uma ferramenta de planejamento e gestão. 2. ed. Rio de Janeiro: Vozes, 2003. </a:t>
            </a:r>
            <a:br>
              <a:rPr lang="pt-BR" dirty="0" smtClean="0"/>
            </a:br>
            <a:r>
              <a:rPr lang="pt-BR" dirty="0" smtClean="0"/>
              <a:t>MARTINS, Rachel Cruz. Projetos de ensino na prática pedagógica do professor da educação básica. 2005. 145 f. Dissertação de Mestrado em Educação Tecnológica, Centro Federal de Educação Tecnológica de Minas Gerais, Belo Horizonte, 2005.</a:t>
            </a:r>
            <a:br>
              <a:rPr lang="pt-BR" dirty="0" smtClean="0"/>
            </a:br>
            <a:r>
              <a:rPr lang="pt-BR" dirty="0" smtClean="0"/>
              <a:t>MINAS GERAIS/SEE - Parecer nº. 1.132/97 - Dispõe sobre a Educação Básica, nos termos da Lei 9.394/96.</a:t>
            </a:r>
            <a:br>
              <a:rPr lang="pt-BR" dirty="0" smtClean="0"/>
            </a:br>
            <a:r>
              <a:rPr lang="pt-BR" dirty="0" smtClean="0"/>
              <a:t>PERRENOUD, Philippe. Pedagogia diferenciada: das intenções à ação. Porto Alegre: </a:t>
            </a:r>
            <a:r>
              <a:rPr lang="pt-BR" dirty="0" err="1" smtClean="0"/>
              <a:t>ArtMed</a:t>
            </a:r>
            <a:r>
              <a:rPr lang="pt-BR" dirty="0" smtClean="0"/>
              <a:t>, 2000.</a:t>
            </a:r>
            <a:br>
              <a:rPr lang="pt-BR" dirty="0" smtClean="0"/>
            </a:br>
            <a:r>
              <a:rPr lang="pt-BR" dirty="0" smtClean="0"/>
              <a:t>ROSA, </a:t>
            </a:r>
            <a:r>
              <a:rPr lang="pt-BR" dirty="0" err="1" smtClean="0"/>
              <a:t>Sanny</a:t>
            </a:r>
            <a:r>
              <a:rPr lang="pt-BR" dirty="0" smtClean="0"/>
              <a:t> Silva </a:t>
            </a:r>
            <a:r>
              <a:rPr lang="pt-BR" dirty="0" err="1" smtClean="0"/>
              <a:t>da.</a:t>
            </a:r>
            <a:r>
              <a:rPr lang="pt-BR" dirty="0" smtClean="0"/>
              <a:t> Construtivismo e Mudança. 9. Ed. São Paulo: Cortez, 1994. </a:t>
            </a:r>
            <a:br>
              <a:rPr lang="pt-BR" dirty="0" smtClean="0"/>
            </a:br>
            <a:r>
              <a:rPr lang="pt-BR" dirty="0" smtClean="0"/>
              <a:t>VYGOTSKY, L. S. A formação social da mente</a:t>
            </a:r>
            <a:endParaRPr lang="pt-BR" dirty="0"/>
          </a:p>
        </p:txBody>
      </p:sp>
      <p:pic>
        <p:nvPicPr>
          <p:cNvPr id="6" name="Picture 2" descr="http://www.sinpeem.com.br/sites/arquivos/logo/logo.jpg"/>
          <p:cNvPicPr>
            <a:picLocks noChangeAspect="1" noChangeArrowheads="1"/>
          </p:cNvPicPr>
          <p:nvPr/>
        </p:nvPicPr>
        <p:blipFill>
          <a:blip r:embed="rId2" cstate="print"/>
          <a:srcRect/>
          <a:stretch>
            <a:fillRect/>
          </a:stretch>
        </p:blipFill>
        <p:spPr bwMode="auto">
          <a:xfrm>
            <a:off x="7884368" y="0"/>
            <a:ext cx="1259632" cy="936104"/>
          </a:xfrm>
          <a:prstGeom prst="rect">
            <a:avLst/>
          </a:prstGeom>
          <a:noFill/>
        </p:spPr>
      </p:pic>
      <p:sp>
        <p:nvSpPr>
          <p:cNvPr id="7" name="Text Box 5"/>
          <p:cNvSpPr txBox="1">
            <a:spLocks noChangeArrowheads="1"/>
          </p:cNvSpPr>
          <p:nvPr/>
        </p:nvSpPr>
        <p:spPr bwMode="auto">
          <a:xfrm>
            <a:off x="3563888" y="1268760"/>
            <a:ext cx="1676400" cy="369332"/>
          </a:xfrm>
          <a:prstGeom prst="rect">
            <a:avLst/>
          </a:prstGeom>
          <a:noFill/>
          <a:ln w="9525">
            <a:noFill/>
            <a:miter lim="800000"/>
            <a:headEnd/>
            <a:tailEnd/>
          </a:ln>
          <a:effectLst/>
        </p:spPr>
        <p:txBody>
          <a:bodyPr>
            <a:spAutoFit/>
          </a:bodyPr>
          <a:lstStyle/>
          <a:p>
            <a:pPr>
              <a:spcBef>
                <a:spcPct val="50000"/>
              </a:spcBef>
            </a:pPr>
            <a:r>
              <a:rPr lang="pt-BR" b="1" dirty="0" smtClean="0">
                <a:solidFill>
                  <a:srgbClr val="CC3300"/>
                </a:solidFill>
                <a:latin typeface="Tahoma" pitchFamily="34" charset="0"/>
              </a:rPr>
              <a:t>Bibliografia</a:t>
            </a:r>
            <a:endParaRPr lang="pt-BR" b="1" dirty="0">
              <a:solidFill>
                <a:srgbClr val="CC3300"/>
              </a:solidFill>
              <a:latin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638"/>
            <a:ext cx="4792576" cy="1143000"/>
          </a:xfrm>
        </p:spPr>
        <p:txBody>
          <a:bodyPr>
            <a:normAutofit fontScale="90000"/>
          </a:bodyPr>
          <a:lstStyle/>
          <a:p>
            <a:r>
              <a:rPr lang="pt-BR" dirty="0" smtClean="0"/>
              <a:t>Qual o modelo dessa escola</a:t>
            </a:r>
            <a:endParaRPr lang="pt-BR" dirty="0"/>
          </a:p>
        </p:txBody>
      </p:sp>
      <p:sp>
        <p:nvSpPr>
          <p:cNvPr id="3" name="Espaço Reservado para Conteúdo 2"/>
          <p:cNvSpPr>
            <a:spLocks noGrp="1"/>
          </p:cNvSpPr>
          <p:nvPr>
            <p:ph idx="1"/>
          </p:nvPr>
        </p:nvSpPr>
        <p:spPr>
          <a:xfrm>
            <a:off x="1435608" y="1447800"/>
            <a:ext cx="3136392" cy="4717504"/>
          </a:xfrm>
        </p:spPr>
        <p:txBody>
          <a:bodyPr>
            <a:normAutofit lnSpcReduction="10000"/>
          </a:bodyPr>
          <a:lstStyle/>
          <a:p>
            <a:pPr>
              <a:buFont typeface="Wingdings" pitchFamily="2" charset="2"/>
              <a:buChar char="Ø"/>
            </a:pPr>
            <a:r>
              <a:rPr lang="pt-BR" dirty="0" smtClean="0"/>
              <a:t>Partes do corpo</a:t>
            </a:r>
          </a:p>
          <a:p>
            <a:pPr>
              <a:buFont typeface="Wingdings" pitchFamily="2" charset="2"/>
              <a:buChar char="Ø"/>
            </a:pPr>
            <a:endParaRPr lang="pt-BR" dirty="0" smtClean="0"/>
          </a:p>
          <a:p>
            <a:pPr>
              <a:buFont typeface="Wingdings" pitchFamily="2" charset="2"/>
              <a:buChar char="Ø"/>
            </a:pPr>
            <a:r>
              <a:rPr lang="pt-BR" dirty="0" smtClean="0"/>
              <a:t>Isso é nossa formação (português, matemática, história...) o EM tem 11 disciplinas</a:t>
            </a:r>
            <a:endParaRPr lang="pt-BR" dirty="0"/>
          </a:p>
        </p:txBody>
      </p:sp>
      <p:pic>
        <p:nvPicPr>
          <p:cNvPr id="100354" name="Picture 2" descr="Resultado de imagem para curriculo fragmentado"/>
          <p:cNvPicPr>
            <a:picLocks noChangeAspect="1" noChangeArrowheads="1"/>
          </p:cNvPicPr>
          <p:nvPr/>
        </p:nvPicPr>
        <p:blipFill>
          <a:blip r:embed="rId2" cstate="print"/>
          <a:srcRect t="24858" r="61903"/>
          <a:stretch>
            <a:fillRect/>
          </a:stretch>
        </p:blipFill>
        <p:spPr bwMode="auto">
          <a:xfrm>
            <a:off x="4932040" y="1556792"/>
            <a:ext cx="3096344" cy="4996433"/>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332656"/>
            <a:ext cx="5904656" cy="1143000"/>
          </a:xfrm>
        </p:spPr>
        <p:txBody>
          <a:bodyPr>
            <a:normAutofit fontScale="90000"/>
          </a:bodyPr>
          <a:lstStyle/>
          <a:p>
            <a:r>
              <a:rPr lang="pt-BR" dirty="0" smtClean="0"/>
              <a:t>Qual o modelo dessa escola</a:t>
            </a:r>
            <a:endParaRPr lang="pt-BR" dirty="0"/>
          </a:p>
        </p:txBody>
      </p:sp>
      <p:sp>
        <p:nvSpPr>
          <p:cNvPr id="3" name="Espaço Reservado para Conteúdo 2"/>
          <p:cNvSpPr>
            <a:spLocks noGrp="1"/>
          </p:cNvSpPr>
          <p:nvPr>
            <p:ph idx="1"/>
          </p:nvPr>
        </p:nvSpPr>
        <p:spPr/>
        <p:txBody>
          <a:bodyPr/>
          <a:lstStyle/>
          <a:p>
            <a:r>
              <a:rPr lang="pt-BR" dirty="0" smtClean="0"/>
              <a:t>O que caracteriza esse modelo de produção em massa da fábrica?</a:t>
            </a:r>
          </a:p>
          <a:p>
            <a:pPr>
              <a:buFont typeface="Wingdings" pitchFamily="2" charset="2"/>
              <a:buChar char="Ø"/>
            </a:pPr>
            <a:r>
              <a:rPr lang="pt-BR" dirty="0" smtClean="0"/>
              <a:t>Segmentação e Fragmentação </a:t>
            </a:r>
          </a:p>
          <a:p>
            <a:pPr>
              <a:buFont typeface="Wingdings" pitchFamily="2" charset="2"/>
              <a:buChar char="Ø"/>
            </a:pPr>
            <a:r>
              <a:rPr lang="pt-BR" dirty="0" smtClean="0"/>
              <a:t>Falta de noção de todo</a:t>
            </a:r>
          </a:p>
          <a:p>
            <a:endParaRPr lang="pt-BR" dirty="0"/>
          </a:p>
        </p:txBody>
      </p:sp>
      <p:pic>
        <p:nvPicPr>
          <p:cNvPr id="86018" name="Picture 2" descr="Resultado de imagem para fragmentação"/>
          <p:cNvPicPr>
            <a:picLocks noChangeAspect="1" noChangeArrowheads="1"/>
          </p:cNvPicPr>
          <p:nvPr/>
        </p:nvPicPr>
        <p:blipFill>
          <a:blip r:embed="rId2" cstate="print"/>
          <a:srcRect/>
          <a:stretch>
            <a:fillRect/>
          </a:stretch>
        </p:blipFill>
        <p:spPr bwMode="auto">
          <a:xfrm>
            <a:off x="1259632" y="3861048"/>
            <a:ext cx="7884368" cy="2590800"/>
          </a:xfrm>
          <a:prstGeom prst="rect">
            <a:avLst/>
          </a:prstGeom>
          <a:noFill/>
        </p:spPr>
      </p:pic>
      <p:pic>
        <p:nvPicPr>
          <p:cNvPr id="6" name="Picture 2" descr="http://www.sinpeem.com.br/sites/arquivos/logo/logo.jpg"/>
          <p:cNvPicPr>
            <a:picLocks noChangeAspect="1" noChangeArrowheads="1"/>
          </p:cNvPicPr>
          <p:nvPr/>
        </p:nvPicPr>
        <p:blipFill>
          <a:blip r:embed="rId3" cstate="print"/>
          <a:srcRect/>
          <a:stretch>
            <a:fillRect/>
          </a:stretch>
        </p:blipFill>
        <p:spPr bwMode="auto">
          <a:xfrm>
            <a:off x="7884368" y="0"/>
            <a:ext cx="1259632" cy="93610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1272</TotalTime>
  <Words>1725</Words>
  <Application>Microsoft Office PowerPoint</Application>
  <PresentationFormat>Apresentação na tela (4:3)</PresentationFormat>
  <Paragraphs>271</Paragraphs>
  <Slides>75</Slides>
  <Notes>0</Notes>
  <HiddenSlides>0</HiddenSlides>
  <MMClips>0</MMClips>
  <ScaleCrop>false</ScaleCrop>
  <HeadingPairs>
    <vt:vector size="4" baseType="variant">
      <vt:variant>
        <vt:lpstr>Tema</vt:lpstr>
      </vt:variant>
      <vt:variant>
        <vt:i4>1</vt:i4>
      </vt:variant>
      <vt:variant>
        <vt:lpstr>Títulos de slides</vt:lpstr>
      </vt:variant>
      <vt:variant>
        <vt:i4>75</vt:i4>
      </vt:variant>
    </vt:vector>
  </HeadingPairs>
  <TitlesOfParts>
    <vt:vector size="76" baseType="lpstr">
      <vt:lpstr>Solstício</vt:lpstr>
      <vt:lpstr>PROJETOS QUE TRANSFORMAM O COTIDIANO ESCOLAR</vt:lpstr>
      <vt:lpstr>MUNDO DE HOJE</vt:lpstr>
      <vt:lpstr>Slide 3</vt:lpstr>
      <vt:lpstr>Qual é o motivo dessa imaturidade?</vt:lpstr>
      <vt:lpstr>Entendendo o Modelo</vt:lpstr>
      <vt:lpstr>Com a Industrialização</vt:lpstr>
      <vt:lpstr>Qual o modelo dessa escola</vt:lpstr>
      <vt:lpstr>Qual o modelo dessa escola</vt:lpstr>
      <vt:lpstr>Qual o modelo dessa escola</vt:lpstr>
      <vt:lpstr>O que temos na nossa escola?</vt:lpstr>
      <vt:lpstr>Slide 11</vt:lpstr>
      <vt:lpstr> A necessidade de construir uma escola nesse modelo, vem para atender uma outra necessidade da sociedade da época</vt:lpstr>
      <vt:lpstr>A escola se transformou num espaço isolado</vt:lpstr>
      <vt:lpstr>E o Pensamento? Reflexão?</vt:lpstr>
      <vt:lpstr>Slide 15</vt:lpstr>
      <vt:lpstr>IDEALISMO PLATÔNICO</vt:lpstr>
      <vt:lpstr>Escola</vt:lpstr>
      <vt:lpstr>Como pensar o todo em uma escola fragmentada?</vt:lpstr>
      <vt:lpstr>Slide 19</vt:lpstr>
      <vt:lpstr>Slide 20</vt:lpstr>
      <vt:lpstr>Slide 21</vt:lpstr>
      <vt:lpstr>Slide 22</vt:lpstr>
      <vt:lpstr>  Qual seria uma sugestão para  lidar com esse desafio de transformar a escola atual???  </vt:lpstr>
      <vt:lpstr>Pedagogia de Projetos</vt:lpstr>
      <vt:lpstr>Pedagogia de Projetos</vt:lpstr>
      <vt:lpstr>Pedagogia de Projetos</vt:lpstr>
      <vt:lpstr>A Criança e a Revolução Industrial </vt:lpstr>
      <vt:lpstr>Presente </vt:lpstr>
      <vt:lpstr>Quem são (ou serão)  os nossos estudantes???</vt:lpstr>
      <vt:lpstr>“Homo Zappiens” aquele que aprende brincando</vt:lpstr>
      <vt:lpstr>  Esta geração tem uma falta de concentração que aumenta a cada dia devido à excessiva exposição à televisão durante a infância  De acordo com Wankat, o intervalo de atenção dos estudantes durante a aula é de 15 minutos (“The Effective Efficient Professor: teaching, Scholarship and Service”, P. Wankat, Allyn and Bacon: Boston, MA, 2002)  De acordo com Christakis  e colaboradores, o atual intervalo de atenção das crianças é de 11 minutos (“Early Television Exposure and Subsequent Attentional Problems in Children”, Dimitri A. Christakis, Frederick J. Zimmerman, David L. DiGiuseppe, and Carolyn A. McCarty, Pediatrics Vol. 113 No. 4 April 2004, pp. 708-713. </vt:lpstr>
      <vt:lpstr>Slide 32</vt:lpstr>
      <vt:lpstr>Slide 33</vt:lpstr>
      <vt:lpstr>Slide 34</vt:lpstr>
      <vt:lpstr>Paralelo com Sonhar</vt:lpstr>
      <vt:lpstr>Vantagens</vt:lpstr>
      <vt:lpstr>Pedagogia do projeto</vt:lpstr>
      <vt:lpstr>Relação do aluno com o objeto de conhecimento</vt:lpstr>
      <vt:lpstr>Interação entre os alunos</vt:lpstr>
      <vt:lpstr>Sempre existe um problema</vt:lpstr>
      <vt:lpstr>Início de um projeto</vt:lpstr>
      <vt:lpstr>Se partir do principio  que o projeto é um sonho</vt:lpstr>
      <vt:lpstr>Temas pré definidos na semana de planejamento</vt:lpstr>
      <vt:lpstr>Avaliação diagnóstica</vt:lpstr>
      <vt:lpstr>Avaliação diagnóstica</vt:lpstr>
      <vt:lpstr>Avaliação diagnóstica</vt:lpstr>
      <vt:lpstr>Avaliação diagnóstica</vt:lpstr>
      <vt:lpstr>Exemplo</vt:lpstr>
      <vt:lpstr>Exemplo</vt:lpstr>
      <vt:lpstr>Outra confusão que as pessoas fazem </vt:lpstr>
      <vt:lpstr>Dia da Bandeira</vt:lpstr>
      <vt:lpstr>A descoberta da problemática....</vt:lpstr>
      <vt:lpstr>Após a temática os atores começam a trabalhar</vt:lpstr>
      <vt:lpstr>Após a temática os atores começam a trabalhar</vt:lpstr>
      <vt:lpstr>Após a temática os atores começam a trabalhar</vt:lpstr>
      <vt:lpstr>Após a temática os atores começam a trabalhar</vt:lpstr>
      <vt:lpstr>Slide 57</vt:lpstr>
      <vt:lpstr>A apresentação</vt:lpstr>
      <vt:lpstr>Após a temática os atores começam a trabalhar</vt:lpstr>
      <vt:lpstr>Slide 60</vt:lpstr>
      <vt:lpstr>O PROBLEMA</vt:lpstr>
      <vt:lpstr>Slide 62</vt:lpstr>
      <vt:lpstr>Slide 63</vt:lpstr>
      <vt:lpstr>Slide 64</vt:lpstr>
      <vt:lpstr>Pedagogia de Projetos</vt:lpstr>
      <vt:lpstr>Projeto não é o salvador da Pátria </vt:lpstr>
      <vt:lpstr>Pedagogia dos projetos</vt:lpstr>
      <vt:lpstr>Pedagogia dos projetos</vt:lpstr>
      <vt:lpstr>Pedagogia dos projetos</vt:lpstr>
      <vt:lpstr>Professor </vt:lpstr>
      <vt:lpstr>Não tente resolver o problema do mundo  comece com coisas pequenas</vt:lpstr>
      <vt:lpstr>Slide 72</vt:lpstr>
      <vt:lpstr>Slide 73</vt:lpstr>
      <vt:lpstr>Slide 74</vt:lpstr>
      <vt:lpstr>Slide 75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PROJETOS QUE TRANSFORMAM O COTIDIANO ESCOLAR</dc:title>
  <dc:creator>Roseli</dc:creator>
  <cp:lastModifiedBy>Windows User</cp:lastModifiedBy>
  <cp:revision>112</cp:revision>
  <dcterms:created xsi:type="dcterms:W3CDTF">2017-03-18T16:44:42Z</dcterms:created>
  <dcterms:modified xsi:type="dcterms:W3CDTF">2017-06-28T01:33:28Z</dcterms:modified>
</cp:coreProperties>
</file>