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8" r:id="rId2"/>
    <p:sldId id="258" r:id="rId3"/>
    <p:sldId id="260" r:id="rId4"/>
    <p:sldId id="261" r:id="rId5"/>
    <p:sldId id="269" r:id="rId6"/>
    <p:sldId id="262" r:id="rId7"/>
    <p:sldId id="270" r:id="rId8"/>
    <p:sldId id="265" r:id="rId9"/>
    <p:sldId id="266" r:id="rId10"/>
    <p:sldId id="267" r:id="rId11"/>
  </p:sldIdLst>
  <p:sldSz cx="12192000" cy="68580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098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78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4D18C-EB19-4322-9BB6-D8317FE392C1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1572F-EF43-4833-A10C-F4D19668DFE7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258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4D18C-EB19-4322-9BB6-D8317FE392C1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1572F-EF43-4833-A10C-F4D19668DF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8851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4D18C-EB19-4322-9BB6-D8317FE392C1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1572F-EF43-4833-A10C-F4D19668DF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2720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4D18C-EB19-4322-9BB6-D8317FE392C1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1572F-EF43-4833-A10C-F4D19668DF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9522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4D18C-EB19-4322-9BB6-D8317FE392C1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1572F-EF43-4833-A10C-F4D19668DFE7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3157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4D18C-EB19-4322-9BB6-D8317FE392C1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1572F-EF43-4833-A10C-F4D19668DF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8593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4D18C-EB19-4322-9BB6-D8317FE392C1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1572F-EF43-4833-A10C-F4D19668DF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0206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4D18C-EB19-4322-9BB6-D8317FE392C1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1572F-EF43-4833-A10C-F4D19668DF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673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4D18C-EB19-4322-9BB6-D8317FE392C1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1572F-EF43-4833-A10C-F4D19668DF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7103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EB4D18C-EB19-4322-9BB6-D8317FE392C1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4C1572F-EF43-4833-A10C-F4D19668DF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9280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4D18C-EB19-4322-9BB6-D8317FE392C1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1572F-EF43-4833-A10C-F4D19668DF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2687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EB4D18C-EB19-4322-9BB6-D8317FE392C1}" type="datetimeFigureOut">
              <a:rPr lang="pt-BR" smtClean="0"/>
              <a:t>03/12/2025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4C1572F-EF43-4833-A10C-F4D19668DFE7}" type="slidenum">
              <a:rPr lang="pt-BR" smtClean="0"/>
              <a:t>‹nº›</a:t>
            </a:fld>
            <a:endParaRPr lang="pt-B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0696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453081" y="344616"/>
            <a:ext cx="11343503" cy="27033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dirty="0" smtClean="0">
                <a:solidFill>
                  <a:srgbClr val="FF0000"/>
                </a:solidFill>
                <a:latin typeface="Impact" panose="020B0806030902050204" pitchFamily="34" charset="0"/>
              </a:rPr>
              <a:t>	TABELAS </a:t>
            </a:r>
            <a:r>
              <a:rPr lang="pt-BR" sz="3200" dirty="0">
                <a:solidFill>
                  <a:srgbClr val="FF0000"/>
                </a:solidFill>
                <a:latin typeface="Impact" panose="020B0806030902050204" pitchFamily="34" charset="0"/>
              </a:rPr>
              <a:t>DE VENCIMENTOS </a:t>
            </a:r>
            <a:r>
              <a:rPr lang="pt-BR" sz="3200" dirty="0" smtClean="0">
                <a:solidFill>
                  <a:srgbClr val="FF0000"/>
                </a:solidFill>
                <a:latin typeface="Impact" panose="020B0806030902050204" pitchFamily="34" charset="0"/>
              </a:rPr>
              <a:t>– MAIO DE 2025</a:t>
            </a:r>
          </a:p>
          <a:p>
            <a:pPr algn="ctr">
              <a:lnSpc>
                <a:spcPts val="3800"/>
              </a:lnSpc>
            </a:pPr>
            <a:r>
              <a:rPr lang="pt-BR" b="1" i="1" dirty="0" smtClean="0">
                <a:solidFill>
                  <a:srgbClr val="FF0000"/>
                </a:solidFill>
              </a:rPr>
              <a:t>Publicadas na Central de Informações e Apoio (</a:t>
            </a:r>
            <a:r>
              <a:rPr lang="pt-BR" b="1" i="1" dirty="0" err="1" smtClean="0">
                <a:solidFill>
                  <a:srgbClr val="FF0000"/>
                </a:solidFill>
              </a:rPr>
              <a:t>Clic</a:t>
            </a:r>
            <a:r>
              <a:rPr lang="pt-BR" b="1" i="1" dirty="0" smtClean="0">
                <a:solidFill>
                  <a:srgbClr val="FF0000"/>
                </a:solidFill>
              </a:rPr>
              <a:t>), plataforma da </a:t>
            </a:r>
            <a:r>
              <a:rPr lang="pt-BR" b="1" i="1" dirty="0" err="1" smtClean="0">
                <a:solidFill>
                  <a:srgbClr val="FF0000"/>
                </a:solidFill>
              </a:rPr>
              <a:t>Cogep</a:t>
            </a:r>
            <a:r>
              <a:rPr lang="pt-BR" b="1" i="1" dirty="0" smtClean="0">
                <a:solidFill>
                  <a:srgbClr val="FF0000"/>
                </a:solidFill>
              </a:rPr>
              <a:t>/Seges</a:t>
            </a:r>
          </a:p>
          <a:p>
            <a:pPr algn="ctr"/>
            <a:endParaRPr lang="pt-BR" sz="1600" i="1" dirty="0" smtClean="0"/>
          </a:p>
          <a:p>
            <a:pPr algn="ctr"/>
            <a:endParaRPr lang="pt-BR" sz="1600" i="1" dirty="0"/>
          </a:p>
          <a:p>
            <a:pPr algn="ctr"/>
            <a:r>
              <a:rPr lang="pt-BR" sz="2800" b="1" dirty="0" smtClean="0"/>
              <a:t>Padrões </a:t>
            </a:r>
            <a:r>
              <a:rPr lang="pt-BR" sz="2800" b="1" dirty="0"/>
              <a:t>de vencimentos: com </a:t>
            </a:r>
            <a:r>
              <a:rPr lang="pt-BR" sz="2800" b="1" dirty="0" smtClean="0"/>
              <a:t>2,60% </a:t>
            </a:r>
            <a:r>
              <a:rPr lang="pt-BR" sz="2800" b="1" dirty="0"/>
              <a:t>de reajuste </a:t>
            </a:r>
            <a:endParaRPr lang="pt-BR" sz="2800" b="1" dirty="0" smtClean="0"/>
          </a:p>
          <a:p>
            <a:pPr algn="ctr"/>
            <a:r>
              <a:rPr lang="pt-BR" sz="2800" b="1" dirty="0" smtClean="0"/>
              <a:t>Pisos </a:t>
            </a:r>
            <a:r>
              <a:rPr lang="pt-BR" sz="2800" b="1" dirty="0"/>
              <a:t>dos </a:t>
            </a:r>
            <a:r>
              <a:rPr lang="pt-BR" sz="2800" b="1" dirty="0" smtClean="0"/>
              <a:t>docentes - categoria 1 (ensino médio): com 6,27% de reajuste</a:t>
            </a:r>
          </a:p>
          <a:p>
            <a:pPr algn="ctr"/>
            <a:r>
              <a:rPr lang="pt-BR" b="1" i="1" dirty="0" smtClean="0">
                <a:solidFill>
                  <a:srgbClr val="FF0000"/>
                </a:solidFill>
              </a:rPr>
              <a:t>Lei nº 18.235/2025</a:t>
            </a:r>
            <a:endParaRPr lang="pt-BR" b="1" i="1" dirty="0">
              <a:solidFill>
                <a:srgbClr val="FF0000"/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6879" y="3330244"/>
            <a:ext cx="2335906" cy="2242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58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3367-E1F9-45BD-90E2-A99BAAE111DD}" type="slidenum">
              <a:rPr lang="pt-BR" smtClean="0"/>
              <a:t>10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939113" y="594347"/>
            <a:ext cx="9893641" cy="392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pt-BR" sz="2000" dirty="0" smtClean="0">
                <a:effectLst/>
                <a:latin typeface="Impact" panose="020B080603090205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SUPERVISOR ESCOLAR </a:t>
            </a:r>
            <a:endParaRPr lang="pt-BR" dirty="0">
              <a:effectLst/>
              <a:latin typeface="Impact" panose="020B080603090205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2261922"/>
              </p:ext>
            </p:extLst>
          </p:nvPr>
        </p:nvGraphicFramePr>
        <p:xfrm>
          <a:off x="859311" y="1169842"/>
          <a:ext cx="10154676" cy="44337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2070"/>
                <a:gridCol w="1692070"/>
                <a:gridCol w="1693198"/>
                <a:gridCol w="1692070"/>
                <a:gridCol w="1692070"/>
                <a:gridCol w="1693198"/>
              </a:tblGrid>
              <a:tr h="3970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REF/GRAUS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A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B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C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D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E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407031"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JORNADA BÁSICA E ESPECIAL DE 40 HORAS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70317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QPE-18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ABONO COMPL.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PISO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7.597,51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1.893,74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9.491,25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8.091,49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1.399,76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9.491,25</a:t>
                      </a:r>
                      <a:endParaRPr lang="pt-BR" sz="1200" b="1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8.617,60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873,65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9.491,25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9.177,67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313,58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9.491,25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9.774,19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</a:tr>
              <a:tr h="66117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QPE-19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ABONO COMPL.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PISO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8.091,49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1.399,76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9.491,25</a:t>
                      </a:r>
                      <a:endParaRPr lang="pt-BR" sz="1200" b="1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8.617,60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873,65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9.491,25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9.177,67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313,58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9.491,25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9.774,19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10.409,45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</a:tr>
              <a:tr h="66514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QPE-20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ABONO COMPL.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PISO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8.617,60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873,65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9.491,25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9.177,67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313,58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9.491,25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9.774,19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10.409,45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11.086,20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</a:tr>
              <a:tr h="66117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QPE-21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ABONO COMPL.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PISO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9.177,67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313,58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9.491,25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9.774,19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10.409,45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11.086,20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11.806,66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</a:tr>
              <a:tr h="31299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kern="1200" dirty="0">
                          <a:effectLst/>
                        </a:rPr>
                        <a:t>QPE-22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9.774,19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10.409,45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11.086,20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11.806,66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12.574,23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</a:tr>
              <a:tr h="31299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kern="1200">
                          <a:effectLst/>
                        </a:rPr>
                        <a:t>QPE-23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10.409,45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11.086,20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11.806,66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12.574,23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13.391,59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</a:tr>
              <a:tr h="31299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kern="1200">
                          <a:effectLst/>
                        </a:rPr>
                        <a:t>QPE-24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11.086,20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11.806,66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12.574,23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13.391,59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14.262,03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</a:tr>
            </a:tbl>
          </a:graphicData>
        </a:graphic>
      </p:graphicFrame>
      <p:sp>
        <p:nvSpPr>
          <p:cNvPr id="11" name="Retângulo 10"/>
          <p:cNvSpPr/>
          <p:nvPr/>
        </p:nvSpPr>
        <p:spPr>
          <a:xfrm>
            <a:off x="933452" y="5788181"/>
            <a:ext cx="10091350" cy="3286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pt-BR" sz="1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                                                          PISO</a:t>
            </a:r>
            <a:endParaRPr lang="pt-BR" sz="1400" b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1186250" y="5886616"/>
            <a:ext cx="205946" cy="1647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3373396" y="5894854"/>
            <a:ext cx="205946" cy="164756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70C0"/>
              </a:solidFill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6777862" y="5893847"/>
            <a:ext cx="205946" cy="1647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0000"/>
              </a:solidFill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3579342" y="5798629"/>
            <a:ext cx="306944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1400" b="1" dirty="0" smtClean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ABONO COMPLEMENTAR DE PISO</a:t>
            </a:r>
            <a:endParaRPr lang="pt-BR" sz="1600" b="1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1398374" y="5815579"/>
            <a:ext cx="10873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1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PADRÃO</a:t>
            </a:r>
            <a:endParaRPr lang="pt-BR" sz="14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066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733170" y="1040948"/>
            <a:ext cx="5239765" cy="787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107000"/>
              </a:lnSpc>
              <a:spcAft>
                <a:spcPts val="800"/>
              </a:spcAft>
            </a:pPr>
            <a:r>
              <a:rPr lang="pt-BR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DOCENTES </a:t>
            </a:r>
          </a:p>
          <a:p>
            <a:pPr indent="449580" algn="ctr">
              <a:lnSpc>
                <a:spcPct val="107000"/>
              </a:lnSpc>
              <a:spcAft>
                <a:spcPts val="800"/>
              </a:spcAft>
            </a:pPr>
            <a:r>
              <a:rPr lang="pt-BR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JORNADA </a:t>
            </a:r>
            <a:r>
              <a:rPr lang="pt-BR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BÁSICA DO PROFESSOR (JB)</a:t>
            </a: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733170" y="2941330"/>
            <a:ext cx="5211773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pt-BR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JORNADA BÁSICA DO DOCENTE (JBD)</a:t>
            </a: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667265" y="4339266"/>
            <a:ext cx="5280957" cy="3722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pt-BR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JORNADA ESPECIAL INTEGRAL DE FORMAÇÃO (JEIF</a:t>
            </a:r>
            <a:r>
              <a:rPr lang="pt-BR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6144220" y="3682480"/>
            <a:ext cx="5232234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  <a:tabLst>
                <a:tab pos="2388870" algn="l"/>
              </a:tabLst>
            </a:pPr>
            <a:r>
              <a:rPr lang="pt-B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QUADRO DE APOIO À EDUCAÇÃO</a:t>
            </a:r>
            <a:endParaRPr lang="pt-BR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938615" y="296140"/>
            <a:ext cx="1032961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 smtClean="0">
                <a:latin typeface="Impact" panose="020B080603090205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TABELAS DE PISOS DO QPE </a:t>
            </a:r>
            <a:endParaRPr lang="pt-BR" sz="2800" dirty="0">
              <a:latin typeface="Impact" panose="020B0806030902050204" pitchFamily="34" charset="0"/>
            </a:endParaRPr>
          </a:p>
        </p:txBody>
      </p:sp>
      <p:sp>
        <p:nvSpPr>
          <p:cNvPr id="20" name="Retângulo 19"/>
          <p:cNvSpPr/>
          <p:nvPr/>
        </p:nvSpPr>
        <p:spPr>
          <a:xfrm>
            <a:off x="6127742" y="2126642"/>
            <a:ext cx="5248712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pt-B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GESTORES </a:t>
            </a:r>
            <a:r>
              <a:rPr lang="pt-BR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EDUCACIONAIS</a:t>
            </a:r>
            <a:endParaRPr lang="pt-BR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557064"/>
              </p:ext>
            </p:extLst>
          </p:nvPr>
        </p:nvGraphicFramePr>
        <p:xfrm>
          <a:off x="733170" y="1846818"/>
          <a:ext cx="5239767" cy="9854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36612"/>
                <a:gridCol w="1767790"/>
                <a:gridCol w="1735365"/>
              </a:tblGrid>
              <a:tr h="3977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CATEGORIAS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PISOS ATUAIS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PISOS A PARTIR DE 01/05/2025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900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pt-BR" sz="1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solidFill>
                            <a:srgbClr val="FF0000"/>
                          </a:solidFill>
                          <a:effectLst/>
                        </a:rPr>
                        <a:t>2.282,88</a:t>
                      </a:r>
                      <a:endParaRPr lang="pt-BR" sz="1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solidFill>
                            <a:srgbClr val="FF0000"/>
                          </a:solidFill>
                          <a:effectLst/>
                        </a:rPr>
                        <a:t>2.426,02 (COM 6,27%)</a:t>
                      </a:r>
                      <a:endParaRPr lang="pt-BR" sz="1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988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2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2.597,48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0% de reajuste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988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3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2.757,62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0% de reajuste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7565412"/>
              </p:ext>
            </p:extLst>
          </p:nvPr>
        </p:nvGraphicFramePr>
        <p:xfrm>
          <a:off x="733170" y="3373906"/>
          <a:ext cx="5239767" cy="8994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6387"/>
                <a:gridCol w="1746387"/>
                <a:gridCol w="1746993"/>
              </a:tblGrid>
              <a:tr h="3630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CATEGORIAS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PISOS ATUAIS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PISOS A PARTIR DE 01/05/2025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734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pt-BR" sz="1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solidFill>
                            <a:srgbClr val="FF0000"/>
                          </a:solidFill>
                          <a:effectLst/>
                        </a:rPr>
                        <a:t>3.435,43</a:t>
                      </a:r>
                      <a:endParaRPr lang="pt-BR" sz="1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solidFill>
                            <a:srgbClr val="FF0000"/>
                          </a:solidFill>
                          <a:effectLst/>
                        </a:rPr>
                        <a:t>3.650,83 (COM 6,27%)</a:t>
                      </a:r>
                      <a:endParaRPr lang="pt-BR" sz="1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815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2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3.896,46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0% de reajuste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815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3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4.149,82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0% de reajuste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1346344"/>
              </p:ext>
            </p:extLst>
          </p:nvPr>
        </p:nvGraphicFramePr>
        <p:xfrm>
          <a:off x="667265" y="4749819"/>
          <a:ext cx="5305670" cy="8399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3649"/>
                <a:gridCol w="1765412"/>
                <a:gridCol w="1766609"/>
              </a:tblGrid>
              <a:tr h="2931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CATEGORIAS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PISOS ATUAIS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PISOS A PARTIR DE 01/05/2025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877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pt-BR" sz="1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solidFill>
                            <a:srgbClr val="FF0000"/>
                          </a:solidFill>
                          <a:effectLst/>
                        </a:rPr>
                        <a:t>4.580,57</a:t>
                      </a:r>
                      <a:endParaRPr lang="pt-BR" sz="1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solidFill>
                            <a:srgbClr val="FF0000"/>
                          </a:solidFill>
                          <a:effectLst/>
                        </a:rPr>
                        <a:t>4.867,77 (COM 6,27%)</a:t>
                      </a:r>
                      <a:endParaRPr lang="pt-BR" sz="1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565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2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5.195,07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0% de reajuste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41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3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5.533,09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0% de reajuste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4839194"/>
              </p:ext>
            </p:extLst>
          </p:nvPr>
        </p:nvGraphicFramePr>
        <p:xfrm>
          <a:off x="6144220" y="2572027"/>
          <a:ext cx="5232234" cy="8433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3882"/>
                <a:gridCol w="1743882"/>
                <a:gridCol w="1744470"/>
              </a:tblGrid>
              <a:tr h="2800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CARGOS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PISOS ATUAIS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PISOS A PARTIR DE 01/05/2025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910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COORDENADOR PEDAGÓGICO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7.857,33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0% de reajuste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565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DIRETOR DE ESCOLA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8.912,19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0% de reajuste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153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SUPERVISOR ESCOLAR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9.491,25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0% de reajuste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908048"/>
              </p:ext>
            </p:extLst>
          </p:nvPr>
        </p:nvGraphicFramePr>
        <p:xfrm>
          <a:off x="6144221" y="4106535"/>
          <a:ext cx="5232235" cy="8434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3883"/>
                <a:gridCol w="1743883"/>
                <a:gridCol w="1744469"/>
              </a:tblGrid>
              <a:tr h="2265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CARGOS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PISOS ATUAIS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PISOS A PARTIR DE 01/05/2025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911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AGENTE ESCOLAR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2.099,19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0% de reajuste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10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>
                          <a:effectLst/>
                        </a:rPr>
                        <a:t>AUXILIAR TÉCNICO DE EDUCAÇÃO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>
                          <a:effectLst/>
                        </a:rPr>
                        <a:t>2.883,23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0% de reajuste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14" name="Retângulo 13"/>
          <p:cNvSpPr/>
          <p:nvPr/>
        </p:nvSpPr>
        <p:spPr>
          <a:xfrm>
            <a:off x="667265" y="5788181"/>
            <a:ext cx="10709189" cy="3286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pt-BR" sz="1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PISOS COM REAJUSTE DE 6,27% A PARTIR DE MAIO DE 2025</a:t>
            </a:r>
            <a:endParaRPr lang="pt-BR" sz="1400" b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3353052" y="5870139"/>
            <a:ext cx="211231" cy="1647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38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3367-E1F9-45BD-90E2-A99BAAE111DD}" type="slidenum">
              <a:rPr lang="pt-BR" smtClean="0"/>
              <a:t>3</a:t>
            </a:fld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859310" y="119988"/>
            <a:ext cx="1009135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pt-BR" sz="2800" dirty="0" smtClean="0">
                <a:solidFill>
                  <a:srgbClr val="FF0000"/>
                </a:solidFill>
                <a:effectLst/>
                <a:latin typeface="Impact" panose="020B080603090205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QUADRO DE APOIO À EDUCAÇÃO</a:t>
            </a:r>
            <a:endParaRPr lang="pt-BR" sz="2800" dirty="0" smtClean="0">
              <a:effectLst/>
              <a:latin typeface="Impact" panose="020B080603090205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pt-BR" sz="1000" dirty="0" smtClean="0">
                <a:solidFill>
                  <a:srgbClr val="000000"/>
                </a:solidFill>
                <a:effectLst/>
                <a:latin typeface="Impact" panose="020B080603090205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t-BR" sz="1000" dirty="0" smtClean="0">
                <a:solidFill>
                  <a:srgbClr val="000000"/>
                </a:solidFill>
                <a:effectLst/>
                <a:latin typeface="Impact" panose="020B080603090205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2000" dirty="0" smtClean="0">
                <a:solidFill>
                  <a:srgbClr val="000000"/>
                </a:solidFill>
                <a:effectLst/>
                <a:latin typeface="Impact" panose="020B080603090205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AGENTE ESCOLAR 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216839"/>
              </p:ext>
            </p:extLst>
          </p:nvPr>
        </p:nvGraphicFramePr>
        <p:xfrm>
          <a:off x="859310" y="1165984"/>
          <a:ext cx="10091350" cy="43066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81517"/>
                <a:gridCol w="1681517"/>
                <a:gridCol w="1682641"/>
                <a:gridCol w="1681517"/>
                <a:gridCol w="1681517"/>
                <a:gridCol w="1682641"/>
              </a:tblGrid>
              <a:tr h="3429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REF/GRAUS</a:t>
                      </a:r>
                      <a:endParaRPr lang="pt-B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A</a:t>
                      </a:r>
                      <a:endParaRPr lang="pt-B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B</a:t>
                      </a:r>
                      <a:endParaRPr lang="pt-B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C</a:t>
                      </a:r>
                      <a:endParaRPr lang="pt-B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D</a:t>
                      </a:r>
                      <a:endParaRPr lang="pt-B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E</a:t>
                      </a:r>
                      <a:endParaRPr lang="pt-B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</a:tr>
              <a:tr h="381836"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APOIO À EDUCAÇÃO – JORNADA 40 HORAS SEMANAIS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6618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QPE-01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ABONO COMPL.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PISO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kern="1200" dirty="0" smtClean="0">
                          <a:solidFill>
                            <a:schemeClr val="tx1"/>
                          </a:solidFill>
                          <a:effectLst/>
                        </a:rPr>
                        <a:t>1.647,67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451,52</a:t>
                      </a:r>
                      <a:r>
                        <a:rPr lang="pt-BR" sz="1200" b="1" dirty="0" smtClean="0">
                          <a:effectLst/>
                        </a:rPr>
                        <a:t/>
                      </a:r>
                      <a:br>
                        <a:rPr lang="pt-BR" sz="1200" b="1" dirty="0" smtClean="0">
                          <a:effectLst/>
                        </a:rPr>
                      </a:b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2.099,19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effectLst/>
                        </a:rPr>
                        <a:t>1.754,78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344,41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2.099,19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effectLst/>
                        </a:rPr>
                        <a:t>1.868,81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230,38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2.099,19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effectLst/>
                        </a:rPr>
                        <a:t>1.990,22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108,97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2.099,19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>
                          <a:effectLst/>
                        </a:rPr>
                        <a:t>2.119,66</a:t>
                      </a:r>
                      <a:endParaRPr lang="pt-BR" sz="1200" b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</a:tr>
              <a:tr h="6618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QPE-02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ABONO COMPL.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PISO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effectLst/>
                        </a:rPr>
                        <a:t>1.754,78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344,41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2.099,19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effectLst/>
                        </a:rPr>
                        <a:t>1.868,81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230,38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2.099,19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effectLst/>
                        </a:rPr>
                        <a:t>1.990,22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108,97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2.099,19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>
                          <a:effectLst/>
                        </a:rPr>
                        <a:t>2.119,66</a:t>
                      </a:r>
                      <a:endParaRPr lang="pt-BR" sz="1200" b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2.257,49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</a:tr>
              <a:tr h="6618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QPE-03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ABONO COMPL.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PISO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effectLst/>
                        </a:rPr>
                        <a:t>1.868,81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230,38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2.099,19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effectLst/>
                        </a:rPr>
                        <a:t>1.990,22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108,97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2.099,19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>
                          <a:effectLst/>
                        </a:rPr>
                        <a:t>2.119,66</a:t>
                      </a:r>
                      <a:endParaRPr lang="pt-BR" sz="1200" b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2.257,49</a:t>
                      </a: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2.404,13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</a:tr>
              <a:tr h="6618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QPE-04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ABONO COMPL.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PISO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effectLst/>
                        </a:rPr>
                        <a:t>1.990,22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108,97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2.099,19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>
                          <a:effectLst/>
                        </a:rPr>
                        <a:t>2.119,66</a:t>
                      </a:r>
                      <a:endParaRPr lang="pt-BR" sz="1200" b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2.257,49</a:t>
                      </a: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2.404,13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2.560,40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</a:tr>
              <a:tr h="2478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QPE-05</a:t>
                      </a: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>
                          <a:effectLst/>
                        </a:rPr>
                        <a:t>2.119,66</a:t>
                      </a:r>
                      <a:endParaRPr lang="pt-BR" sz="1200" b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2.257,49</a:t>
                      </a: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2.404,13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2.560,40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2.726,89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</a:tr>
              <a:tr h="2169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>
                          <a:effectLst/>
                        </a:rPr>
                        <a:t>QPE-06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2.257,49</a:t>
                      </a: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2.404,13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2.560,40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2.726,89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2.904,11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</a:tr>
              <a:tr h="2524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QPE-07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2.404,13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2.560,40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2.726,89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2.904,11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3.092,94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</a:tr>
              <a:tr h="2169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QPE-08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2.560,40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2.726,89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2.904,11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3.092,94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3.293,91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</a:tr>
            </a:tbl>
          </a:graphicData>
        </a:graphic>
      </p:graphicFrame>
      <p:sp>
        <p:nvSpPr>
          <p:cNvPr id="9" name="Retângulo 8"/>
          <p:cNvSpPr/>
          <p:nvPr/>
        </p:nvSpPr>
        <p:spPr>
          <a:xfrm>
            <a:off x="859310" y="5769471"/>
            <a:ext cx="10091350" cy="3286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pt-BR" sz="1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                                                          PISO</a:t>
            </a:r>
            <a:endParaRPr lang="pt-BR" sz="1400" b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1118286" y="5851429"/>
            <a:ext cx="205946" cy="1647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3344562" y="5851429"/>
            <a:ext cx="205946" cy="164756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70C0"/>
              </a:solidFill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6735283" y="5851429"/>
            <a:ext cx="205946" cy="1647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0000"/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3505200" y="5798629"/>
            <a:ext cx="306944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1400" b="1" dirty="0" smtClean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ABONO COMPLEMENTAR DE PISO</a:t>
            </a:r>
            <a:endParaRPr lang="pt-BR" sz="1600" b="1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1324232" y="5815579"/>
            <a:ext cx="10873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1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PADRÃO</a:t>
            </a:r>
            <a:endParaRPr lang="pt-BR" sz="14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587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560172" y="-31850"/>
            <a:ext cx="106494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 smtClean="0">
                <a:solidFill>
                  <a:srgbClr val="000000"/>
                </a:solidFill>
                <a:effectLst/>
                <a:latin typeface="Impact" panose="020B0806030902050204" pitchFamily="34" charset="0"/>
                <a:ea typeface="Calibri" panose="020F0502020204030204" pitchFamily="34" charset="0"/>
              </a:rPr>
              <a:t>AUXILIAR TÉCNICO DE EDUCAÇÃO 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399920"/>
              </p:ext>
            </p:extLst>
          </p:nvPr>
        </p:nvGraphicFramePr>
        <p:xfrm>
          <a:off x="859310" y="306506"/>
          <a:ext cx="10154678" cy="56944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2069"/>
                <a:gridCol w="1692069"/>
                <a:gridCol w="1693201"/>
                <a:gridCol w="1692069"/>
                <a:gridCol w="1692069"/>
                <a:gridCol w="1693201"/>
              </a:tblGrid>
              <a:tr h="2622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REF/GRAUS</a:t>
                      </a:r>
                      <a:endParaRPr lang="pt-B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A</a:t>
                      </a:r>
                      <a:endParaRPr lang="pt-B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B</a:t>
                      </a:r>
                      <a:endParaRPr lang="pt-B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C</a:t>
                      </a:r>
                      <a:endParaRPr lang="pt-B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D</a:t>
                      </a:r>
                      <a:endParaRPr lang="pt-B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E</a:t>
                      </a:r>
                      <a:endParaRPr lang="pt-B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</a:tr>
              <a:tr h="313222"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APOIO À EDUCAÇÃO – JORNADA 40 HORAS SEMANAIS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6298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QPE-03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ABONO COMPL.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PISO (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effectLst/>
                        </a:rPr>
                        <a:t>1.868,81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1.014,42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2.883,23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effectLst/>
                        </a:rPr>
                        <a:t>1.990,22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892,91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2.883,23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effectLst/>
                        </a:rPr>
                        <a:t>2.119,66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763,57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2.883,23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2.257,49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625,74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2.883,23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2.404,13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479,10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2.883,23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</a:tr>
              <a:tr h="7219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QPE-04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kern="1200" dirty="0" smtClean="0">
                          <a:effectLst/>
                        </a:rPr>
                        <a:t>ABONO COMPL.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PISO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effectLst/>
                        </a:rPr>
                        <a:t>1.990,22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892,91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2.883,23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effectLst/>
                        </a:rPr>
                        <a:t>2.119,66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763,57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2.883,23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2.257,49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625,74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2.883,23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2.404,13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479,10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2.883,23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2.560,40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322,77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2.883,23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</a:tr>
              <a:tr h="5818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QPE-05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ABONO COMPL.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 PISO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effectLst/>
                        </a:rPr>
                        <a:t>2.119,66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763,57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2.883,23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effectLst/>
                        </a:rPr>
                        <a:t>1.990,22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892,91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2.883,23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effectLst/>
                        </a:rPr>
                        <a:t>2.119,66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763,57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2.883,23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2.257,49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625,74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2.883,23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2.404,13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479,10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2.883,23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</a:tr>
              <a:tr h="5818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QPE-06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ABONO COMPL.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PISO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effectLst/>
                        </a:rPr>
                        <a:t>1.990,22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892,91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2.883,23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effectLst/>
                        </a:rPr>
                        <a:t>2.119,66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763,57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2.883,23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2.257,49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625,74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2.883,23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2.404,13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479,10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2.883,23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2.904,11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</a:tr>
              <a:tr h="5513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QPE-07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ABONO COMPL.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PISO</a:t>
                      </a:r>
                      <a:endParaRPr lang="pt-BR" sz="1200" kern="1200" dirty="0" smtClean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effectLst/>
                        </a:rPr>
                        <a:t>2.119,66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763,57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2.883,23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2.257,49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625,74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2.883,23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2.404,13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479,10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2.883,23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2.904,11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3.092,94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</a:tr>
              <a:tr h="5513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QPE-08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ABONO COMPL.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PISO</a:t>
                      </a:r>
                      <a:endParaRPr lang="pt-BR" sz="1200" kern="1200" dirty="0" smtClean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2.257,49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625,74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2.883,23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2.404,13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479,10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2.883,23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2.904,11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3.092,94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3.293,91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</a:tr>
              <a:tr h="5513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QPE-09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ABONO COMPL.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PISO</a:t>
                      </a:r>
                      <a:endParaRPr lang="pt-BR" sz="1200" kern="1200" dirty="0" smtClean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2.404,13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479,10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2.883,23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2.904,11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3.092,94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3.293,91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3.508,0</a:t>
                      </a:r>
                      <a:r>
                        <a:rPr lang="pt-BR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</a:tr>
              <a:tr h="202988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2.904,14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2.904,11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3.092,94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3.293,91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3.508,0</a:t>
                      </a:r>
                      <a:r>
                        <a:rPr lang="pt-BR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3.736,11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</a:tr>
              <a:tr h="1951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QPE-11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3.092,94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3.293,91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3.508,0</a:t>
                      </a:r>
                      <a:r>
                        <a:rPr lang="pt-BR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3.736,11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3.978,93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</a:tr>
              <a:tr h="1837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QPE-12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3.293,91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2038" marR="6203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3.508,0</a:t>
                      </a:r>
                      <a:r>
                        <a:rPr lang="pt-BR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3.736,11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3.978,93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4.237,50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</a:tr>
              <a:tr h="1837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QPE-13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3.508,0</a:t>
                      </a:r>
                      <a:r>
                        <a:rPr lang="pt-BR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3.736,11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3.978,93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4.237,50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4.512,98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</a:tr>
              <a:tr h="1837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QPE-14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3.736,07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3.978,92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4.237,55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4.512,99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4.806,31A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963" marR="45963" marT="0" marB="0" anchor="ctr"/>
                </a:tc>
              </a:tr>
            </a:tbl>
          </a:graphicData>
        </a:graphic>
      </p:graphicFrame>
      <p:sp>
        <p:nvSpPr>
          <p:cNvPr id="11" name="Retângulo 10"/>
          <p:cNvSpPr/>
          <p:nvPr/>
        </p:nvSpPr>
        <p:spPr>
          <a:xfrm>
            <a:off x="859310" y="6042134"/>
            <a:ext cx="10157254" cy="24713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pt-BR" sz="1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                                                          PISO</a:t>
            </a:r>
            <a:endParaRPr lang="pt-BR" sz="1400" b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1178012" y="6076090"/>
            <a:ext cx="205946" cy="1647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3365158" y="6084328"/>
            <a:ext cx="205946" cy="164756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70C0"/>
              </a:solidFill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6769624" y="6083321"/>
            <a:ext cx="205946" cy="1647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0000"/>
              </a:solidFill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3571104" y="5988103"/>
            <a:ext cx="306944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1400" b="1" dirty="0" smtClean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ABONO COMPLEMENTAR DE PISO</a:t>
            </a:r>
            <a:endParaRPr lang="pt-BR" sz="1600" b="1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1390136" y="6005053"/>
            <a:ext cx="10873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1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PADRÃO</a:t>
            </a:r>
            <a:endParaRPr lang="pt-BR" sz="14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76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0358757"/>
              </p:ext>
            </p:extLst>
          </p:nvPr>
        </p:nvGraphicFramePr>
        <p:xfrm>
          <a:off x="966403" y="386151"/>
          <a:ext cx="10138202" cy="55448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0068"/>
                <a:gridCol w="1688598"/>
                <a:gridCol w="1689332"/>
                <a:gridCol w="1689332"/>
                <a:gridCol w="1689332"/>
                <a:gridCol w="1691540"/>
              </a:tblGrid>
              <a:tr h="28657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REF/GRAUS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>
                          <a:effectLst/>
                          <a:latin typeface="+mn-lt"/>
                        </a:rPr>
                        <a:t>A</a:t>
                      </a:r>
                      <a:endParaRPr lang="pt-BR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B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>
                          <a:effectLst/>
                          <a:latin typeface="+mn-lt"/>
                        </a:rPr>
                        <a:t>C</a:t>
                      </a:r>
                      <a:endParaRPr lang="pt-BR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>
                          <a:effectLst/>
                          <a:latin typeface="+mn-lt"/>
                        </a:rPr>
                        <a:t>D</a:t>
                      </a:r>
                      <a:endParaRPr lang="pt-BR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200">
                          <a:effectLst/>
                          <a:latin typeface="+mn-lt"/>
                        </a:rPr>
                        <a:t>E</a:t>
                      </a:r>
                      <a:endParaRPr lang="pt-BR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  <a:tr h="290036"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JORNADA BÁSICA DO PROFESSOR (JB)</a:t>
                      </a:r>
                      <a:endParaRPr lang="pt-BR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44764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QPE-11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ABONO COMPL.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PISO (com 6,27%)</a:t>
                      </a:r>
                      <a:endParaRPr lang="pt-BR" sz="1200" dirty="0">
                        <a:effectLst/>
                        <a:latin typeface="+mn-lt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effectLst/>
                          <a:latin typeface="+mn-lt"/>
                        </a:rPr>
                        <a:t>1.833,35</a:t>
                      </a:r>
                      <a:br>
                        <a:rPr lang="pt-BR" sz="1200" b="1" dirty="0" smtClean="0">
                          <a:effectLst/>
                          <a:latin typeface="+mn-lt"/>
                        </a:rPr>
                      </a:b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592,67</a:t>
                      </a:r>
                      <a:r>
                        <a:rPr lang="pt-BR" sz="1200" b="1" dirty="0" smtClean="0">
                          <a:effectLst/>
                          <a:latin typeface="+mn-lt"/>
                        </a:rPr>
                        <a:t/>
                      </a:r>
                      <a:br>
                        <a:rPr lang="pt-BR" sz="1200" b="1" dirty="0" smtClean="0">
                          <a:effectLst/>
                          <a:latin typeface="+mn-lt"/>
                        </a:rPr>
                      </a:b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2.426,02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400"/>
                        </a:lnSpc>
                      </a:pPr>
                      <a:r>
                        <a:rPr lang="pt-BR" sz="1200" b="1" dirty="0" smtClean="0"/>
                        <a:t>1.952,53</a:t>
                      </a:r>
                    </a:p>
                    <a:p>
                      <a:pPr indent="0" algn="ctr">
                        <a:lnSpc>
                          <a:spcPts val="1400"/>
                        </a:lnSpc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</a:rPr>
                        <a:t>473,49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2.426,02</a:t>
                      </a:r>
                      <a:endParaRPr lang="pt-BR" sz="1200" dirty="0"/>
                    </a:p>
                  </a:txBody>
                  <a:tcPr marL="41589" marR="41589" marT="6567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400"/>
                        </a:lnSpc>
                      </a:pPr>
                      <a:r>
                        <a:rPr lang="pt-BR" sz="1200" b="1" dirty="0" smtClean="0"/>
                        <a:t>2.079,40</a:t>
                      </a:r>
                    </a:p>
                    <a:p>
                      <a:pPr indent="0" algn="ctr">
                        <a:lnSpc>
                          <a:spcPts val="1400"/>
                        </a:lnSpc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</a:rPr>
                        <a:t>346,62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2.426,02</a:t>
                      </a:r>
                      <a:endParaRPr lang="pt-BR" sz="1200" dirty="0"/>
                    </a:p>
                  </a:txBody>
                  <a:tcPr marL="41589" marR="41589" marT="6567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400"/>
                        </a:lnSpc>
                      </a:pPr>
                      <a:r>
                        <a:rPr lang="pt-BR" sz="1200" b="1" dirty="0" smtClean="0"/>
                        <a:t>2.214,76</a:t>
                      </a:r>
                    </a:p>
                    <a:p>
                      <a:pPr indent="0" algn="ctr">
                        <a:lnSpc>
                          <a:spcPts val="1400"/>
                        </a:lnSpc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</a:rPr>
                        <a:t>211,26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2.426,02</a:t>
                      </a:r>
                      <a:endParaRPr lang="pt-BR" sz="1200" dirty="0"/>
                    </a:p>
                  </a:txBody>
                  <a:tcPr marL="41589" marR="41589" marT="6567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400"/>
                        </a:lnSpc>
                      </a:pPr>
                      <a:r>
                        <a:rPr lang="pt-BR" sz="1200" b="1" dirty="0" smtClean="0"/>
                        <a:t>2.358,67</a:t>
                      </a:r>
                    </a:p>
                    <a:p>
                      <a:pPr indent="0" algn="ctr">
                        <a:lnSpc>
                          <a:spcPts val="1400"/>
                        </a:lnSpc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</a:rPr>
                        <a:t>67,35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2.426,02</a:t>
                      </a:r>
                      <a:endParaRPr lang="pt-BR" sz="1200" dirty="0"/>
                    </a:p>
                  </a:txBody>
                  <a:tcPr marL="41589" marR="41589" marT="6567" marB="0" anchor="ctr">
                    <a:solidFill>
                      <a:srgbClr val="FFC000"/>
                    </a:solidFill>
                  </a:tcPr>
                </a:tc>
              </a:tr>
              <a:tr h="588377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QPE-12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ABONO COMPL.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PISO (sem reajuste)</a:t>
                      </a:r>
                      <a:endParaRPr lang="pt-BR" sz="1200" dirty="0">
                        <a:effectLst/>
                        <a:latin typeface="+mn-lt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1.952,53</a:t>
                      </a:r>
                    </a:p>
                    <a:p>
                      <a:pPr indent="0" algn="ctr">
                        <a:lnSpc>
                          <a:spcPts val="1400"/>
                        </a:lnSpc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644,95</a:t>
                      </a:r>
                    </a:p>
                    <a:p>
                      <a:pPr indent="0" algn="ctr">
                        <a:lnSpc>
                          <a:spcPts val="1400"/>
                        </a:lnSpc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2.597,48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2.079,40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518,08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2.597,48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2.214,76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382,72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2.597,48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2.358,67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238,94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2.597,48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2.511,91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85,57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2.597,48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  <a:tr h="4921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QPE-13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ABONO COMPL.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PISO (sem reajuste)</a:t>
                      </a:r>
                      <a:endParaRPr lang="pt-BR" sz="1200" dirty="0"/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2.079,40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518,08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2.597,48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2.214,76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382,72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2.597,48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2.358,67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238,94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2.597,48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2.511,91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85,57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2.597,48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2.675,04</a:t>
                      </a:r>
                    </a:p>
                    <a:p>
                      <a:pPr indent="0" algn="ctr">
                        <a:lnSpc>
                          <a:spcPts val="1400"/>
                        </a:lnSpc>
                      </a:pP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  <a:tr h="55045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QPE-14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ABONO COMPL.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PISO (sem reajuste)</a:t>
                      </a:r>
                      <a:endParaRPr lang="pt-BR" sz="1200" dirty="0"/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2.214,76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542,86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2.757,62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2.358,67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398,95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2.757,62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2.511,91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245,71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2.757,62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2.675,04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82,58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2.757,62</a:t>
                      </a:r>
                      <a:endParaRPr lang="pt-BR" sz="1200" b="0" dirty="0" smtClean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b="0" dirty="0" smtClean="0">
                          <a:effectLst/>
                          <a:latin typeface="+mn-lt"/>
                        </a:rPr>
                        <a:t>2.849,06</a:t>
                      </a:r>
                    </a:p>
                  </a:txBody>
                  <a:tcPr marL="41589" marR="41589" marT="6567" marB="0" anchor="ctr"/>
                </a:tc>
              </a:tr>
              <a:tr h="501532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QPE-15</a:t>
                      </a:r>
                      <a:endParaRPr lang="pt-BR" sz="1200" dirty="0">
                        <a:effectLst/>
                        <a:latin typeface="+mn-lt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ABONO COMPL.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PISO (sem reajuste)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2.358,67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398,95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2.757,62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2.511,91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245,71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2.757,62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2.675,04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82,58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2.757,62</a:t>
                      </a:r>
                      <a:endParaRPr lang="pt-BR" sz="1200" b="0" dirty="0" smtClean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b="0" dirty="0" smtClean="0">
                          <a:effectLst/>
                          <a:latin typeface="+mn-lt"/>
                        </a:rPr>
                        <a:t>2.849,06</a:t>
                      </a: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3.034,22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  <a:tr h="501532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QPE-16</a:t>
                      </a:r>
                      <a:endParaRPr lang="pt-BR" sz="1200" dirty="0">
                        <a:effectLst/>
                        <a:latin typeface="+mn-lt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ABONO COMPL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.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PISO (sem reajuste)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2.511,91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245,71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2.757,62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2.675,04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82,58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2.757,62</a:t>
                      </a:r>
                      <a:endParaRPr lang="pt-BR" sz="1200" b="0" dirty="0" smtClean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b="0" dirty="0" smtClean="0">
                          <a:effectLst/>
                          <a:latin typeface="+mn-lt"/>
                        </a:rPr>
                        <a:t>2.849,06</a:t>
                      </a: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3.034,22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3.231,64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  <a:tr h="223371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 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QPE-17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ABONO COMPL.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PISO (sem reajuste)</a:t>
                      </a:r>
                      <a:endParaRPr lang="pt-BR" sz="1200" dirty="0">
                        <a:effectLst/>
                        <a:latin typeface="+mn-lt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2.675,04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82,58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2.757,62</a:t>
                      </a:r>
                      <a:endParaRPr lang="pt-BR" sz="1200" b="0" dirty="0" smtClean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b="0" dirty="0" smtClean="0">
                          <a:effectLst/>
                          <a:latin typeface="+mn-lt"/>
                        </a:rPr>
                        <a:t>2.849,06</a:t>
                      </a: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3.034,22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3.231,64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3.441,44</a:t>
                      </a:r>
                    </a:p>
                  </a:txBody>
                  <a:tcPr marL="41589" marR="41589" marT="6567" marB="0" anchor="ctr"/>
                </a:tc>
              </a:tr>
              <a:tr h="18114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 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QPE-18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b="0" dirty="0" smtClean="0">
                          <a:effectLst/>
                          <a:latin typeface="+mn-lt"/>
                        </a:rPr>
                        <a:t>2.849,06</a:t>
                      </a: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3.034,22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3.231,64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3.441,44</a:t>
                      </a: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b="0" dirty="0" smtClean="0">
                          <a:effectLst/>
                          <a:latin typeface="+mn-lt"/>
                        </a:rPr>
                        <a:t>3.665,31</a:t>
                      </a:r>
                    </a:p>
                  </a:txBody>
                  <a:tcPr marL="41589" marR="41589" marT="6567" marB="0" anchor="ctr"/>
                </a:tc>
              </a:tr>
              <a:tr h="202947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 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QPE-19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3.034,22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3.231,64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3.441,44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b="0" dirty="0" smtClean="0">
                          <a:effectLst/>
                          <a:latin typeface="+mn-lt"/>
                        </a:rPr>
                        <a:t>3.665,31</a:t>
                      </a: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3.903,65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  <a:tr h="18114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 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QPE-20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3.231,64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3.441,44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b="0" dirty="0" smtClean="0">
                          <a:effectLst/>
                          <a:latin typeface="+mn-lt"/>
                        </a:rPr>
                        <a:t>3.665,31</a:t>
                      </a: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3.903,65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4.157,40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  <a:tr h="18114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QPE-21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3.441,44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b="0" dirty="0" smtClean="0">
                          <a:effectLst/>
                          <a:latin typeface="+mn-lt"/>
                        </a:rPr>
                        <a:t>3.665,31</a:t>
                      </a: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3.903,65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4.157,40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 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4.427,41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  <a:tr h="18114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 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QPE-22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b="0" dirty="0" smtClean="0">
                          <a:effectLst/>
                          <a:latin typeface="+mn-lt"/>
                        </a:rPr>
                        <a:t>3.665,31</a:t>
                      </a: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3.903,65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4.157,40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 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4.427,41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</a:rPr>
                        <a:t> </a:t>
                      </a:r>
                      <a:r>
                        <a:rPr lang="pt-BR" sz="1200" dirty="0" smtClean="0">
                          <a:effectLst/>
                        </a:rPr>
                        <a:t>4.715,16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  <a:tr h="181149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 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QPE-23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3.903,65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4.157,40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 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4.427,41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</a:rPr>
                        <a:t> </a:t>
                      </a:r>
                      <a:r>
                        <a:rPr lang="pt-BR" sz="1200" dirty="0" smtClean="0">
                          <a:effectLst/>
                        </a:rPr>
                        <a:t>4.715,16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</a:rPr>
                        <a:t> </a:t>
                      </a:r>
                      <a:r>
                        <a:rPr lang="pt-BR" sz="1200" dirty="0" smtClean="0">
                          <a:effectLst/>
                        </a:rPr>
                        <a:t>5.021,70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1037967" y="0"/>
            <a:ext cx="10066637" cy="404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pt-BR" sz="2000" dirty="0">
                <a:solidFill>
                  <a:srgbClr val="FF0000"/>
                </a:solidFill>
                <a:latin typeface="Impact" panose="020B080603090205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QUADRO DO MAGISTÉRIO – DOCENTES</a:t>
            </a:r>
            <a:endParaRPr lang="pt-BR" sz="6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980300" y="5998287"/>
            <a:ext cx="10124304" cy="2908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pt-BR" sz="1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                                                          PISOS</a:t>
            </a:r>
            <a:endParaRPr lang="pt-BR" sz="1400" b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1233097" y="6069324"/>
            <a:ext cx="210599" cy="1647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3420243" y="6061086"/>
            <a:ext cx="210599" cy="164756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70C0"/>
              </a:solidFill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6824709" y="6068317"/>
            <a:ext cx="210599" cy="1647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0000"/>
              </a:solidFill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3626191" y="5981337"/>
            <a:ext cx="31388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1400" b="1" dirty="0" smtClean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ABONO COMPLEMENTAR DE PISO</a:t>
            </a:r>
            <a:endParaRPr lang="pt-BR" sz="1600" b="1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1445222" y="5998287"/>
            <a:ext cx="111196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1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PADRÃO</a:t>
            </a:r>
            <a:endParaRPr lang="pt-BR" sz="14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8507079" y="6062337"/>
            <a:ext cx="210599" cy="164756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0000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8709376" y="6018217"/>
            <a:ext cx="1612528" cy="289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pt-BR" sz="1200" dirty="0">
                <a:solidFill>
                  <a:srgbClr val="FFC000"/>
                </a:solidFill>
                <a:latin typeface="Impact" panose="020B080603090205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CAT. 1 – PISO COM 6,27%</a:t>
            </a:r>
            <a:endParaRPr lang="pt-BR" sz="200" b="1" dirty="0">
              <a:solidFill>
                <a:srgbClr val="FFC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83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3367-E1F9-45BD-90E2-A99BAAE111DD}" type="slidenum">
              <a:rPr lang="pt-BR" smtClean="0"/>
              <a:t>6</a:t>
            </a:fld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859310" y="0"/>
            <a:ext cx="10025448" cy="404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pt-BR" sz="2000" dirty="0" smtClean="0">
                <a:solidFill>
                  <a:srgbClr val="FF0000"/>
                </a:solidFill>
                <a:effectLst/>
                <a:latin typeface="Impact" panose="020B080603090205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QUADRO DO MAGISTÉRIO – DOCENTES</a:t>
            </a:r>
            <a:endParaRPr lang="pt-BR" sz="600" b="1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3988103"/>
              </p:ext>
            </p:extLst>
          </p:nvPr>
        </p:nvGraphicFramePr>
        <p:xfrm>
          <a:off x="916975" y="348096"/>
          <a:ext cx="10154679" cy="57112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2814"/>
                <a:gridCol w="1691342"/>
                <a:gridCol w="1692078"/>
                <a:gridCol w="1692078"/>
                <a:gridCol w="1692078"/>
                <a:gridCol w="1694289"/>
              </a:tblGrid>
              <a:tr h="2748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REF/GRAUS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>
                          <a:effectLst/>
                          <a:latin typeface="+mn-lt"/>
                        </a:rPr>
                        <a:t>A</a:t>
                      </a:r>
                      <a:endParaRPr lang="pt-BR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B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>
                          <a:effectLst/>
                          <a:latin typeface="+mn-lt"/>
                        </a:rPr>
                        <a:t>C</a:t>
                      </a:r>
                      <a:endParaRPr lang="pt-BR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>
                          <a:effectLst/>
                          <a:latin typeface="+mn-lt"/>
                        </a:rPr>
                        <a:t>D</a:t>
                      </a:r>
                      <a:endParaRPr lang="pt-BR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>
                          <a:effectLst/>
                          <a:latin typeface="+mn-lt"/>
                        </a:rPr>
                        <a:t>E</a:t>
                      </a:r>
                      <a:endParaRPr lang="pt-BR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  <a:tr h="321567"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JORNADA BÁSICA </a:t>
                      </a:r>
                      <a:r>
                        <a:rPr lang="pt-BR" sz="1600" dirty="0" smtClean="0">
                          <a:effectLst/>
                          <a:latin typeface="+mn-lt"/>
                        </a:rPr>
                        <a:t>DOCENTE</a:t>
                      </a:r>
                      <a:r>
                        <a:rPr lang="pt-BR" sz="1600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pt-BR" sz="1600" dirty="0" smtClean="0">
                          <a:effectLst/>
                          <a:latin typeface="+mn-lt"/>
                        </a:rPr>
                        <a:t>(JBD)</a:t>
                      </a:r>
                      <a:endParaRPr lang="pt-BR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44864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QPE-11</a:t>
                      </a: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ABONO COMPL.</a:t>
                      </a: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PISO (com 6,27%)</a:t>
                      </a:r>
                      <a:endParaRPr lang="pt-BR" sz="1200" dirty="0">
                        <a:effectLst/>
                        <a:latin typeface="+mn-lt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/>
                        <a:t>2.750,09</a:t>
                      </a:r>
                    </a:p>
                    <a:p>
                      <a:pPr algn="ctr"/>
                      <a:r>
                        <a:rPr lang="pt-BR" sz="1200" b="1" dirty="0" smtClean="0">
                          <a:solidFill>
                            <a:srgbClr val="0070C0"/>
                          </a:solidFill>
                        </a:rPr>
                        <a:t>900,74</a:t>
                      </a:r>
                    </a:p>
                    <a:p>
                      <a:pPr algn="ctr"/>
                      <a:r>
                        <a:rPr lang="pt-BR" sz="1200" b="1" dirty="0" smtClean="0">
                          <a:solidFill>
                            <a:srgbClr val="FF0000"/>
                          </a:solidFill>
                        </a:rPr>
                        <a:t>3.650,83</a:t>
                      </a:r>
                    </a:p>
                  </a:txBody>
                  <a:tcPr marL="41589" marR="41589" marT="6567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/>
                        <a:t>2.929,00</a:t>
                      </a:r>
                    </a:p>
                    <a:p>
                      <a:pPr algn="ctr"/>
                      <a:r>
                        <a:rPr lang="pt-BR" sz="1200" b="1" dirty="0" smtClean="0">
                          <a:solidFill>
                            <a:srgbClr val="0070C0"/>
                          </a:solidFill>
                        </a:rPr>
                        <a:t>721,83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</a:rPr>
                        <a:t>3.650,83</a:t>
                      </a:r>
                      <a:endParaRPr lang="pt-BR" sz="1200" b="1" dirty="0"/>
                    </a:p>
                  </a:txBody>
                  <a:tcPr marL="41589" marR="41589" marT="6567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/>
                        <a:t>3.119,29</a:t>
                      </a:r>
                    </a:p>
                    <a:p>
                      <a:pPr algn="ctr"/>
                      <a:r>
                        <a:rPr lang="pt-BR" sz="1200" b="1" dirty="0" smtClean="0">
                          <a:solidFill>
                            <a:srgbClr val="0070C0"/>
                          </a:solidFill>
                        </a:rPr>
                        <a:t>531,54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</a:rPr>
                        <a:t>3.650,83</a:t>
                      </a:r>
                      <a:endParaRPr lang="pt-BR" sz="1200" b="1" dirty="0"/>
                    </a:p>
                  </a:txBody>
                  <a:tcPr marL="41589" marR="41589" marT="6567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/>
                        <a:t>3.322,08</a:t>
                      </a:r>
                    </a:p>
                    <a:p>
                      <a:pPr algn="ctr"/>
                      <a:r>
                        <a:rPr lang="pt-BR" sz="1200" b="1" dirty="0" smtClean="0">
                          <a:solidFill>
                            <a:srgbClr val="0070C0"/>
                          </a:solidFill>
                        </a:rPr>
                        <a:t>328,75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</a:rPr>
                        <a:t>3.650,83</a:t>
                      </a:r>
                      <a:endParaRPr lang="pt-BR" sz="1200" b="1" dirty="0"/>
                    </a:p>
                  </a:txBody>
                  <a:tcPr marL="41589" marR="41589" marT="6567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3.538,02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</a:rPr>
                        <a:t>112,81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</a:rPr>
                        <a:t>3.650,83</a:t>
                      </a:r>
                      <a:endParaRPr lang="pt-BR" sz="1200" b="1" dirty="0"/>
                    </a:p>
                  </a:txBody>
                  <a:tcPr marL="41589" marR="41589" marT="6567" marB="0" anchor="ctr">
                    <a:solidFill>
                      <a:srgbClr val="FFC000"/>
                    </a:solidFill>
                  </a:tcPr>
                </a:tc>
              </a:tr>
              <a:tr h="544864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QPE-12</a:t>
                      </a: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ABONO COMPL.</a:t>
                      </a: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PISO (sem reajuste)</a:t>
                      </a:r>
                      <a:endParaRPr lang="pt-BR" sz="1200" dirty="0">
                        <a:effectLst/>
                        <a:latin typeface="+mn-lt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/>
                        <a:t>2.929,00</a:t>
                      </a:r>
                    </a:p>
                    <a:p>
                      <a:pPr algn="ctr"/>
                      <a:r>
                        <a:rPr lang="pt-BR" sz="1200" b="1" dirty="0" smtClean="0">
                          <a:solidFill>
                            <a:srgbClr val="0070C0"/>
                          </a:solidFill>
                        </a:rPr>
                        <a:t>967,46</a:t>
                      </a:r>
                    </a:p>
                    <a:p>
                      <a:pPr algn="ctr"/>
                      <a:r>
                        <a:rPr lang="pt-BR" sz="1200" b="1" dirty="0" smtClean="0">
                          <a:solidFill>
                            <a:srgbClr val="FF0000"/>
                          </a:solidFill>
                        </a:rPr>
                        <a:t>3.896,46</a:t>
                      </a:r>
                      <a:endParaRPr lang="pt-B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/>
                        <a:t>3.119,29</a:t>
                      </a:r>
                    </a:p>
                    <a:p>
                      <a:pPr algn="ctr"/>
                      <a:r>
                        <a:rPr lang="pt-BR" sz="1200" b="1" dirty="0" smtClean="0">
                          <a:solidFill>
                            <a:srgbClr val="0070C0"/>
                          </a:solidFill>
                        </a:rPr>
                        <a:t>777,17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</a:rPr>
                        <a:t>3.896,46</a:t>
                      </a:r>
                      <a:endParaRPr lang="pt-BR" sz="1200" b="1" dirty="0"/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/>
                        <a:t>3.322,08</a:t>
                      </a:r>
                    </a:p>
                    <a:p>
                      <a:pPr algn="ctr"/>
                      <a:r>
                        <a:rPr lang="pt-BR" sz="1200" b="1" dirty="0" smtClean="0">
                          <a:solidFill>
                            <a:srgbClr val="0070C0"/>
                          </a:solidFill>
                        </a:rPr>
                        <a:t>574,38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</a:rPr>
                        <a:t>3.896,46</a:t>
                      </a:r>
                      <a:endParaRPr lang="pt-BR" sz="1200" b="1" dirty="0"/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3.538,02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</a:rPr>
                        <a:t>358,44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</a:rPr>
                        <a:t>3.896,46</a:t>
                      </a:r>
                      <a:endParaRPr lang="pt-BR" sz="1200" b="1" dirty="0"/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3.767,91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128,55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</a:rPr>
                        <a:t>3.896,46</a:t>
                      </a:r>
                      <a:endParaRPr lang="pt-BR" sz="1200" b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  <a:tr h="54486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QPE-13</a:t>
                      </a: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ABONO COMPL.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PISO (sem reajuste)</a:t>
                      </a:r>
                      <a:endParaRPr lang="pt-BR" sz="1200" dirty="0"/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/>
                        <a:t>3.119,29</a:t>
                      </a:r>
                    </a:p>
                    <a:p>
                      <a:pPr algn="ctr"/>
                      <a:r>
                        <a:rPr lang="pt-BR" sz="1200" b="1" dirty="0" smtClean="0">
                          <a:solidFill>
                            <a:srgbClr val="0070C0"/>
                          </a:solidFill>
                        </a:rPr>
                        <a:t>777,17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</a:rPr>
                        <a:t>3.896,46</a:t>
                      </a:r>
                      <a:endParaRPr lang="pt-BR" sz="1200" b="1" dirty="0"/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/>
                        <a:t>3.322,08</a:t>
                      </a:r>
                    </a:p>
                    <a:p>
                      <a:pPr algn="ctr"/>
                      <a:r>
                        <a:rPr lang="pt-BR" sz="1200" b="1" dirty="0" smtClean="0">
                          <a:solidFill>
                            <a:srgbClr val="0070C0"/>
                          </a:solidFill>
                        </a:rPr>
                        <a:t>574,38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</a:rPr>
                        <a:t>3.896,46</a:t>
                      </a:r>
                      <a:endParaRPr lang="pt-BR" sz="1200" b="1" dirty="0"/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3.538,02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</a:rPr>
                        <a:t>358,44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</a:rPr>
                        <a:t>3.896,46</a:t>
                      </a:r>
                      <a:endParaRPr lang="pt-BR" sz="1200" b="1" dirty="0"/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3.767,91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128,55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</a:rPr>
                        <a:t>3.896,46</a:t>
                      </a:r>
                      <a:endParaRPr lang="pt-BR" sz="1200" b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4.012,82</a:t>
                      </a:r>
                      <a:endParaRPr lang="pt-BR" sz="1200" b="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  <a:tr h="568211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QPE-14</a:t>
                      </a: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ABONO COMPL.</a:t>
                      </a: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PISO (sem reajuste)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/>
                        <a:t>3.322,08</a:t>
                      </a:r>
                    </a:p>
                    <a:p>
                      <a:pPr algn="ctr"/>
                      <a:r>
                        <a:rPr lang="pt-BR" sz="1200" b="1" dirty="0" smtClean="0">
                          <a:solidFill>
                            <a:srgbClr val="0070C0"/>
                          </a:solidFill>
                        </a:rPr>
                        <a:t>827,74</a:t>
                      </a:r>
                    </a:p>
                    <a:p>
                      <a:pPr algn="ctr"/>
                      <a:r>
                        <a:rPr lang="pt-BR" sz="1200" b="1" dirty="0" smtClean="0">
                          <a:solidFill>
                            <a:srgbClr val="FF0000"/>
                          </a:solidFill>
                        </a:rPr>
                        <a:t>4.149,82</a:t>
                      </a:r>
                      <a:endParaRPr lang="pt-B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3.538,02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</a:rPr>
                        <a:t>611,80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</a:rPr>
                        <a:t>4.149,82</a:t>
                      </a:r>
                      <a:endParaRPr lang="pt-BR" sz="1200" b="1" dirty="0"/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3.767,91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381,91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</a:rPr>
                        <a:t>4.149,82</a:t>
                      </a:r>
                      <a:endParaRPr lang="pt-BR" sz="1200" b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4.012,82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137,00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</a:rPr>
                        <a:t>4.149,82</a:t>
                      </a:r>
                      <a:endParaRPr lang="pt-BR" sz="1200" b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4.273,69</a:t>
                      </a:r>
                      <a:endParaRPr lang="pt-BR" sz="1200" b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  <a:tr h="544864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QPE-15</a:t>
                      </a: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ABONO COMPL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.</a:t>
                      </a: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PISO (sem reajuste)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/>
                        <a:t>3.538,02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</a:rPr>
                        <a:t>611,80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</a:rPr>
                        <a:t>4.149,82</a:t>
                      </a:r>
                      <a:endParaRPr lang="pt-BR" sz="1200" b="1" dirty="0"/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3.767,91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381,91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</a:rPr>
                        <a:t>4.149,82</a:t>
                      </a:r>
                      <a:endParaRPr lang="pt-BR" sz="1200" b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4.012,82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137,00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</a:rPr>
                        <a:t>4.149,82</a:t>
                      </a:r>
                      <a:endParaRPr lang="pt-BR" sz="1200" b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4.273,69</a:t>
                      </a:r>
                      <a:endParaRPr lang="pt-BR" sz="1200" b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4.551,36</a:t>
                      </a:r>
                    </a:p>
                  </a:txBody>
                  <a:tcPr marL="41589" marR="41589" marT="6567" marB="0" anchor="ctr"/>
                </a:tc>
              </a:tr>
              <a:tr h="544864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 QPE-16</a:t>
                      </a: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ABONO COMPL.</a:t>
                      </a: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PISO (sem reajuste)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3.767,91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381,91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</a:rPr>
                        <a:t>4.149,82</a:t>
                      </a:r>
                      <a:endParaRPr lang="pt-BR" sz="1200" b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4.012,82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137,00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</a:rPr>
                        <a:t>4.149,82</a:t>
                      </a:r>
                      <a:endParaRPr lang="pt-BR" sz="1200" b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4.273,69</a:t>
                      </a:r>
                      <a:endParaRPr lang="pt-BR" sz="1200" b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4.551,36</a:t>
                      </a: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4.847,29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  <a:tr h="544864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 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QPE-17</a:t>
                      </a: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ABONO </a:t>
                      </a:r>
                      <a:r>
                        <a:rPr lang="pt-BR" sz="1200" dirty="0">
                          <a:effectLst/>
                          <a:latin typeface="+mn-lt"/>
                        </a:rPr>
                        <a:t>COMPL.</a:t>
                      </a: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PISO (sem reajuste)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4.012,82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137,00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</a:rPr>
                        <a:t>4.149,82</a:t>
                      </a:r>
                      <a:endParaRPr lang="pt-BR" sz="1200" b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4.273,69</a:t>
                      </a:r>
                      <a:endParaRPr lang="pt-BR" sz="1200" b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4.551,36</a:t>
                      </a: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4.847,29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5.162,52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  <a:tr h="185918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 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QPE-18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b="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4.273,69</a:t>
                      </a:r>
                      <a:endParaRPr lang="pt-BR" sz="1200" b="1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4.551,36</a:t>
                      </a: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4.847,29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5.162,52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5.498,10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  <a:tr h="185918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 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QPE-19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4.551,36</a:t>
                      </a: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4.847,29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5.162,52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5.498,10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5.855,37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  <a:tr h="185918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 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QPE-20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4.847,29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5.162,52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5.498,10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5.855,37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6.235,76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  <a:tr h="242458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QPE-21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5.162,52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5.498,10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5.855,37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6.235,76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 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6.641,35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  <a:tr h="198506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 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QPE-22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5.498,10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5.855,37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6.235,76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 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6.641,35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 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7.073,00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  <a:tr h="198506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 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QPE-23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5.855,37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6.235,76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 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6.641,35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 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7.073,00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 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7.532,74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</a:tbl>
          </a:graphicData>
        </a:graphic>
      </p:graphicFrame>
      <p:sp>
        <p:nvSpPr>
          <p:cNvPr id="12" name="Retângulo 11"/>
          <p:cNvSpPr/>
          <p:nvPr/>
        </p:nvSpPr>
        <p:spPr>
          <a:xfrm>
            <a:off x="916975" y="6074060"/>
            <a:ext cx="10154678" cy="2908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pt-BR" sz="1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                                                          PISOS</a:t>
            </a:r>
            <a:endParaRPr lang="pt-BR" sz="1400" b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1169772" y="6145097"/>
            <a:ext cx="211231" cy="1647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3356918" y="6136859"/>
            <a:ext cx="211231" cy="164756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70C0"/>
              </a:solidFill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6761384" y="6144090"/>
            <a:ext cx="211231" cy="1647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0000"/>
              </a:solidFill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3562865" y="6057110"/>
            <a:ext cx="314821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1400" b="1" dirty="0" smtClean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ABONO COMPLEMENTAR DE PISO</a:t>
            </a:r>
            <a:endParaRPr lang="pt-BR" sz="1600" b="1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1381897" y="6074060"/>
            <a:ext cx="111530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1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PADRÃO</a:t>
            </a:r>
            <a:endParaRPr lang="pt-BR" sz="14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8443754" y="6138110"/>
            <a:ext cx="211231" cy="164756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0000"/>
              </a:solidFill>
            </a:endParaRPr>
          </a:p>
        </p:txBody>
      </p:sp>
      <p:sp>
        <p:nvSpPr>
          <p:cNvPr id="20" name="Retângulo 19"/>
          <p:cNvSpPr/>
          <p:nvPr/>
        </p:nvSpPr>
        <p:spPr>
          <a:xfrm>
            <a:off x="8646051" y="6093990"/>
            <a:ext cx="1617366" cy="2793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pt-BR" sz="1200" dirty="0">
                <a:solidFill>
                  <a:srgbClr val="FFC000"/>
                </a:solidFill>
                <a:latin typeface="Impact" panose="020B080603090205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CAT. 1 – PISO COM 6,27%</a:t>
            </a:r>
            <a:endParaRPr lang="pt-BR" sz="200" b="1" dirty="0">
              <a:solidFill>
                <a:srgbClr val="FFC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283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6475423"/>
              </p:ext>
            </p:extLst>
          </p:nvPr>
        </p:nvGraphicFramePr>
        <p:xfrm>
          <a:off x="996776" y="376841"/>
          <a:ext cx="10150098" cy="55654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2052"/>
                <a:gridCol w="1690579"/>
                <a:gridCol w="1691314"/>
                <a:gridCol w="1691314"/>
                <a:gridCol w="1691314"/>
                <a:gridCol w="1693525"/>
              </a:tblGrid>
              <a:tr h="217441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REF/GRAUS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800"/>
                        </a:spcAft>
                      </a:pPr>
                      <a:r>
                        <a:rPr lang="pt-BR" sz="1200">
                          <a:effectLst/>
                          <a:latin typeface="+mn-lt"/>
                        </a:rPr>
                        <a:t>A</a:t>
                      </a:r>
                      <a:endParaRPr lang="pt-BR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800"/>
                        </a:spcAft>
                      </a:pPr>
                      <a:r>
                        <a:rPr lang="pt-BR" sz="1200">
                          <a:effectLst/>
                          <a:latin typeface="+mn-lt"/>
                        </a:rPr>
                        <a:t>B</a:t>
                      </a:r>
                      <a:endParaRPr lang="pt-BR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800"/>
                        </a:spcAft>
                      </a:pPr>
                      <a:r>
                        <a:rPr lang="pt-BR" sz="1200">
                          <a:effectLst/>
                          <a:latin typeface="+mn-lt"/>
                        </a:rPr>
                        <a:t>C</a:t>
                      </a:r>
                      <a:endParaRPr lang="pt-BR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D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800"/>
                        </a:spcAft>
                      </a:pPr>
                      <a:r>
                        <a:rPr lang="pt-BR" sz="1200">
                          <a:effectLst/>
                          <a:latin typeface="+mn-lt"/>
                        </a:rPr>
                        <a:t>E</a:t>
                      </a:r>
                      <a:endParaRPr lang="pt-BR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  <a:tr h="302140">
                <a:tc gridSpan="6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80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</a:rPr>
                        <a:t>JORNADA </a:t>
                      </a:r>
                      <a:r>
                        <a:rPr lang="pt-BR" sz="1600" dirty="0" smtClean="0">
                          <a:effectLst/>
                          <a:latin typeface="+mn-lt"/>
                        </a:rPr>
                        <a:t>ESPECIAL INTEGRAL DE FORMAÇÃO E J-30</a:t>
                      </a:r>
                      <a:endParaRPr lang="pt-BR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6474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QPE-11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ABONO COMPL.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PISO (com 6,27%)</a:t>
                      </a:r>
                      <a:endParaRPr lang="pt-BR" sz="1200" dirty="0">
                        <a:effectLst/>
                        <a:latin typeface="+mn-lt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  <a:latin typeface="+mn-lt"/>
                        </a:rPr>
                        <a:t>3.666,68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1.201,09</a:t>
                      </a:r>
                      <a:endParaRPr lang="pt-BR" sz="1200" b="1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4.867,77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3.905,01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962,76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4.867,77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4.158,88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708,89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4.867,77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4.429,48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438,29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4.867,77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4.717,21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150,56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4.867,77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>
                    <a:solidFill>
                      <a:srgbClr val="FFC000"/>
                    </a:solidFill>
                  </a:tcPr>
                </a:tc>
              </a:tr>
              <a:tr h="540588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QPE-12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ABONO COMPL.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PISO (sem reajuste)</a:t>
                      </a:r>
                      <a:endParaRPr lang="pt-BR" sz="1200" dirty="0">
                        <a:effectLst/>
                        <a:latin typeface="+mn-lt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3.905,01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1.290,06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5.195,07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4.158,88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1.036,19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5.195,07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4.429,48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765,59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5.195,07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4.717,21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477,86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5.195,07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5.023,72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  <a:tr h="59776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QPE-13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ABONO COMPL.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PISO (sem reajuste)</a:t>
                      </a:r>
                      <a:endParaRPr lang="pt-BR" sz="1200" dirty="0"/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4.158,88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1.036,19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5.195,07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4.429,48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765,59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5.195,07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4.717,21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477,86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5.195,07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5.023,72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5.350,08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  <a:tr h="573686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QPE-14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ABONO COMPL.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PISO (sem reajuste)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4.429,48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1.103,61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5.533,09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4.717,21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815,88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5.533,09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5.023,72</a:t>
                      </a:r>
                    </a:p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509,37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5.533,09       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5.350,08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183,01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5.533,09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5.697,99</a:t>
                      </a:r>
                    </a:p>
                  </a:txBody>
                  <a:tcPr marL="41589" marR="41589" marT="6567" marB="0" anchor="ctr"/>
                </a:tc>
              </a:tr>
              <a:tr h="548334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QPE-15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ABONO COMPL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.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PISO (sem reajuste)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4.717,21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815,88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5.533,09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5.023,72</a:t>
                      </a:r>
                    </a:p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509,37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5.533,09       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5.350,08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183,01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5.533,09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5.697,99</a:t>
                      </a: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6.068,36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  <a:tr h="556777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 QPE-16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ABONO COMPL.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PISO (sem reajuste)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5.023,72</a:t>
                      </a:r>
                    </a:p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509,37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5.533,09       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5.350,08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183,01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5.533,09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5.697,99</a:t>
                      </a: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6.068,36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6.463,27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  <a:tr h="540588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 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QPE-17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ABONO </a:t>
                      </a:r>
                      <a:r>
                        <a:rPr lang="pt-BR" sz="1200" dirty="0">
                          <a:effectLst/>
                          <a:latin typeface="+mn-lt"/>
                        </a:rPr>
                        <a:t>COMPL.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PISO (sem reajuste)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b="1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5.350,08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183,01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5.533,09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5.697,99</a:t>
                      </a: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6.068,36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6.463,27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6.882,89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  <a:tr h="187224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 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QPE-18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5.697,99</a:t>
                      </a: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6.068,36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6.463,27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6.882,89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7.330,60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  <a:tr h="187224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 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QPE-19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6.068,36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6.463,27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6.882,89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7.330,60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7.807,30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  <a:tr h="187224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 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QPE-20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6.463,27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6.882,89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7.330,60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7.807,30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8.314,89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  <a:tr h="187224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 smtClean="0">
                          <a:effectLst/>
                          <a:latin typeface="+mn-lt"/>
                        </a:rPr>
                        <a:t>QPE-21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6.882,85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7.330,24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7.806,70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8.314,89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 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8.854,79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  <a:tr h="187224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 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QPE-22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7.330,24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7.806,70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8.314,89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 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8.854,79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 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9.430,38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  <a:tr h="187224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 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QPE-23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7.806,70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pt-BR" sz="12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8.314,89</a:t>
                      </a:r>
                      <a:endParaRPr lang="pt-BR" sz="12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 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8.854,79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 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9.430,38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800"/>
                        </a:spcAft>
                      </a:pPr>
                      <a:r>
                        <a:rPr lang="pt-BR" sz="1200" dirty="0">
                          <a:effectLst/>
                          <a:latin typeface="+mn-lt"/>
                        </a:rPr>
                        <a:t> </a:t>
                      </a:r>
                      <a:r>
                        <a:rPr lang="pt-BR" sz="1200" dirty="0" smtClean="0">
                          <a:effectLst/>
                          <a:latin typeface="+mn-lt"/>
                        </a:rPr>
                        <a:t>10.043,34</a:t>
                      </a:r>
                      <a:endParaRPr lang="pt-BR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89" marR="41589" marT="6567" marB="0" anchor="ctr"/>
                </a:tc>
              </a:tr>
            </a:tbl>
          </a:graphicData>
        </a:graphic>
      </p:graphicFrame>
      <p:sp>
        <p:nvSpPr>
          <p:cNvPr id="3" name="Retângulo 2"/>
          <p:cNvSpPr/>
          <p:nvPr/>
        </p:nvSpPr>
        <p:spPr>
          <a:xfrm>
            <a:off x="1252151" y="0"/>
            <a:ext cx="10154677" cy="404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pt-BR" sz="2000" dirty="0">
                <a:solidFill>
                  <a:srgbClr val="FF0000"/>
                </a:solidFill>
                <a:latin typeface="Impact" panose="020B080603090205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QUADRO DO MAGISTÉRIO – </a:t>
            </a:r>
            <a:r>
              <a:rPr lang="pt-BR" sz="2000" dirty="0" smtClean="0">
                <a:solidFill>
                  <a:srgbClr val="FF0000"/>
                </a:solidFill>
                <a:latin typeface="Impact" panose="020B080603090205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DOCENTES  </a:t>
            </a:r>
            <a:endParaRPr lang="pt-BR" sz="6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996776" y="5998287"/>
            <a:ext cx="10154678" cy="2908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pt-BR" sz="1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                                                          PISOS</a:t>
            </a:r>
            <a:endParaRPr lang="pt-BR" sz="1400" b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249573" y="6069324"/>
            <a:ext cx="211231" cy="1647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3436719" y="6061086"/>
            <a:ext cx="211231" cy="164756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70C0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6841185" y="6068317"/>
            <a:ext cx="211231" cy="1647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0000"/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3642666" y="5981337"/>
            <a:ext cx="314821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1400" b="1" dirty="0" smtClean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ABONO COMPLEMENTAR DE PISO</a:t>
            </a:r>
            <a:endParaRPr lang="pt-BR" sz="1600" b="1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461698" y="5998287"/>
            <a:ext cx="111530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1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PADRÃO</a:t>
            </a:r>
            <a:endParaRPr lang="pt-BR" sz="14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8523555" y="6062337"/>
            <a:ext cx="211231" cy="164756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0000"/>
              </a:solidFill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8725852" y="6018217"/>
            <a:ext cx="1617366" cy="2793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pt-BR" sz="1200" dirty="0">
                <a:solidFill>
                  <a:srgbClr val="FFC000"/>
                </a:solidFill>
                <a:latin typeface="Impact" panose="020B080603090205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CAT. 1 – PISO COM 6,27%</a:t>
            </a:r>
            <a:endParaRPr lang="pt-BR" sz="200" b="1" dirty="0">
              <a:solidFill>
                <a:srgbClr val="FFC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16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3367-E1F9-45BD-90E2-A99BAAE111DD}" type="slidenum">
              <a:rPr lang="pt-BR" smtClean="0"/>
              <a:t>8</a:t>
            </a:fld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881448" y="332510"/>
            <a:ext cx="10066638" cy="1014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pt-BR" sz="2400" dirty="0" smtClean="0">
                <a:solidFill>
                  <a:srgbClr val="FF0000"/>
                </a:solidFill>
                <a:effectLst/>
                <a:latin typeface="Impact" panose="020B080603090205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QUADRO DO MAGISTÉRIO – GESTORES</a:t>
            </a:r>
          </a:p>
          <a:p>
            <a:pPr algn="ctr">
              <a:lnSpc>
                <a:spcPct val="107000"/>
              </a:lnSpc>
            </a:pPr>
            <a:endParaRPr lang="pt-BR" sz="12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7000"/>
              </a:lnSpc>
            </a:pPr>
            <a:r>
              <a:rPr lang="pt-BR" sz="2000" dirty="0" smtClean="0">
                <a:latin typeface="Impact" panose="020B0806030902050204" pitchFamily="34" charset="0"/>
                <a:cs typeface="Calibri" panose="020F0502020204030204" pitchFamily="34" charset="0"/>
              </a:rPr>
              <a:t>COORDENADOR PEDAGÓGICO 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293021"/>
              </p:ext>
            </p:extLst>
          </p:nvPr>
        </p:nvGraphicFramePr>
        <p:xfrm>
          <a:off x="859310" y="1295159"/>
          <a:ext cx="10146442" cy="43977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0698"/>
                <a:gridCol w="1690698"/>
                <a:gridCol w="1691825"/>
                <a:gridCol w="1690698"/>
                <a:gridCol w="1690698"/>
                <a:gridCol w="1691825"/>
              </a:tblGrid>
              <a:tr h="3215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REF/GRAUS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A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B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C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D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E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</a:tr>
              <a:tr h="337908"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JORNADA BÁSICA E ESPECIAL DE 40 HORAS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6187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QPE-15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ABONO COMPL.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PISO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6.289,87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1.567,46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7.857,33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6.698,49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1,158,84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7.857,33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7.133,94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723,39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7.857,33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7.597,51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259,82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7.857,33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8.091,49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</a:tr>
              <a:tr h="6187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QPE-16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ABONO COMPL.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PISO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6.698,49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1,158,84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7.857,33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7.133,94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723,39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7.857,33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7.597,51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259,82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7.857,33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8.091,49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8.617,60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</a:tr>
              <a:tr h="6206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effectLst/>
                        </a:rPr>
                        <a:t>QPE-17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ABONO COMPL.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PISO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7.133,94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723,39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7.857,33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7.597,51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259,82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7.857,33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8.091,49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8.617,60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9.177,67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</a:tr>
              <a:tr h="6425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QPE-18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ABONO COMPL.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PISO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7.597,51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259,82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7.857,33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8.091,49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8.617,60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9.177,67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9.774,19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</a:tr>
              <a:tr h="2113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>
                          <a:effectLst/>
                        </a:rPr>
                        <a:t>QPE-19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8.091,49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8.617,60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9.177,67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9.774,19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10.409,45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</a:tr>
              <a:tr h="2092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>
                          <a:effectLst/>
                        </a:rPr>
                        <a:t>QPE-20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8.617,60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9.177,67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9.774,19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10.409,45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11.086,20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</a:tr>
              <a:tr h="2113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>
                          <a:effectLst/>
                        </a:rPr>
                        <a:t>QPE-21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9.177,67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9.774,19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10.409,45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11.086,20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11.806,66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</a:tr>
              <a:tr h="2113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>
                          <a:effectLst/>
                        </a:rPr>
                        <a:t>QPE-22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9.774,19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10.409,45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11.086,20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11.806,66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12.574,23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</a:tr>
              <a:tr h="2113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QPE-23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10.409,45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11.086,20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11.806,66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12.574,23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13.391,59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>
                          <a:effectLst/>
                        </a:rPr>
                        <a:t>QPE-24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11.086,20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11.806,66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12.574,23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13.391,59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14.262,03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</a:tr>
            </a:tbl>
          </a:graphicData>
        </a:graphic>
      </p:graphicFrame>
      <p:sp>
        <p:nvSpPr>
          <p:cNvPr id="12" name="Retângulo 11"/>
          <p:cNvSpPr/>
          <p:nvPr/>
        </p:nvSpPr>
        <p:spPr>
          <a:xfrm>
            <a:off x="859310" y="5928227"/>
            <a:ext cx="10146442" cy="3286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pt-BR" sz="1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                                                          PISO</a:t>
            </a:r>
            <a:endParaRPr lang="pt-BR" sz="1400" b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1128584" y="6026662"/>
            <a:ext cx="206734" cy="1647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3315730" y="6034900"/>
            <a:ext cx="206734" cy="164756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70C0"/>
              </a:solidFill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6720196" y="6033893"/>
            <a:ext cx="206734" cy="1647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0000"/>
              </a:solidFill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3521676" y="5938675"/>
            <a:ext cx="308119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1400" b="1" dirty="0" smtClean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ABONO COMPLEMENTAR DE PISO</a:t>
            </a:r>
            <a:endParaRPr lang="pt-BR" sz="1600" b="1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1340708" y="5955625"/>
            <a:ext cx="10915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1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PADRÃO</a:t>
            </a:r>
            <a:endParaRPr lang="pt-BR" sz="14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43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3367-E1F9-45BD-90E2-A99BAAE111DD}" type="slidenum">
              <a:rPr lang="pt-BR" smtClean="0"/>
              <a:t>9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963828" y="381302"/>
            <a:ext cx="10116063" cy="392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pt-BR" sz="2000" dirty="0" smtClean="0">
                <a:effectLst/>
                <a:latin typeface="Impact" panose="020B080603090205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DIRETOR DE ESCOLA </a:t>
            </a:r>
            <a:endParaRPr lang="pt-BR" dirty="0">
              <a:effectLst/>
              <a:latin typeface="Impact" panose="020B080603090205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0923483"/>
              </p:ext>
            </p:extLst>
          </p:nvPr>
        </p:nvGraphicFramePr>
        <p:xfrm>
          <a:off x="963829" y="993964"/>
          <a:ext cx="10173729" cy="49126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3139"/>
                <a:gridCol w="1723139"/>
                <a:gridCol w="1724288"/>
                <a:gridCol w="1723139"/>
                <a:gridCol w="1723139"/>
                <a:gridCol w="1556885"/>
              </a:tblGrid>
              <a:tr h="4340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REF/GRAUS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A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B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C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D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E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410603"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JORNADA BÁSICA E ESPECIAL DE 40 HORAS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7137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effectLst/>
                        </a:rPr>
                        <a:t>QPE-17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ABONO COMPL.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PISO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7.134,94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1.777,25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8.912,19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7.597,51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1.314,68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8.912,19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8.091,49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820,70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8.912,19</a:t>
                      </a:r>
                      <a:endParaRPr lang="pt-BR" sz="1200" b="1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effectLst/>
                        </a:rPr>
                        <a:t>8.617,60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294,59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8.912,19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9.177,67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</a:tr>
              <a:tr h="7191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QPE-18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ABONO COMPL.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PISO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7.597,51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1.314,68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8.912,19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8.091,49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820,70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8.912,19</a:t>
                      </a:r>
                      <a:endParaRPr lang="pt-BR" sz="1200" b="1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effectLst/>
                        </a:rPr>
                        <a:t>8.617,60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294,59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8.912,19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9.177,67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9.774,19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</a:tr>
              <a:tr h="6669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QPE-19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ABONO COMPL.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PISO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</a:rPr>
                        <a:t>8.091,49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820,70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8.912,19</a:t>
                      </a:r>
                      <a:endParaRPr lang="pt-BR" sz="1200" b="1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effectLst/>
                        </a:rPr>
                        <a:t>8.617,60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294,59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8.912,19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9.177,67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9.774,19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10.409,45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</a:tr>
              <a:tr h="6669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QPE-20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ABONO COMPL.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 smtClean="0">
                          <a:effectLst/>
                        </a:rPr>
                        <a:t>PISO</a:t>
                      </a:r>
                      <a:endParaRPr lang="pt-BR" sz="12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effectLst/>
                        </a:rPr>
                        <a:t>8.617,60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0070C0"/>
                          </a:solidFill>
                          <a:effectLst/>
                        </a:rPr>
                        <a:t>294,59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8.912,19</a:t>
                      </a:r>
                      <a:endParaRPr lang="pt-BR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9.177,67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9.774,19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10.409,45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11.086,20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</a:tr>
              <a:tr h="3252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>
                          <a:effectLst/>
                        </a:rPr>
                        <a:t>QPE-21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9.177,67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9.774,19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10.409,45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11.086,20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11.806,66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</a:tr>
              <a:tr h="3252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>
                          <a:effectLst/>
                        </a:rPr>
                        <a:t>QPE-22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9.774,19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10.409,45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11.086,20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11.806,66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12.574,23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</a:tr>
              <a:tr h="3252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>
                          <a:effectLst/>
                        </a:rPr>
                        <a:t>QPE-23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10.409,45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11.086,20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11.806,66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12.574,23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13.391,59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</a:tr>
              <a:tr h="3252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kern="1200" dirty="0">
                          <a:effectLst/>
                        </a:rPr>
                        <a:t>QPE-24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11.086,20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11.806,66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12.574,23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13.391,59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14.262,03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1703" marR="61703" marT="0" marB="0" anchor="ctr"/>
                </a:tc>
              </a:tr>
            </a:tbl>
          </a:graphicData>
        </a:graphic>
      </p:graphicFrame>
      <p:sp>
        <p:nvSpPr>
          <p:cNvPr id="11" name="Retângulo 10"/>
          <p:cNvSpPr/>
          <p:nvPr/>
        </p:nvSpPr>
        <p:spPr>
          <a:xfrm>
            <a:off x="963828" y="5952941"/>
            <a:ext cx="10151592" cy="3286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pt-BR" sz="14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                                                          PISO</a:t>
            </a:r>
            <a:endParaRPr lang="pt-BR" sz="1400" b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1275639" y="6051376"/>
            <a:ext cx="207175" cy="1647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3462785" y="6059614"/>
            <a:ext cx="207175" cy="164756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70C0"/>
              </a:solidFill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6867251" y="6058607"/>
            <a:ext cx="207175" cy="1647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0000"/>
              </a:solidFill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3651636" y="5963389"/>
            <a:ext cx="308776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1400" b="1" dirty="0" smtClean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ABONO COMPLEMENTAR DE PISO</a:t>
            </a:r>
            <a:endParaRPr lang="pt-BR" sz="1600" b="1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1482502" y="5980339"/>
            <a:ext cx="109388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14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PADRÃO</a:t>
            </a:r>
            <a:endParaRPr lang="pt-BR" sz="14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937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iva">
  <a:themeElements>
    <a:clrScheme name="Retrospec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2346</TotalTime>
  <Words>1443</Words>
  <Application>Microsoft Office PowerPoint</Application>
  <PresentationFormat>Widescreen</PresentationFormat>
  <Paragraphs>1030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5" baseType="lpstr">
      <vt:lpstr>Calibri</vt:lpstr>
      <vt:lpstr>Calibri Light</vt:lpstr>
      <vt:lpstr>Impact</vt:lpstr>
      <vt:lpstr>Times New Roman</vt:lpstr>
      <vt:lpstr>Retrospectiva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 das Graças de Souza Donegati</dc:creator>
  <cp:lastModifiedBy>Maria das Graças de Souza Donegati</cp:lastModifiedBy>
  <cp:revision>216</cp:revision>
  <cp:lastPrinted>2025-04-14T15:39:11Z</cp:lastPrinted>
  <dcterms:created xsi:type="dcterms:W3CDTF">2024-03-08T11:37:47Z</dcterms:created>
  <dcterms:modified xsi:type="dcterms:W3CDTF">2025-12-03T12:48:08Z</dcterms:modified>
</cp:coreProperties>
</file>