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7"/>
  </p:notesMasterIdLst>
  <p:sldIdLst>
    <p:sldId id="256" r:id="rId2"/>
    <p:sldId id="260" r:id="rId3"/>
    <p:sldId id="258" r:id="rId4"/>
    <p:sldId id="276" r:id="rId5"/>
    <p:sldId id="267" r:id="rId6"/>
    <p:sldId id="275" r:id="rId7"/>
    <p:sldId id="274" r:id="rId8"/>
    <p:sldId id="268" r:id="rId9"/>
    <p:sldId id="259" r:id="rId10"/>
    <p:sldId id="269" r:id="rId11"/>
    <p:sldId id="265" r:id="rId12"/>
    <p:sldId id="261" r:id="rId13"/>
    <p:sldId id="273" r:id="rId14"/>
    <p:sldId id="272" r:id="rId15"/>
    <p:sldId id="271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1C9E4-2208-4EF4-B23D-2F9C6DA5382F}" type="datetimeFigureOut">
              <a:rPr lang="pt-BR" smtClean="0"/>
              <a:t>18/10/15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7FE45-9949-49F8-A064-566BC9DCD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80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1A659A7C-45ED-4A77-89BC-41C2555D3C1D}" type="slidenum">
              <a:rPr lang="pt-BR" altLang="pt-BR">
                <a:latin typeface="Arial" panose="020B0604020202020204" pitchFamily="34" charset="0"/>
              </a:rPr>
              <a:pPr eaLnBrk="1" hangingPunct="1"/>
              <a:t>2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71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F891EF73-B343-46CF-855D-688E534FC7B2}" type="slidenum">
              <a:rPr lang="pt-BR" altLang="pt-BR">
                <a:latin typeface="Arial" panose="020B0604020202020204" pitchFamily="34" charset="0"/>
              </a:rPr>
              <a:pPr eaLnBrk="1" hangingPunct="1"/>
              <a:t>9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15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F60E6630-1421-4C3E-B7B2-55C4F2F7EFE2}" type="slidenum">
              <a:rPr lang="pt-BR" altLang="pt-BR">
                <a:latin typeface="Arial" panose="020B0604020202020204" pitchFamily="34" charset="0"/>
              </a:rPr>
              <a:pPr eaLnBrk="1" hangingPunct="1"/>
              <a:t>12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77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38481-B060-47D2-9964-A83E1FFCCB08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2056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1EF5AF-C037-4218-B9F1-0076487BB161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8750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DDF6-86FD-4871-AD98-4FA8C2522ACB}" type="datetimeFigureOut">
              <a:rPr lang="pt-BR" smtClean="0"/>
              <a:t>18/10/15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A013-35C1-4EE0-8CE3-14C143332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61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DDF6-86FD-4871-AD98-4FA8C2522ACB}" type="datetimeFigureOut">
              <a:rPr lang="pt-BR" smtClean="0"/>
              <a:t>18/10/15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A013-35C1-4EE0-8CE3-14C143332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43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DDF6-86FD-4871-AD98-4FA8C2522ACB}" type="datetimeFigureOut">
              <a:rPr lang="pt-BR" smtClean="0"/>
              <a:t>18/10/15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A013-35C1-4EE0-8CE3-14C143332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785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DDF6-86FD-4871-AD98-4FA8C2522ACB}" type="datetimeFigureOut">
              <a:rPr lang="pt-BR" smtClean="0"/>
              <a:t>18/10/15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A013-35C1-4EE0-8CE3-14C1433320AA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9368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DDF6-86FD-4871-AD98-4FA8C2522ACB}" type="datetimeFigureOut">
              <a:rPr lang="pt-BR" smtClean="0"/>
              <a:t>18/10/15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A013-35C1-4EE0-8CE3-14C143332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06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DDF6-86FD-4871-AD98-4FA8C2522ACB}" type="datetimeFigureOut">
              <a:rPr lang="pt-BR" smtClean="0"/>
              <a:t>18/10/15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A013-35C1-4EE0-8CE3-14C143332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280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DDF6-86FD-4871-AD98-4FA8C2522ACB}" type="datetimeFigureOut">
              <a:rPr lang="pt-BR" smtClean="0"/>
              <a:t>18/10/15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A013-35C1-4EE0-8CE3-14C143332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280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DDF6-86FD-4871-AD98-4FA8C2522ACB}" type="datetimeFigureOut">
              <a:rPr lang="pt-BR" smtClean="0"/>
              <a:t>18/10/15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A013-35C1-4EE0-8CE3-14C143332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906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DDF6-86FD-4871-AD98-4FA8C2522ACB}" type="datetimeFigureOut">
              <a:rPr lang="pt-BR" smtClean="0"/>
              <a:t>18/10/15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A013-35C1-4EE0-8CE3-14C143332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26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DDF6-86FD-4871-AD98-4FA8C2522ACB}" type="datetimeFigureOut">
              <a:rPr lang="pt-BR" smtClean="0"/>
              <a:t>18/10/15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A013-35C1-4EE0-8CE3-14C143332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87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DDF6-86FD-4871-AD98-4FA8C2522ACB}" type="datetimeFigureOut">
              <a:rPr lang="pt-BR" smtClean="0"/>
              <a:t>18/10/15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A013-35C1-4EE0-8CE3-14C143332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40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DDF6-86FD-4871-AD98-4FA8C2522ACB}" type="datetimeFigureOut">
              <a:rPr lang="pt-BR" smtClean="0"/>
              <a:t>18/10/15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A013-35C1-4EE0-8CE3-14C143332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40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DDF6-86FD-4871-AD98-4FA8C2522ACB}" type="datetimeFigureOut">
              <a:rPr lang="pt-BR" smtClean="0"/>
              <a:t>18/10/15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A013-35C1-4EE0-8CE3-14C143332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77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DDF6-86FD-4871-AD98-4FA8C2522ACB}" type="datetimeFigureOut">
              <a:rPr lang="pt-BR" smtClean="0"/>
              <a:t>18/10/15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A013-35C1-4EE0-8CE3-14C143332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07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DDF6-86FD-4871-AD98-4FA8C2522ACB}" type="datetimeFigureOut">
              <a:rPr lang="pt-BR" smtClean="0"/>
              <a:t>18/10/15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A013-35C1-4EE0-8CE3-14C143332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17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DDF6-86FD-4871-AD98-4FA8C2522ACB}" type="datetimeFigureOut">
              <a:rPr lang="pt-BR" smtClean="0"/>
              <a:t>18/10/15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A013-35C1-4EE0-8CE3-14C143332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50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DDF6-86FD-4871-AD98-4FA8C2522ACB}" type="datetimeFigureOut">
              <a:rPr lang="pt-BR" smtClean="0"/>
              <a:t>18/10/15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A013-35C1-4EE0-8CE3-14C143332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10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9A4DDF6-86FD-4871-AD98-4FA8C2522ACB}" type="datetimeFigureOut">
              <a:rPr lang="pt-BR" smtClean="0"/>
              <a:t>18/10/15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6A013-35C1-4EE0-8CE3-14C143332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720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taniazagury.com.br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257" y="2002972"/>
            <a:ext cx="8598127" cy="3069772"/>
          </a:xfrm>
        </p:spPr>
        <p:txBody>
          <a:bodyPr/>
          <a:lstStyle/>
          <a:p>
            <a:pPr algn="ctr"/>
            <a:r>
              <a:rPr lang="pt-BR" sz="6000" b="1" dirty="0">
                <a:solidFill>
                  <a:srgbClr val="FFFF00"/>
                </a:solidFill>
              </a:rPr>
              <a:t>TEMAS E DILEMAS DA </a:t>
            </a:r>
            <a:r>
              <a:rPr lang="pt-BR" sz="6000" b="1" dirty="0" smtClean="0">
                <a:solidFill>
                  <a:srgbClr val="FFFF00"/>
                </a:solidFill>
              </a:rPr>
              <a:t>EDUCAÇÃO NO BRASIL</a:t>
            </a:r>
            <a:br>
              <a:rPr lang="pt-BR" sz="6000" b="1" dirty="0" smtClean="0">
                <a:solidFill>
                  <a:srgbClr val="FFFF00"/>
                </a:solidFill>
              </a:rPr>
            </a:br>
            <a:r>
              <a:rPr lang="pt-BR" sz="6000" b="1" dirty="0" smtClean="0">
                <a:solidFill>
                  <a:srgbClr val="FFFF00"/>
                </a:solidFill>
              </a:rPr>
              <a:t> </a:t>
            </a:r>
            <a:br>
              <a:rPr lang="pt-BR" sz="6000" b="1" dirty="0" smtClean="0">
                <a:solidFill>
                  <a:srgbClr val="FFFF00"/>
                </a:solidFill>
              </a:rPr>
            </a:br>
            <a:r>
              <a:rPr lang="pt-BR" sz="6000" b="1" dirty="0" smtClean="0">
                <a:solidFill>
                  <a:srgbClr val="FFFF00"/>
                </a:solidFill>
              </a:rPr>
              <a:t>DESAFIOS </a:t>
            </a:r>
            <a:r>
              <a:rPr lang="pt-BR" sz="6000" b="1" dirty="0">
                <a:solidFill>
                  <a:srgbClr val="FFFF00"/>
                </a:solidFill>
              </a:rPr>
              <a:t>E CAMINHOS</a:t>
            </a: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5070" y="5626467"/>
            <a:ext cx="8825658" cy="861420"/>
          </a:xfrm>
        </p:spPr>
        <p:txBody>
          <a:bodyPr>
            <a:normAutofit/>
          </a:bodyPr>
          <a:lstStyle/>
          <a:p>
            <a:pPr algn="r"/>
            <a:r>
              <a:rPr lang="pt-BR" sz="3600" b="1" cap="none" dirty="0" smtClean="0">
                <a:solidFill>
                  <a:schemeClr val="tx1"/>
                </a:solidFill>
              </a:rPr>
              <a:t> Profa. Tania Zagury</a:t>
            </a:r>
            <a:endParaRPr lang="pt-BR" sz="3600" b="1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224118"/>
            <a:ext cx="9404723" cy="995082"/>
          </a:xfrm>
        </p:spPr>
        <p:txBody>
          <a:bodyPr/>
          <a:lstStyle/>
          <a:p>
            <a:pPr algn="ctr"/>
            <a:r>
              <a:rPr lang="pt-BR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  <a:endParaRPr lang="pt-BR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5712" y="997004"/>
            <a:ext cx="8946541" cy="4195481"/>
          </a:xfrm>
        </p:spPr>
        <p:txBody>
          <a:bodyPr>
            <a:noAutofit/>
          </a:bodyPr>
          <a:lstStyle/>
          <a:p>
            <a:r>
              <a:rPr lang="pt-BR" sz="18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pt-BR" sz="1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8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REDESCOBRIR IDENTIDADE DA ESCOLA </a:t>
            </a:r>
          </a:p>
          <a:p>
            <a:pPr marL="0" indent="0"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Somos DE FATO o que as mídias QUEREM QUE SEJAMOS? </a:t>
            </a:r>
          </a:p>
          <a:p>
            <a:pPr marL="0" indent="0"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(</a:t>
            </a:r>
            <a:r>
              <a:rPr lang="pt-B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Showmen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pt-B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Aulaespetáculo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Cantores? Músicos? Acróbatas?)</a:t>
            </a:r>
          </a:p>
          <a:p>
            <a:pPr marL="0" indent="0"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Somos os que tratam problemas pessoais? </a:t>
            </a:r>
          </a:p>
          <a:p>
            <a:pPr marL="0" indent="0"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(dos alunos, da sociedade e da família?)</a:t>
            </a:r>
          </a:p>
          <a:p>
            <a:pPr marL="0" indent="0"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pt-BR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somos os construtores do futuro e do saber? </a:t>
            </a:r>
          </a:p>
          <a:p>
            <a:pPr marL="0" indent="0"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       (que instrumentalizam para vida profissional ?)</a:t>
            </a:r>
          </a:p>
          <a:p>
            <a:r>
              <a:rPr lang="pt-BR" sz="18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 IMPORTANTES DESAFIOS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1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Continuidade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metas, projetos e métodos</a:t>
            </a:r>
          </a:p>
          <a:p>
            <a:pPr lvl="1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Propostas novas – discutidas por quem executa (DOCENTE NA SALA DE AULA), do ponto de vista de necessidades de infraestrutura, capacitação e exequibilidade</a:t>
            </a:r>
          </a:p>
          <a:p>
            <a:pPr lvl="1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Liberdade de ação docente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sala de aula</a:t>
            </a:r>
          </a:p>
          <a:p>
            <a:pPr lvl="1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Formação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docente de alto gabarito 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treinamento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permanente em serviço</a:t>
            </a:r>
          </a:p>
          <a:p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 rot="5400000">
            <a:off x="9310801" y="3652144"/>
            <a:ext cx="3859795" cy="304801"/>
          </a:xfrm>
        </p:spPr>
        <p:txBody>
          <a:bodyPr/>
          <a:lstStyle/>
          <a:p>
            <a:pPr>
              <a:defRPr/>
            </a:pPr>
            <a:r>
              <a:rPr lang="pt-BR" sz="1200" b="1" dirty="0">
                <a:solidFill>
                  <a:srgbClr val="FFFF00">
                    <a:alpha val="60000"/>
                  </a:srgbClr>
                </a:solidFill>
              </a:rPr>
              <a:t>www.taniazagury.com.br</a:t>
            </a:r>
          </a:p>
        </p:txBody>
      </p:sp>
    </p:spTree>
    <p:extLst>
      <p:ext uri="{BB962C8B-B14F-4D97-AF65-F5344CB8AC3E}">
        <p14:creationId xmlns:p14="http://schemas.microsoft.com/office/powerpoint/2010/main" val="7762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4E0DD6-C182-4AF7-9A9A-40808A72C995}" type="datetime1">
              <a:rPr lang="pt-BR"/>
              <a:pPr>
                <a:defRPr/>
              </a:pPr>
              <a:t>18/10/15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z="1200" b="1" dirty="0"/>
              <a:t>www.taniazagury.com.br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0A4248AE-490E-4966-A940-F6D5635C63E4}" type="slidenum">
              <a:rPr lang="pt-BR" altLang="pt-BR">
                <a:latin typeface="Arial" panose="020B0604020202020204" pitchFamily="34" charset="0"/>
              </a:rPr>
              <a:pPr eaLnBrk="1" hangingPunct="1"/>
              <a:t>11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7284" y="295729"/>
            <a:ext cx="9404723" cy="140053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b="1" dirty="0" smtClean="0">
                <a:solidFill>
                  <a:srgbClr val="FFFF00"/>
                </a:solidFill>
              </a:rPr>
              <a:t>Projeto MEC 2021</a:t>
            </a:r>
            <a:r>
              <a:rPr lang="pt-BR" sz="4000" b="1" dirty="0">
                <a:solidFill>
                  <a:srgbClr val="FFFF00"/>
                </a:solidFill>
              </a:rPr>
              <a:t/>
            </a:r>
            <a:br>
              <a:rPr lang="pt-BR" sz="4000" b="1" dirty="0">
                <a:solidFill>
                  <a:srgbClr val="FFFF00"/>
                </a:solidFill>
              </a:rPr>
            </a:br>
            <a:r>
              <a:rPr lang="pt-BR" sz="4000" b="1" dirty="0" smtClean="0">
                <a:solidFill>
                  <a:srgbClr val="FFFF00"/>
                </a:solidFill>
              </a:rPr>
              <a:t>Brasil c/ Média 6,0 </a:t>
            </a:r>
            <a:br>
              <a:rPr lang="pt-BR" sz="4000" b="1" dirty="0" smtClean="0">
                <a:solidFill>
                  <a:srgbClr val="FFFF00"/>
                </a:solidFill>
              </a:rPr>
            </a:br>
            <a:r>
              <a:rPr lang="pt-BR" sz="2800" b="1" dirty="0" smtClean="0">
                <a:solidFill>
                  <a:srgbClr val="FFFF00"/>
                </a:solidFill>
              </a:rPr>
              <a:t>(OCDE HOJE) </a:t>
            </a:r>
            <a:endParaRPr lang="pt-BR" sz="4000" b="1" dirty="0">
              <a:solidFill>
                <a:srgbClr val="FFFF00"/>
              </a:solidFill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7475" y="2242456"/>
            <a:ext cx="6484566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pt-BR" sz="2400" b="1" dirty="0" smtClean="0"/>
              <a:t>100% COM biblioteca física e/ou virtual</a:t>
            </a:r>
          </a:p>
          <a:p>
            <a:pPr eaLnBrk="1" hangingPunct="1">
              <a:defRPr/>
            </a:pPr>
            <a:r>
              <a:rPr lang="pt-BR" sz="2400" b="1" dirty="0" smtClean="0"/>
              <a:t>100% COM laboratório de ciências</a:t>
            </a:r>
          </a:p>
          <a:p>
            <a:pPr eaLnBrk="1" hangingPunct="1">
              <a:defRPr/>
            </a:pPr>
            <a:r>
              <a:rPr lang="pt-BR" sz="2400" b="1" dirty="0" smtClean="0"/>
              <a:t>100% COM infraestrutura básica (água encanada, luz, sem goteiras etc.)</a:t>
            </a:r>
          </a:p>
          <a:p>
            <a:pPr eaLnBrk="1" hangingPunct="1">
              <a:defRPr/>
            </a:pPr>
            <a:r>
              <a:rPr lang="pt-BR" sz="2400" b="1" dirty="0" smtClean="0"/>
              <a:t>100% COM sala de vídeo</a:t>
            </a:r>
          </a:p>
          <a:p>
            <a:pPr eaLnBrk="1" hangingPunct="1">
              <a:defRPr/>
            </a:pPr>
            <a:r>
              <a:rPr lang="pt-BR" sz="2400" b="1" dirty="0" smtClean="0"/>
              <a:t>100% COM computadores p/ uso burocrático e de dados c/ internet BL</a:t>
            </a:r>
          </a:p>
          <a:p>
            <a:pPr eaLnBrk="1" hangingPunct="1">
              <a:defRPr/>
            </a:pPr>
            <a:r>
              <a:rPr lang="pt-BR" sz="2400" b="1" dirty="0" smtClean="0"/>
              <a:t>100% COM laboratório de informática</a:t>
            </a:r>
          </a:p>
          <a:p>
            <a:pPr eaLnBrk="1" hangingPunct="1">
              <a:defRPr/>
            </a:pPr>
            <a:r>
              <a:rPr lang="pt-BR" sz="2400" b="1" dirty="0" smtClean="0"/>
              <a:t>100% COM USO de recursos financeiros programado em função de objetivos</a:t>
            </a:r>
          </a:p>
        </p:txBody>
      </p:sp>
      <p:sp>
        <p:nvSpPr>
          <p:cNvPr id="2" name="Nuvem 1"/>
          <p:cNvSpPr/>
          <p:nvPr/>
        </p:nvSpPr>
        <p:spPr>
          <a:xfrm rot="20855701">
            <a:off x="1190449" y="584858"/>
            <a:ext cx="9303569" cy="603717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Por que somente em 2021? O Brasil pode esperar? 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53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 rot="5400000">
            <a:off x="10123940" y="2275114"/>
            <a:ext cx="990599" cy="304799"/>
          </a:xfrm>
        </p:spPr>
        <p:txBody>
          <a:bodyPr/>
          <a:lstStyle/>
          <a:p>
            <a:pPr>
              <a:defRPr/>
            </a:pPr>
            <a:fld id="{834C7B74-25BA-4A74-992C-6EEC32F3DAA0}" type="datetime1">
              <a:rPr lang="pt-BR" sz="1200" b="1"/>
              <a:pPr>
                <a:defRPr/>
              </a:pPr>
              <a:t>18/10/15</a:t>
            </a:fld>
            <a:endParaRPr lang="pt-BR" sz="1200" b="1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608602"/>
            <a:ext cx="3859795" cy="304801"/>
          </a:xfrm>
        </p:spPr>
        <p:txBody>
          <a:bodyPr/>
          <a:lstStyle/>
          <a:p>
            <a:pPr>
              <a:defRPr/>
            </a:pPr>
            <a:r>
              <a:rPr lang="pt-BR" sz="1200" b="1" dirty="0"/>
              <a:t>www.taniazagury.com.br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A27BFD56-8EEE-4EB7-9877-E611A9BB7979}" type="slidenum">
              <a:rPr lang="pt-BR" altLang="pt-BR">
                <a:latin typeface="Arial" panose="020B0604020202020204" pitchFamily="34" charset="0"/>
              </a:rPr>
              <a:pPr eaLnBrk="1" hangingPunct="1"/>
              <a:t>12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50182" y="249224"/>
            <a:ext cx="9183689" cy="1147482"/>
          </a:xfrm>
        </p:spPr>
        <p:txBody>
          <a:bodyPr/>
          <a:lstStyle/>
          <a:p>
            <a:pPr eaLnBrk="1" hangingPunct="1">
              <a:defRPr/>
            </a:pPr>
            <a:r>
              <a:rPr lang="pt-BR" sz="4400" b="1" dirty="0" smtClean="0">
                <a:solidFill>
                  <a:srgbClr val="FFFF66"/>
                </a:solidFill>
              </a:rPr>
              <a:t>ALGUNS CAMINHOS(*)...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514" y="1109921"/>
            <a:ext cx="9449026" cy="460799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2400" b="1" dirty="0"/>
              <a:t>Fazer da educação, ciência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b="1" dirty="0"/>
              <a:t>Medidas ou mudanças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b="1" dirty="0" smtClean="0"/>
              <a:t>Só após avaliadas </a:t>
            </a:r>
            <a:r>
              <a:rPr lang="pt-BR" altLang="pt-BR" b="1" dirty="0"/>
              <a:t>as reais necessidades,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t-BR" altLang="pt-BR" b="1" dirty="0"/>
              <a:t>    possibilidades </a:t>
            </a:r>
            <a:r>
              <a:rPr lang="pt-BR" altLang="pt-BR" b="1" dirty="0" smtClean="0"/>
              <a:t>de aplicação e </a:t>
            </a:r>
            <a:r>
              <a:rPr lang="pt-BR" altLang="pt-BR" b="1" dirty="0"/>
              <a:t>resultados </a:t>
            </a:r>
            <a:r>
              <a:rPr lang="pt-BR" altLang="pt-BR" b="1" dirty="0" smtClean="0"/>
              <a:t>( em projetos-piloto</a:t>
            </a:r>
            <a:r>
              <a:rPr lang="pt-BR" altLang="pt-BR" b="1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b="1" dirty="0"/>
              <a:t>Desvincular educação e política partidária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b="1" dirty="0"/>
              <a:t>Investir em Educação Básica o que se investe no Ensino Superior (1/3</a:t>
            </a:r>
            <a:r>
              <a:rPr lang="pt-BR" altLang="pt-BR" sz="2400" b="1" dirty="0" smtClean="0"/>
              <a:t>) – </a:t>
            </a:r>
            <a:r>
              <a:rPr lang="pt-BR" altLang="pt-BR" sz="2400" b="1" dirty="0" smtClean="0">
                <a:solidFill>
                  <a:srgbClr val="FFFF00"/>
                </a:solidFill>
              </a:rPr>
              <a:t>inverter tendência atual</a:t>
            </a:r>
            <a:endParaRPr lang="pt-BR" altLang="pt-BR" sz="24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b="1" dirty="0"/>
              <a:t>Atualização docente intensiva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b="1" dirty="0"/>
              <a:t>Docentes em exercício (cursos compactos - conteúdo, metodologias e avaliação)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b="1" dirty="0" smtClean="0"/>
              <a:t>Docentes com remuneração igual a dos demais profissionais de MESMO nível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b="1" dirty="0" smtClean="0"/>
              <a:t>Exigência de desempenho com base em avaliação nacional.</a:t>
            </a:r>
          </a:p>
          <a:p>
            <a:pPr lvl="1" eaLnBrk="1" hangingPunct="1">
              <a:lnSpc>
                <a:spcPct val="90000"/>
              </a:lnSpc>
            </a:pPr>
            <a:endParaRPr lang="pt-BR" altLang="pt-BR" b="1" dirty="0"/>
          </a:p>
          <a:p>
            <a:pPr marL="0" indent="0">
              <a:lnSpc>
                <a:spcPct val="90000"/>
              </a:lnSpc>
              <a:buNone/>
            </a:pPr>
            <a:r>
              <a:rPr lang="pt-BR" altLang="pt-BR" sz="1400" b="1" dirty="0" smtClean="0"/>
              <a:t>(*) </a:t>
            </a:r>
            <a:r>
              <a:rPr lang="pt-BR" altLang="pt-BR" sz="1400" b="1" i="1" dirty="0" smtClean="0"/>
              <a:t>in </a:t>
            </a:r>
            <a:r>
              <a:rPr lang="pt-BR" altLang="pt-BR" sz="1400" b="1" dirty="0" smtClean="0"/>
              <a:t> O professor </a:t>
            </a:r>
            <a:r>
              <a:rPr lang="pt-BR" altLang="pt-BR" sz="1400" b="1" dirty="0"/>
              <a:t>r</a:t>
            </a:r>
            <a:r>
              <a:rPr lang="pt-BR" altLang="pt-BR" sz="1400" b="1" dirty="0" smtClean="0"/>
              <a:t>efém, porque fracassa o ensino no Brasil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altLang="pt-BR" sz="1400" b="1" dirty="0"/>
              <a:t> </a:t>
            </a:r>
            <a:r>
              <a:rPr lang="pt-BR" altLang="pt-BR" sz="1400" b="1" dirty="0" smtClean="0"/>
              <a:t>    </a:t>
            </a:r>
            <a:r>
              <a:rPr lang="pt-BR" altLang="pt-BR" sz="1400" b="1" dirty="0" err="1" smtClean="0"/>
              <a:t>Zagury,T</a:t>
            </a:r>
            <a:r>
              <a:rPr lang="pt-BR" altLang="pt-BR" sz="1400" b="1" dirty="0" smtClean="0"/>
              <a:t>., Record, RJ, 2006</a:t>
            </a:r>
            <a:endParaRPr lang="pt-BR" altLang="pt-BR" sz="1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alt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363590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7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7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C932-8593-46CB-9D8C-0BF18F87482C}" type="datetime1">
              <a:rPr lang="pt-BR" altLang="pt-BR"/>
              <a:pPr/>
              <a:t>18/10/15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 b="1" dirty="0"/>
              <a:t>www.taniazagury.com.br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4AD-6601-490B-8B67-15A0485A5286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pt-BR" sz="4800" b="1" dirty="0" smtClean="0">
                <a:solidFill>
                  <a:srgbClr val="FFFF00"/>
                </a:solidFill>
              </a:rPr>
              <a:t>MAS, ATENÇÃO!</a:t>
            </a:r>
            <a:endParaRPr lang="pt-BR" altLang="pt-BR" sz="4800" b="1" dirty="0">
              <a:solidFill>
                <a:srgbClr val="FFFF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293" y="1447800"/>
            <a:ext cx="8946541" cy="419548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pt-BR" sz="2800" b="1" dirty="0"/>
          </a:p>
          <a:p>
            <a:pPr>
              <a:lnSpc>
                <a:spcPct val="90000"/>
              </a:lnSpc>
            </a:pPr>
            <a:r>
              <a:rPr lang="en-US" altLang="pt-BR" sz="2800" b="1" dirty="0" err="1"/>
              <a:t>Devemos</a:t>
            </a:r>
            <a:r>
              <a:rPr lang="en-US" altLang="pt-BR" sz="2800" b="1" dirty="0"/>
              <a:t> </a:t>
            </a:r>
            <a:r>
              <a:rPr lang="en-US" altLang="pt-BR" sz="2800" b="1" dirty="0" err="1"/>
              <a:t>estar</a:t>
            </a:r>
            <a:r>
              <a:rPr lang="en-US" altLang="pt-BR" sz="2800" b="1" dirty="0"/>
              <a:t> </a:t>
            </a:r>
            <a:r>
              <a:rPr lang="en-US" altLang="pt-BR" sz="2800" b="1" dirty="0" err="1" smtClean="0"/>
              <a:t>abertos</a:t>
            </a:r>
            <a:r>
              <a:rPr lang="en-US" altLang="pt-BR" sz="2800" b="1" dirty="0" smtClean="0"/>
              <a:t> </a:t>
            </a:r>
            <a:r>
              <a:rPr lang="en-US" altLang="pt-BR" sz="2800" b="1" dirty="0"/>
              <a:t>a </a:t>
            </a:r>
            <a:r>
              <a:rPr lang="en-US" altLang="pt-BR" sz="2800" b="1" dirty="0" err="1"/>
              <a:t>novas</a:t>
            </a:r>
            <a:r>
              <a:rPr lang="en-US" altLang="pt-BR" sz="2800" b="1" dirty="0"/>
              <a:t> </a:t>
            </a:r>
            <a:r>
              <a:rPr lang="en-US" altLang="pt-BR" sz="2800" b="1" dirty="0" err="1"/>
              <a:t>ideias</a:t>
            </a:r>
            <a:r>
              <a:rPr lang="en-US" altLang="pt-BR" sz="2800" b="1" dirty="0"/>
              <a:t>, </a:t>
            </a:r>
            <a:r>
              <a:rPr lang="en-US" altLang="pt-BR" sz="2800" b="1" dirty="0" err="1"/>
              <a:t>projetos</a:t>
            </a:r>
            <a:r>
              <a:rPr lang="en-US" altLang="pt-BR" sz="2800" b="1" dirty="0"/>
              <a:t> </a:t>
            </a:r>
            <a:r>
              <a:rPr lang="en-US" altLang="pt-BR" sz="2800" b="1" dirty="0" err="1"/>
              <a:t>métodos</a:t>
            </a:r>
            <a:r>
              <a:rPr lang="en-US" altLang="pt-BR" sz="2800" b="1" dirty="0"/>
              <a:t> e </a:t>
            </a:r>
            <a:r>
              <a:rPr lang="en-US" altLang="pt-BR" sz="2800" b="1" dirty="0" err="1"/>
              <a:t>técnicas</a:t>
            </a:r>
            <a:r>
              <a:rPr lang="en-US" altLang="pt-BR" sz="2800" b="1" dirty="0"/>
              <a:t> – </a:t>
            </a:r>
            <a:r>
              <a:rPr lang="en-US" altLang="pt-BR" sz="2800" b="1" dirty="0" err="1"/>
              <a:t>sem</a:t>
            </a:r>
            <a:r>
              <a:rPr lang="en-US" altLang="pt-BR" sz="2800" b="1" dirty="0"/>
              <a:t> </a:t>
            </a:r>
            <a:r>
              <a:rPr lang="en-US" altLang="pt-BR" sz="2800" b="1" dirty="0" err="1"/>
              <a:t>eliminar</a:t>
            </a:r>
            <a:r>
              <a:rPr lang="en-US" altLang="pt-BR" sz="2800" b="1" dirty="0"/>
              <a:t> o </a:t>
            </a:r>
            <a:r>
              <a:rPr lang="en-US" altLang="pt-BR" sz="2800" b="1" dirty="0" err="1" smtClean="0"/>
              <a:t>pensar</a:t>
            </a:r>
            <a:r>
              <a:rPr lang="en-US" altLang="pt-BR" sz="2800" b="1" dirty="0"/>
              <a:t>, </a:t>
            </a:r>
            <a:r>
              <a:rPr lang="en-US" altLang="pt-BR" sz="2800" b="1" dirty="0" err="1"/>
              <a:t>estudar</a:t>
            </a:r>
            <a:r>
              <a:rPr lang="en-US" altLang="pt-BR" sz="2800" b="1" dirty="0"/>
              <a:t> e </a:t>
            </a:r>
            <a:r>
              <a:rPr lang="en-US" altLang="pt-BR" sz="2800" b="1" dirty="0" err="1"/>
              <a:t>analisar</a:t>
            </a:r>
            <a:r>
              <a:rPr lang="en-US" altLang="pt-BR" sz="2800" b="1" dirty="0"/>
              <a:t> com </a:t>
            </a:r>
            <a:r>
              <a:rPr lang="en-US" altLang="pt-BR" sz="2800" b="1" dirty="0" err="1"/>
              <a:t>independência</a:t>
            </a:r>
            <a:r>
              <a:rPr lang="en-US" altLang="pt-BR" sz="2800" b="1" dirty="0"/>
              <a:t>, </a:t>
            </a:r>
            <a:r>
              <a:rPr lang="en-US" altLang="pt-BR" sz="2800" b="1" dirty="0" err="1"/>
              <a:t>sem</a:t>
            </a:r>
            <a:r>
              <a:rPr lang="en-US" altLang="pt-BR" sz="2800" b="1" dirty="0"/>
              <a:t> “</a:t>
            </a:r>
            <a:r>
              <a:rPr lang="en-US" altLang="pt-BR" sz="2800" b="1" dirty="0" err="1"/>
              <a:t>achismos</a:t>
            </a:r>
            <a:r>
              <a:rPr lang="en-US" altLang="pt-BR" sz="2800" b="1" dirty="0"/>
              <a:t>”, mas </a:t>
            </a:r>
            <a:r>
              <a:rPr lang="en-US" altLang="pt-BR" sz="2800" b="1" dirty="0" err="1"/>
              <a:t>também</a:t>
            </a:r>
            <a:r>
              <a:rPr lang="en-US" altLang="pt-BR" sz="2800" b="1" dirty="0"/>
              <a:t> </a:t>
            </a:r>
            <a:r>
              <a:rPr lang="en-US" altLang="pt-BR" sz="2800" b="1" dirty="0" err="1"/>
              <a:t>sem</a:t>
            </a:r>
            <a:r>
              <a:rPr lang="en-US" altLang="pt-BR" sz="2800" b="1" dirty="0"/>
              <a:t> </a:t>
            </a:r>
            <a:r>
              <a:rPr lang="en-US" altLang="pt-BR" sz="2800" b="1" dirty="0" err="1"/>
              <a:t>pré-julgamentos</a:t>
            </a:r>
            <a:r>
              <a:rPr lang="en-US" altLang="pt-BR" sz="2800" b="1" dirty="0"/>
              <a:t>.</a:t>
            </a:r>
          </a:p>
          <a:p>
            <a:pPr>
              <a:lnSpc>
                <a:spcPct val="90000"/>
              </a:lnSpc>
            </a:pPr>
            <a:endParaRPr lang="en-US" altLang="pt-BR" sz="2800" b="1" dirty="0"/>
          </a:p>
          <a:p>
            <a:pPr>
              <a:lnSpc>
                <a:spcPct val="90000"/>
              </a:lnSpc>
            </a:pPr>
            <a:r>
              <a:rPr lang="en-US" altLang="pt-BR" sz="2800" b="1" dirty="0"/>
              <a:t>O professor </a:t>
            </a:r>
            <a:r>
              <a:rPr lang="en-US" altLang="pt-BR" sz="2800" b="1" dirty="0" err="1"/>
              <a:t>precisa</a:t>
            </a:r>
            <a:r>
              <a:rPr lang="en-US" altLang="pt-BR" sz="2800" b="1" dirty="0"/>
              <a:t> </a:t>
            </a:r>
            <a:r>
              <a:rPr lang="en-US" altLang="pt-BR" sz="2800" b="1" dirty="0" err="1" smtClean="0"/>
              <a:t>agir</a:t>
            </a:r>
            <a:r>
              <a:rPr lang="en-US" altLang="pt-BR" sz="2800" b="1" dirty="0" smtClean="0"/>
              <a:t> e se </a:t>
            </a:r>
            <a:r>
              <a:rPr lang="en-US" altLang="pt-BR" sz="2800" b="1" dirty="0" err="1" smtClean="0"/>
              <a:t>apresentar</a:t>
            </a:r>
            <a:r>
              <a:rPr lang="en-US" altLang="pt-BR" sz="2800" b="1" dirty="0" smtClean="0"/>
              <a:t> </a:t>
            </a:r>
            <a:r>
              <a:rPr lang="en-US" altLang="pt-BR" sz="2800" b="1" dirty="0" err="1" smtClean="0"/>
              <a:t>como</a:t>
            </a:r>
            <a:r>
              <a:rPr lang="en-US" altLang="pt-BR" sz="2800" b="1" dirty="0" smtClean="0"/>
              <a:t> </a:t>
            </a:r>
            <a:r>
              <a:rPr lang="en-US" altLang="pt-BR" sz="2800" b="1" dirty="0" err="1" smtClean="0"/>
              <a:t>especialista</a:t>
            </a:r>
            <a:r>
              <a:rPr lang="en-US" altLang="pt-BR" sz="2800" b="1" dirty="0" smtClean="0"/>
              <a:t> </a:t>
            </a:r>
            <a:r>
              <a:rPr lang="en-US" altLang="pt-BR" sz="2800" b="1" dirty="0" err="1" smtClean="0"/>
              <a:t>embasado</a:t>
            </a:r>
            <a:r>
              <a:rPr lang="en-US" altLang="pt-BR" sz="2800" b="1" dirty="0" smtClean="0"/>
              <a:t> (que DEVE </a:t>
            </a:r>
            <a:r>
              <a:rPr lang="en-US" altLang="pt-BR" sz="2800" b="1" dirty="0" err="1" smtClean="0"/>
              <a:t>ser</a:t>
            </a:r>
            <a:r>
              <a:rPr lang="en-US" altLang="pt-BR" sz="2800" b="1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pt-BR" sz="2400" b="1" dirty="0" smtClean="0"/>
              <a:t> </a:t>
            </a:r>
            <a:r>
              <a:rPr lang="en-US" altLang="pt-BR" sz="2400" b="1" dirty="0" err="1"/>
              <a:t>agir</a:t>
            </a:r>
            <a:r>
              <a:rPr lang="en-US" altLang="pt-BR" sz="2400" b="1" dirty="0"/>
              <a:t> e </a:t>
            </a:r>
            <a:r>
              <a:rPr lang="en-US" altLang="pt-BR" sz="2400" b="1" dirty="0" err="1"/>
              <a:t>argumentar</a:t>
            </a:r>
            <a:r>
              <a:rPr lang="en-US" altLang="pt-BR" sz="2400" b="1" dirty="0"/>
              <a:t> </a:t>
            </a:r>
            <a:r>
              <a:rPr lang="en-US" altLang="pt-BR" sz="2400" b="1" dirty="0" err="1"/>
              <a:t>como</a:t>
            </a:r>
            <a:r>
              <a:rPr lang="en-US" altLang="pt-BR" sz="2400" b="1" dirty="0"/>
              <a:t> </a:t>
            </a:r>
            <a:r>
              <a:rPr lang="en-US" altLang="pt-BR" sz="2400" b="1" dirty="0" err="1"/>
              <a:t>tal</a:t>
            </a:r>
            <a:r>
              <a:rPr lang="en-US" altLang="pt-BR" sz="2400" b="1" dirty="0"/>
              <a:t>.</a:t>
            </a:r>
            <a:endParaRPr lang="pt-BR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85954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B18C-AE8F-438B-85B7-C76BD41634BA}" type="datetime1">
              <a:rPr lang="pt-BR" altLang="pt-BR"/>
              <a:pPr/>
              <a:t>18/10/15</a:t>
            </a:fld>
            <a:endParaRPr lang="pt-BR" alt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www.taniazagury.com.br</a:t>
            </a:r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E359-CD51-4007-AE87-189D802DE8FD}" type="slidenum">
              <a:rPr lang="pt-BR" altLang="pt-BR"/>
              <a:pPr/>
              <a:t>14</a:t>
            </a:fld>
            <a:endParaRPr lang="pt-BR" altLang="pt-BR"/>
          </a:p>
        </p:txBody>
      </p:sp>
      <p:pic>
        <p:nvPicPr>
          <p:cNvPr id="65540" name="Picture 4" descr="Flor amare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3416"/>
            <a:ext cx="7772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1" name="WordArt 5"/>
          <p:cNvSpPr>
            <a:spLocks noChangeArrowheads="1" noChangeShapeType="1" noTextEdit="1"/>
          </p:cNvSpPr>
          <p:nvPr/>
        </p:nvSpPr>
        <p:spPr bwMode="auto">
          <a:xfrm rot="-1145717">
            <a:off x="3429000" y="1219200"/>
            <a:ext cx="6630988" cy="35623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70398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r>
              <a:rPr lang="pt-BR" sz="3600" kern="10" spc="720" normalizeH="1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845717" scaled="1"/>
                </a:gradFill>
                <a:latin typeface="Impact" panose="020B0806030902050204" pitchFamily="34" charset="0"/>
              </a:rPr>
              <a:t>Obrigada!</a:t>
            </a:r>
            <a:endParaRPr lang="pt-BR" sz="3600" kern="10" spc="720" normalizeH="1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3845717" scaled="1"/>
              </a:gra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1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Data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fld id="{48BE913E-2E3E-4D0D-A6A2-8E00FB33B448}" type="datetime1">
              <a:rPr lang="pt-BR" b="1" smtClean="0"/>
              <a:pPr/>
              <a:t>18/10/15</a:t>
            </a:fld>
            <a:endParaRPr lang="pt-BR" b="1" dirty="0" smtClean="0"/>
          </a:p>
        </p:txBody>
      </p:sp>
      <p:sp>
        <p:nvSpPr>
          <p:cNvPr id="52227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1200" b="1"/>
              <a:t>www.taniazagury.com.br</a:t>
            </a:r>
          </a:p>
        </p:txBody>
      </p:sp>
      <p:sp>
        <p:nvSpPr>
          <p:cNvPr id="52228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fld id="{B8A4515C-6194-4690-B59E-1E9154B40949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980114" y="2917826"/>
            <a:ext cx="4687887" cy="3986213"/>
          </a:xfrm>
        </p:spPr>
        <p:txBody>
          <a:bodyPr>
            <a:normAutofit/>
          </a:bodyPr>
          <a:lstStyle/>
          <a:p>
            <a:pPr lvl="1" eaLnBrk="1" hangingPunct="1">
              <a:buFont typeface="Wingdings" pitchFamily="2" charset="2"/>
              <a:buNone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             </a:t>
            </a:r>
            <a:r>
              <a:rPr lang="pt-BR" b="1" i="1" u="sng" dirty="0" smtClean="0">
                <a:solidFill>
                  <a:schemeClr val="accent1">
                    <a:lumMod val="75000"/>
                  </a:schemeClr>
                </a:solidFill>
              </a:rPr>
              <a:t>CONTATOS</a:t>
            </a:r>
          </a:p>
          <a:p>
            <a:pPr lvl="1" eaLnBrk="1" hangingPunct="1"/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eaLnBrk="1" hangingPunct="1"/>
            <a:r>
              <a:rPr lang="pt-BR" b="1" dirty="0" err="1" smtClean="0">
                <a:solidFill>
                  <a:srgbClr val="FFFF00"/>
                </a:solidFill>
              </a:rPr>
              <a:t>Tel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b="1" dirty="0" smtClean="0">
                <a:solidFill>
                  <a:srgbClr val="FFFF00"/>
                </a:solidFill>
              </a:rPr>
              <a:t>21 2236-3302</a:t>
            </a:r>
          </a:p>
          <a:p>
            <a:pPr lvl="1" eaLnBrk="1" hangingPunct="1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b="1" dirty="0" smtClean="0">
                <a:solidFill>
                  <a:srgbClr val="FFFF00"/>
                </a:solidFill>
              </a:rPr>
              <a:t>E-mail:</a:t>
            </a:r>
          </a:p>
          <a:p>
            <a:pPr marL="457200" lvl="1" indent="0" eaLnBrk="1" hangingPunct="1">
              <a:buNone/>
            </a:pPr>
            <a:r>
              <a:rPr lang="pt-BR" b="1" dirty="0" smtClean="0">
                <a:solidFill>
                  <a:srgbClr val="FFFF00"/>
                </a:solidFill>
              </a:rPr>
              <a:t>tania@taniazagury.com.br</a:t>
            </a:r>
            <a:r>
              <a:rPr lang="pt-BR" sz="2400" b="1" dirty="0">
                <a:solidFill>
                  <a:srgbClr val="FFFF00"/>
                </a:solidFill>
              </a:rPr>
              <a:t>  </a:t>
            </a:r>
            <a:r>
              <a:rPr lang="pt-BR" sz="2400" dirty="0"/>
              <a:t>	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lvl="1" eaLnBrk="1" hangingPunct="1"/>
            <a:r>
              <a:rPr lang="pt-BR" b="1" dirty="0" smtClean="0">
                <a:solidFill>
                  <a:srgbClr val="FFFF00"/>
                </a:solidFill>
              </a:rPr>
              <a:t>Site e </a:t>
            </a:r>
            <a:r>
              <a:rPr lang="pt-BR" b="1" dirty="0" err="1" smtClean="0">
                <a:solidFill>
                  <a:srgbClr val="FFFF00"/>
                </a:solidFill>
              </a:rPr>
              <a:t>twitter</a:t>
            </a:r>
            <a:endParaRPr lang="pt-BR" b="1" dirty="0" smtClean="0">
              <a:solidFill>
                <a:srgbClr val="FFFF00"/>
              </a:solidFill>
            </a:endParaRPr>
          </a:p>
          <a:p>
            <a:pPr marL="457200" lvl="1" indent="0" eaLnBrk="1" hangingPunct="1">
              <a:buNone/>
            </a:pPr>
            <a:r>
              <a:rPr lang="pt-BR" b="1" dirty="0" smtClean="0">
                <a:hlinkClick r:id="rId3"/>
              </a:rPr>
              <a:t>www.taniazagury.com.br</a:t>
            </a:r>
            <a:endParaRPr lang="pt-BR" b="1" dirty="0" smtClean="0"/>
          </a:p>
          <a:p>
            <a:pPr marL="457200" lvl="1" indent="0" eaLnBrk="1" hangingPunct="1">
              <a:buNone/>
            </a:pPr>
            <a:r>
              <a:rPr lang="pt-BR" b="1" dirty="0" smtClean="0">
                <a:solidFill>
                  <a:srgbClr val="FFFF00"/>
                </a:solidFill>
              </a:rPr>
              <a:t>twitter.com/#!/</a:t>
            </a:r>
            <a:r>
              <a:rPr lang="pt-BR" b="1" dirty="0" err="1" smtClean="0">
                <a:solidFill>
                  <a:srgbClr val="FFFF00"/>
                </a:solidFill>
              </a:rPr>
              <a:t>taniazagury</a:t>
            </a:r>
            <a:endParaRPr lang="pt-BR" b="1" dirty="0" smtClean="0">
              <a:solidFill>
                <a:srgbClr val="FFFF00"/>
              </a:solidFill>
            </a:endParaRPr>
          </a:p>
        </p:txBody>
      </p:sp>
      <p:pic>
        <p:nvPicPr>
          <p:cNvPr id="52230" name="Imagem 5" descr="Capa_desmai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6950" y="1844676"/>
            <a:ext cx="15827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Imagem 6" descr="Capa morce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7476" y="361951"/>
            <a:ext cx="16557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Imagem 8" descr="Limites nov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39048" y="4097247"/>
            <a:ext cx="1839881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Imagem 10" descr="Encurtando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64" y="295275"/>
            <a:ext cx="16922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1" descr="CAPA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95551" y="1557339"/>
            <a:ext cx="180022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95" y="3429001"/>
            <a:ext cx="2007165" cy="2973440"/>
          </a:xfrm>
          <a:prstGeom prst="rect">
            <a:avLst/>
          </a:prstGeom>
        </p:spPr>
      </p:pic>
      <p:pic>
        <p:nvPicPr>
          <p:cNvPr id="52232" name="Imagem 7" descr="Capa professor.bmp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74825" y="333376"/>
            <a:ext cx="154463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023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A9DF51-4B83-4666-8548-200F934DCD43}" type="datetime1">
              <a:rPr lang="pt-BR"/>
              <a:pPr>
                <a:defRPr/>
              </a:pPr>
              <a:t>18/10/15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z="1200" b="1" dirty="0"/>
              <a:t>www.taniazagury.com.br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8B284338-84D8-4EA6-82D1-924DFD2A4DFE}" type="slidenum">
              <a:rPr lang="pt-BR" altLang="pt-BR">
                <a:latin typeface="Arial" panose="020B0604020202020204" pitchFamily="34" charset="0"/>
              </a:rPr>
              <a:pPr eaLnBrk="1" hangingPunct="1"/>
              <a:t>2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448" y="1534885"/>
            <a:ext cx="5661869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sz="28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400" b="1" dirty="0"/>
              <a:t>Todos os alunos do </a:t>
            </a:r>
            <a:r>
              <a:rPr lang="pt-BR" sz="2400" b="1" dirty="0" smtClean="0"/>
              <a:t>Ensino Fundamental em </a:t>
            </a:r>
            <a:r>
              <a:rPr lang="pt-BR" sz="2400" b="1" dirty="0"/>
              <a:t>horário integral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400" b="1" dirty="0" smtClean="0"/>
              <a:t>Todos os professores </a:t>
            </a:r>
            <a:r>
              <a:rPr lang="pt-BR" sz="2400" b="1" dirty="0"/>
              <a:t>com carreira e salários dignificados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400" b="1" dirty="0" smtClean="0"/>
              <a:t>Todos </a:t>
            </a:r>
            <a:r>
              <a:rPr lang="pt-BR" sz="2400" b="1" dirty="0"/>
              <a:t>os docentes com formação em nível </a:t>
            </a:r>
            <a:r>
              <a:rPr lang="pt-BR" sz="2400" b="1" dirty="0" smtClean="0"/>
              <a:t>superior e trabalhando em sua área de formação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400" b="1" dirty="0" smtClean="0"/>
              <a:t>Todas as escolas com infraestrutura básica e além...</a:t>
            </a:r>
            <a:endParaRPr lang="pt-BR" sz="2400" b="1" dirty="0"/>
          </a:p>
          <a:p>
            <a:pPr lvl="1" eaLnBrk="1" hangingPunct="1">
              <a:lnSpc>
                <a:spcPct val="80000"/>
              </a:lnSpc>
              <a:defRPr/>
            </a:pPr>
            <a:endParaRPr lang="pt-BR" sz="2400" b="1" dirty="0"/>
          </a:p>
        </p:txBody>
      </p:sp>
      <p:pic>
        <p:nvPicPr>
          <p:cNvPr id="225284" name="Picture 4" descr="Crianças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636" y="2438400"/>
            <a:ext cx="3912316" cy="429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66057" y="450940"/>
            <a:ext cx="852351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pt-BR" sz="3600" b="1" dirty="0" smtClean="0">
                <a:solidFill>
                  <a:srgbClr val="FFFF00"/>
                </a:solidFill>
              </a:rPr>
              <a:t>DÉCADA DA EDUCAÇÃO PRETENDIA </a:t>
            </a:r>
          </a:p>
          <a:p>
            <a:pPr>
              <a:lnSpc>
                <a:spcPct val="80000"/>
              </a:lnSpc>
              <a:defRPr/>
            </a:pPr>
            <a:endParaRPr lang="pt-BR" sz="2800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pt-BR" sz="2800" b="1" dirty="0" smtClean="0">
                <a:solidFill>
                  <a:srgbClr val="FFFF00"/>
                </a:solidFill>
              </a:rPr>
              <a:t>                           (1997 A 2006)</a:t>
            </a:r>
            <a:endParaRPr lang="pt-B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7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4E0DD6-C182-4AF7-9A9A-40808A72C995}" type="datetime1">
              <a:rPr lang="pt-BR"/>
              <a:pPr>
                <a:defRPr/>
              </a:pPr>
              <a:t>18/10/15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www.taniazagury.com.br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0A4248AE-490E-4966-A940-F6D5635C63E4}" type="slidenum">
              <a:rPr lang="pt-BR" altLang="pt-BR">
                <a:latin typeface="Arial" panose="020B0604020202020204" pitchFamily="34" charset="0"/>
              </a:rPr>
              <a:pPr eaLnBrk="1" hangingPunct="1"/>
              <a:t>3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 sz="4000" b="1" dirty="0" smtClean="0">
                <a:solidFill>
                  <a:srgbClr val="FFFF00"/>
                </a:solidFill>
              </a:rPr>
              <a:t>RETRATO DAS ESCOLAS </a:t>
            </a:r>
            <a:br>
              <a:rPr lang="pt-BR" sz="4000" b="1" dirty="0" smtClean="0">
                <a:solidFill>
                  <a:srgbClr val="FFFF00"/>
                </a:solidFill>
              </a:rPr>
            </a:br>
            <a:r>
              <a:rPr lang="pt-BR" sz="4000" b="1" dirty="0" smtClean="0">
                <a:solidFill>
                  <a:srgbClr val="FFFF00"/>
                </a:solidFill>
              </a:rPr>
              <a:t>BRASILEIRAS EM 2006</a:t>
            </a:r>
            <a:r>
              <a:rPr lang="pt-BR" sz="4000" b="1" dirty="0">
                <a:solidFill>
                  <a:srgbClr val="FFFF00"/>
                </a:solidFill>
              </a:rPr>
              <a:t/>
            </a:r>
            <a:br>
              <a:rPr lang="pt-BR" sz="4000" b="1" dirty="0">
                <a:solidFill>
                  <a:srgbClr val="FFFF00"/>
                </a:solidFill>
              </a:rPr>
            </a:br>
            <a:endParaRPr lang="pt-BR" sz="4000" b="1" dirty="0">
              <a:solidFill>
                <a:srgbClr val="FFFF00"/>
              </a:solidFill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503" y="2198914"/>
            <a:ext cx="6484566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400" b="1" dirty="0" smtClean="0"/>
              <a:t>75%  não tinham biblioteca</a:t>
            </a:r>
          </a:p>
          <a:p>
            <a:pPr eaLnBrk="1" hangingPunct="1">
              <a:defRPr/>
            </a:pPr>
            <a:r>
              <a:rPr lang="pt-BR" sz="2400" b="1" dirty="0" smtClean="0"/>
              <a:t>91% não tinham laboratório de ciências</a:t>
            </a:r>
          </a:p>
          <a:p>
            <a:pPr eaLnBrk="1" hangingPunct="1">
              <a:defRPr/>
            </a:pPr>
            <a:r>
              <a:rPr lang="pt-BR" sz="2400" b="1" dirty="0" smtClean="0"/>
              <a:t>80% não tinham sala de vídeo</a:t>
            </a:r>
          </a:p>
          <a:p>
            <a:pPr eaLnBrk="1" hangingPunct="1">
              <a:defRPr/>
            </a:pPr>
            <a:r>
              <a:rPr lang="pt-BR" sz="2400" b="1" dirty="0" smtClean="0"/>
              <a:t>62% não tinham computadores</a:t>
            </a:r>
          </a:p>
          <a:p>
            <a:pPr eaLnBrk="1" hangingPunct="1">
              <a:defRPr/>
            </a:pPr>
            <a:r>
              <a:rPr lang="pt-BR" sz="2400" b="1" dirty="0" smtClean="0"/>
              <a:t>83% não tinham laboratório de informática</a:t>
            </a:r>
          </a:p>
          <a:p>
            <a:pPr eaLnBrk="1" hangingPunct="1">
              <a:defRPr/>
            </a:pPr>
            <a:r>
              <a:rPr lang="pt-BR" sz="2400" b="1" dirty="0" smtClean="0"/>
              <a:t>80% não tinham acesso à Internet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39" y="827439"/>
            <a:ext cx="3977066" cy="5486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5062084" y="3080655"/>
            <a:ext cx="2405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FFFF00"/>
                </a:solidFill>
              </a:rPr>
              <a:t>2011 !</a:t>
            </a:r>
            <a:endParaRPr lang="pt-BR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3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12763"/>
            <a:ext cx="8229600" cy="914400"/>
          </a:xfrm>
        </p:spPr>
        <p:txBody>
          <a:bodyPr/>
          <a:lstStyle/>
          <a:p>
            <a:pPr algn="ctr">
              <a:defRPr/>
            </a:pPr>
            <a:r>
              <a:rPr lang="pt-BR" b="1" dirty="0" smtClean="0">
                <a:solidFill>
                  <a:srgbClr val="FFFF00"/>
                </a:solidFill>
              </a:rPr>
              <a:t>2010 – Ranking ONU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3296719" y="1711326"/>
            <a:ext cx="5411851" cy="4525962"/>
          </a:xfrm>
        </p:spPr>
        <p:txBody>
          <a:bodyPr>
            <a:normAutofit/>
          </a:bodyPr>
          <a:lstStyle/>
          <a:p>
            <a:r>
              <a:rPr lang="pt-BR" altLang="pt-BR" sz="2000" b="1" dirty="0" smtClean="0">
                <a:latin typeface="+mn-lt"/>
              </a:rPr>
              <a:t>IDH  (de 0 a 1)</a:t>
            </a:r>
          </a:p>
          <a:p>
            <a:r>
              <a:rPr lang="pt-BR" altLang="pt-BR" sz="2000" b="1" dirty="0" smtClean="0">
                <a:latin typeface="+mn-lt"/>
              </a:rPr>
              <a:t>Escolaridade média  de maiores de 25 anos =  7,2 (ideal 13,2)</a:t>
            </a:r>
          </a:p>
          <a:p>
            <a:r>
              <a:rPr lang="pt-BR" altLang="pt-BR" sz="2000" b="1" dirty="0" smtClean="0">
                <a:latin typeface="+mn-lt"/>
              </a:rPr>
              <a:t>Análise com 169 países</a:t>
            </a:r>
          </a:p>
          <a:p>
            <a:r>
              <a:rPr lang="pt-BR" altLang="pt-BR" sz="2000" b="1" dirty="0" smtClean="0">
                <a:latin typeface="+mn-lt"/>
              </a:rPr>
              <a:t>Brasil = 73º.  lugar</a:t>
            </a:r>
          </a:p>
          <a:p>
            <a:r>
              <a:rPr lang="pt-BR" altLang="pt-BR" sz="2000" b="1" dirty="0" smtClean="0">
                <a:latin typeface="+mn-lt"/>
              </a:rPr>
              <a:t>IDH = 0,699</a:t>
            </a:r>
          </a:p>
        </p:txBody>
      </p:sp>
      <p:sp>
        <p:nvSpPr>
          <p:cNvPr id="19460" name="Content Placeholder 3"/>
          <p:cNvSpPr>
            <a:spLocks noGrp="1"/>
          </p:cNvSpPr>
          <p:nvPr>
            <p:ph sz="half" idx="2"/>
          </p:nvPr>
        </p:nvSpPr>
        <p:spPr>
          <a:xfrm>
            <a:off x="3296719" y="4175805"/>
            <a:ext cx="4038600" cy="4525962"/>
          </a:xfrm>
        </p:spPr>
        <p:txBody>
          <a:bodyPr/>
          <a:lstStyle/>
          <a:p>
            <a:r>
              <a:rPr lang="pt-BR" altLang="pt-BR" sz="2400" b="1" dirty="0" smtClean="0">
                <a:solidFill>
                  <a:srgbClr val="FFFF00"/>
                </a:solidFill>
              </a:rPr>
              <a:t>Brasil = Zimbábue (que tem o menor IDH do mundo)</a:t>
            </a:r>
          </a:p>
          <a:p>
            <a:r>
              <a:rPr lang="pt-BR" altLang="pt-BR" b="1" dirty="0" smtClean="0"/>
              <a:t>16% crianças de 9 anos já têm defasagem ano/série</a:t>
            </a:r>
          </a:p>
        </p:txBody>
      </p:sp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C581A600-6781-48A6-9FAA-E69906B781FB}" type="datetime1">
              <a:rPr lang="pt-BR" altLang="pt-BR" sz="1200" b="1">
                <a:solidFill>
                  <a:schemeClr val="tx2"/>
                </a:solidFill>
              </a:rPr>
              <a:pPr eaLnBrk="1" hangingPunct="1"/>
              <a:t>18/10/15</a:t>
            </a:fld>
            <a:endParaRPr lang="pt-BR" altLang="pt-BR" sz="1200" b="1">
              <a:solidFill>
                <a:schemeClr val="tx2"/>
              </a:solidFill>
            </a:endParaRPr>
          </a:p>
        </p:txBody>
      </p:sp>
      <p:sp>
        <p:nvSpPr>
          <p:cNvPr id="19462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/>
            <a:r>
              <a:rPr lang="pt-BR" altLang="pt-BR">
                <a:solidFill>
                  <a:schemeClr val="tx2"/>
                </a:solidFill>
                <a:latin typeface="Eras Demi ITC" panose="020B0805030504020804" pitchFamily="34" charset="0"/>
              </a:rPr>
              <a:t>www.taniazagury.com.br</a:t>
            </a:r>
          </a:p>
        </p:txBody>
      </p:sp>
      <p:sp>
        <p:nvSpPr>
          <p:cNvPr id="1946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31BAF801-2765-4A0D-A5E6-B93B499CF61F}" type="slidenum">
              <a:rPr lang="pt-BR" altLang="pt-BR">
                <a:solidFill>
                  <a:schemeClr val="tx2"/>
                </a:solidFill>
              </a:rPr>
              <a:pPr eaLnBrk="1" hangingPunct="1"/>
              <a:t>4</a:t>
            </a:fld>
            <a:endParaRPr lang="pt-BR" altLang="pt-B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Data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3AB200B-2D68-468D-BCA1-818121C1A04F}" type="datetime1">
              <a:rPr lang="pt-BR" b="1" smtClean="0">
                <a:latin typeface="Arial" pitchFamily="34" charset="0"/>
              </a:rPr>
              <a:pPr/>
              <a:t>18/10/15</a:t>
            </a:fld>
            <a:endParaRPr lang="pt-BR" b="1" dirty="0" smtClean="0">
              <a:latin typeface="Arial" pitchFamily="34" charset="0"/>
            </a:endParaRPr>
          </a:p>
        </p:txBody>
      </p:sp>
      <p:sp>
        <p:nvSpPr>
          <p:cNvPr id="12291" name="Espaço Reservado para Rodapé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b="1" smtClean="0">
                <a:latin typeface="Arial" pitchFamily="34" charset="0"/>
              </a:rPr>
              <a:t>www.taniazagury.com.br</a:t>
            </a:r>
          </a:p>
        </p:txBody>
      </p:sp>
      <p:sp>
        <p:nvSpPr>
          <p:cNvPr id="12292" name="Espaço Reservado para Número de Slide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D9824D-70BC-4011-B6E4-57B605166E10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12294" name="CaixaDeTexto 6"/>
          <p:cNvSpPr txBox="1">
            <a:spLocks noChangeArrowheads="1"/>
          </p:cNvSpPr>
          <p:nvPr/>
        </p:nvSpPr>
        <p:spPr bwMode="auto">
          <a:xfrm>
            <a:off x="762001" y="188641"/>
            <a:ext cx="93668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FF00"/>
                </a:solidFill>
              </a:rPr>
              <a:t>IDEB 2013</a:t>
            </a:r>
            <a:endParaRPr lang="pt-BR" sz="4000" b="1" dirty="0">
              <a:solidFill>
                <a:srgbClr val="FFFF00"/>
              </a:solidFill>
            </a:endParaRPr>
          </a:p>
        </p:txBody>
      </p:sp>
      <p:pic>
        <p:nvPicPr>
          <p:cNvPr id="4097" name="Picture 1" descr="E:\mapa_ideb2011-20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730" y="1063416"/>
            <a:ext cx="5456841" cy="5480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23738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424" y="532092"/>
            <a:ext cx="10206946" cy="1082168"/>
          </a:xfrm>
        </p:spPr>
        <p:txBody>
          <a:bodyPr/>
          <a:lstStyle/>
          <a:p>
            <a:pPr algn="ctr"/>
            <a:r>
              <a:rPr lang="pt-BR" sz="4000" b="1" dirty="0" smtClean="0">
                <a:solidFill>
                  <a:srgbClr val="FFFF00"/>
                </a:solidFill>
              </a:rPr>
              <a:t>SOBRE </a:t>
            </a:r>
            <a:r>
              <a:rPr lang="pt-BR" sz="4000" b="1" dirty="0" smtClean="0">
                <a:solidFill>
                  <a:srgbClr val="FFFF00"/>
                </a:solidFill>
              </a:rPr>
              <a:t>EDUCAÇÃO NA </a:t>
            </a:r>
            <a:r>
              <a:rPr lang="pt-BR" sz="4000" b="1" dirty="0" smtClean="0">
                <a:solidFill>
                  <a:srgbClr val="FFFF00"/>
                </a:solidFill>
              </a:rPr>
              <a:t>FINLÂNDIA</a:t>
            </a:r>
            <a:endParaRPr lang="pt-BR" sz="40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80797" y="1614260"/>
            <a:ext cx="8770031" cy="4195763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>40 NOS SEM MUDANÇAS NA EDUCAÇÃO</a:t>
            </a:r>
          </a:p>
          <a:p>
            <a:r>
              <a:rPr lang="pt-BR" sz="2000" b="1" dirty="0" smtClean="0"/>
              <a:t>COMEÇAM A IMPLEMENTAR A INTERDISCIPLINARIEDADE (IMPLANTAÇÃO SOMENTE EM 2016)</a:t>
            </a:r>
          </a:p>
          <a:p>
            <a:r>
              <a:rPr lang="pt-BR" sz="2000" b="1" dirty="0" smtClean="0"/>
              <a:t>DOCENTES QUE ACEITAREM TESTAR, RECEBERÃO INCENTIVOS FINANCEIROS</a:t>
            </a:r>
          </a:p>
          <a:p>
            <a:r>
              <a:rPr lang="pt-BR" sz="2000" b="1" dirty="0" smtClean="0"/>
              <a:t>PROFESSOR É AUTÔNOMO EM SALA DE AULA</a:t>
            </a:r>
          </a:p>
          <a:p>
            <a:endParaRPr lang="pt-BR" sz="2000" b="1" dirty="0" smtClean="0"/>
          </a:p>
          <a:p>
            <a:endParaRPr lang="pt-BR" sz="2000" b="1" dirty="0"/>
          </a:p>
        </p:txBody>
      </p:sp>
      <p:sp>
        <p:nvSpPr>
          <p:cNvPr id="6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80796" y="4039645"/>
            <a:ext cx="9706203" cy="4200245"/>
          </a:xfrm>
        </p:spPr>
        <p:txBody>
          <a:bodyPr>
            <a:normAutofit/>
          </a:bodyPr>
          <a:lstStyle/>
          <a:p>
            <a:r>
              <a:rPr lang="pt-BR" b="1" dirty="0" smtClean="0"/>
              <a:t>NÃO HÁ ESCOLAS PRIVADAS  </a:t>
            </a:r>
          </a:p>
          <a:p>
            <a:pPr lvl="1"/>
            <a:r>
              <a:rPr lang="pt-BR" b="1" dirty="0" smtClean="0"/>
              <a:t>(EXCEÇÃO: ENSINO DIFERENCIADO, MAS ALUNOS NADA PAGAM...</a:t>
            </a:r>
          </a:p>
          <a:p>
            <a:r>
              <a:rPr lang="pt-BR" b="1" dirty="0" smtClean="0"/>
              <a:t>SÓ HÁ ESCOLAS PÚBLICAS: EDUCAÇÃO DE QUALIDADE É PARA TODOS, INDEPENDENTEMENTE DA SITUAÇÃO ECONÔMICA</a:t>
            </a:r>
          </a:p>
          <a:p>
            <a:r>
              <a:rPr lang="pt-BR" b="1" dirty="0" smtClean="0"/>
              <a:t>PROFESSORES SÃO OUVIDOS SEMPRE QUE SE PRETENDE INTRODUZIR MUDANÇA</a:t>
            </a:r>
          </a:p>
          <a:p>
            <a:r>
              <a:rPr lang="pt-BR" b="1" dirty="0" smtClean="0"/>
              <a:t>TODA AÇÃO DE MUDANÇA PASSA PRIMEIRAMENTE POR SÉRIO TREINAMENTO DOCENTE  (ANTES DA IMPLANTAÇÃO).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7076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78628" y="1556657"/>
            <a:ext cx="6966857" cy="4582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Entre 2010 e 2014 alunos do 1º. ano do ensino médio e docentes de escolas públicas de vários municípios receberam </a:t>
            </a:r>
            <a:r>
              <a:rPr lang="pt-BR" sz="2400" b="1" i="1" dirty="0" err="1" smtClean="0">
                <a:solidFill>
                  <a:srgbClr val="002060"/>
                </a:solidFill>
              </a:rPr>
              <a:t>tablets</a:t>
            </a:r>
            <a:r>
              <a:rPr lang="pt-BR" sz="2400" b="1" dirty="0" smtClean="0">
                <a:solidFill>
                  <a:srgbClr val="002060"/>
                </a:solidFill>
              </a:rPr>
              <a:t> do governo. Um ano depois, a maioria os havia trocado por roupas, tênis e até drogas. Outros  venderam ou inutilizaram pelo uso inadequado...</a:t>
            </a:r>
          </a:p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O material entregue não veio formatado, os professores não haviam sido treinados para uso didático. Não houve um projeto prévio, nem orientação sobre o uso. </a:t>
            </a:r>
          </a:p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E assim... 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4034" y="293914"/>
            <a:ext cx="9102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FFFF00"/>
                </a:solidFill>
              </a:rPr>
              <a:t>SOBRE EDUCAÇÃO </a:t>
            </a:r>
            <a:r>
              <a:rPr lang="pt-BR" sz="4400" b="1" dirty="0" smtClean="0">
                <a:solidFill>
                  <a:srgbClr val="FFFF00"/>
                </a:solidFill>
              </a:rPr>
              <a:t>NO BRASIL</a:t>
            </a:r>
            <a:endParaRPr lang="pt-BR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2037089" y="518645"/>
            <a:ext cx="8156448" cy="777240"/>
          </a:xfrm>
        </p:spPr>
        <p:txBody>
          <a:bodyPr/>
          <a:lstStyle/>
          <a:p>
            <a:pPr algn="ctr"/>
            <a:r>
              <a:rPr lang="pt-BR" sz="4800" b="1" dirty="0" smtClean="0">
                <a:solidFill>
                  <a:srgbClr val="FFFF00"/>
                </a:solidFill>
              </a:rPr>
              <a:t>E EM 2014 ?</a:t>
            </a:r>
            <a:endParaRPr lang="pt-BR" sz="4800" b="1" dirty="0">
              <a:solidFill>
                <a:srgbClr val="FFFF0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pt-BR" sz="1200" b="1" dirty="0"/>
              <a:t>www.taniazagury.com.br</a:t>
            </a:r>
            <a:endParaRPr lang="pt-BR" b="1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97A52-D135-4444-B290-0776282ED063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06" y="1719943"/>
            <a:ext cx="7768822" cy="4160480"/>
          </a:xfrm>
          <a:prstGeom prst="rect">
            <a:avLst/>
          </a:prstGeom>
        </p:spPr>
      </p:pic>
      <p:sp>
        <p:nvSpPr>
          <p:cNvPr id="13" name="Seta para cima 12"/>
          <p:cNvSpPr/>
          <p:nvPr/>
        </p:nvSpPr>
        <p:spPr>
          <a:xfrm rot="1019976">
            <a:off x="4491596" y="5418117"/>
            <a:ext cx="1152128" cy="1289899"/>
          </a:xfrm>
          <a:prstGeom prst="upArrow">
            <a:avLst>
              <a:gd name="adj1" fmla="val 3222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cima 13"/>
          <p:cNvSpPr/>
          <p:nvPr/>
        </p:nvSpPr>
        <p:spPr>
          <a:xfrm rot="1265504">
            <a:off x="2419324" y="5274115"/>
            <a:ext cx="1152128" cy="1212618"/>
          </a:xfrm>
          <a:prstGeom prst="upArrow">
            <a:avLst>
              <a:gd name="adj1" fmla="val 39825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cima 14"/>
          <p:cNvSpPr/>
          <p:nvPr/>
        </p:nvSpPr>
        <p:spPr>
          <a:xfrm rot="12108722">
            <a:off x="8678927" y="1336791"/>
            <a:ext cx="1152128" cy="1212618"/>
          </a:xfrm>
          <a:prstGeom prst="upArrow">
            <a:avLst>
              <a:gd name="adj1" fmla="val 37021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 entalhada para a direita 1"/>
          <p:cNvSpPr/>
          <p:nvPr/>
        </p:nvSpPr>
        <p:spPr>
          <a:xfrm>
            <a:off x="1077686" y="783771"/>
            <a:ext cx="5758543" cy="4245429"/>
          </a:xfrm>
          <a:prstGeom prst="notched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SABEMOS  PARA ONDE ESTAMOS INDO?</a:t>
            </a:r>
            <a:endParaRPr lang="pt-BR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078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0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FB251E63-CADE-4E47-B237-28C68BEADE05}" type="datetime1">
              <a:rPr lang="pt-BR" altLang="pt-BR" smtClean="0">
                <a:latin typeface="Century Gothic" panose="020B0502020202020204" pitchFamily="34" charset="0"/>
              </a:rPr>
              <a:pPr eaLnBrk="1" hangingPunct="1"/>
              <a:t>18/10/15</a:t>
            </a:fld>
            <a:endParaRPr lang="pt-BR" altLang="pt-BR" smtClean="0">
              <a:latin typeface="Century Gothic" panose="020B0502020202020204" pitchFamily="34" charset="0"/>
            </a:endParaRPr>
          </a:p>
        </p:txBody>
      </p:sp>
      <p:sp>
        <p:nvSpPr>
          <p:cNvPr id="58371" name="Rectangle 21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pt-BR" altLang="pt-BR" smtClean="0">
                <a:latin typeface="Century Gothic" panose="020B0502020202020204" pitchFamily="34" charset="0"/>
              </a:rPr>
              <a:t>www.taniazagury.com.br</a:t>
            </a:r>
          </a:p>
        </p:txBody>
      </p:sp>
      <p:sp>
        <p:nvSpPr>
          <p:cNvPr id="58372" name="Rectangle 2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1D1DA518-DE47-448E-B79F-73139770421C}" type="slidenum">
              <a:rPr lang="pt-BR" altLang="pt-BR"/>
              <a:pPr eaLnBrk="1" hangingPunct="1"/>
              <a:t>9</a:t>
            </a:fld>
            <a:endParaRPr lang="pt-BR" altLang="pt-BR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64771" y="413658"/>
            <a:ext cx="7892143" cy="450668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6000" b="1" dirty="0" smtClean="0">
                <a:solidFill>
                  <a:srgbClr val="FFFF00"/>
                </a:solidFill>
              </a:rPr>
              <a:t/>
            </a:r>
            <a:br>
              <a:rPr lang="pt-BR" sz="6000" b="1" dirty="0" smtClean="0">
                <a:solidFill>
                  <a:srgbClr val="FFFF00"/>
                </a:solidFill>
              </a:rPr>
            </a:br>
            <a:r>
              <a:rPr lang="pt-BR" sz="6000" b="1" dirty="0">
                <a:solidFill>
                  <a:srgbClr val="FFFF00"/>
                </a:solidFill>
              </a:rPr>
              <a:t/>
            </a:r>
            <a:br>
              <a:rPr lang="pt-BR" sz="6000" b="1" dirty="0">
                <a:solidFill>
                  <a:srgbClr val="FFFF00"/>
                </a:solidFill>
              </a:rPr>
            </a:br>
            <a:r>
              <a:rPr lang="pt-BR" sz="6000" b="1" dirty="0" smtClean="0">
                <a:solidFill>
                  <a:srgbClr val="FFFF00"/>
                </a:solidFill>
              </a:rPr>
              <a:t> DESAFIOS </a:t>
            </a:r>
            <a:br>
              <a:rPr lang="pt-BR" sz="6000" b="1" dirty="0" smtClean="0">
                <a:solidFill>
                  <a:srgbClr val="FFFF00"/>
                </a:solidFill>
              </a:rPr>
            </a:br>
            <a:r>
              <a:rPr lang="pt-BR" sz="6000" b="1" dirty="0" smtClean="0">
                <a:solidFill>
                  <a:srgbClr val="FFFF00"/>
                </a:solidFill>
              </a:rPr>
              <a:t>     </a:t>
            </a:r>
            <a:r>
              <a:rPr lang="pt-BR" sz="4800" b="1" dirty="0" smtClean="0">
                <a:solidFill>
                  <a:srgbClr val="FFFF00"/>
                </a:solidFill>
              </a:rPr>
              <a:t/>
            </a:r>
            <a:br>
              <a:rPr lang="pt-BR" sz="4800" b="1" dirty="0" smtClean="0">
                <a:solidFill>
                  <a:srgbClr val="FFFF00"/>
                </a:solidFill>
              </a:rPr>
            </a:br>
            <a:endParaRPr lang="pt-BR" sz="48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220</TotalTime>
  <Words>655</Words>
  <Application>Microsoft Office PowerPoint</Application>
  <PresentationFormat>Widescreen</PresentationFormat>
  <Paragraphs>134</Paragraphs>
  <Slides>15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Eras Demi ITC</vt:lpstr>
      <vt:lpstr>Garamond</vt:lpstr>
      <vt:lpstr>Impact</vt:lpstr>
      <vt:lpstr>Wingdings</vt:lpstr>
      <vt:lpstr>Wingdings 3</vt:lpstr>
      <vt:lpstr>Íon</vt:lpstr>
      <vt:lpstr>TEMAS E DILEMAS DA EDUCAÇÃO NO BRASIL   DESAFIOS E CAMINHOS</vt:lpstr>
      <vt:lpstr>Apresentação do PowerPoint</vt:lpstr>
      <vt:lpstr>RETRATO DAS ESCOLAS  BRASILEIRAS EM 2006 </vt:lpstr>
      <vt:lpstr>2010 – Ranking ONU</vt:lpstr>
      <vt:lpstr>Apresentação do PowerPoint</vt:lpstr>
      <vt:lpstr>SOBRE EDUCAÇÃO NA FINLÂNDIA</vt:lpstr>
      <vt:lpstr>Apresentação do PowerPoint</vt:lpstr>
      <vt:lpstr>E EM 2014 ?</vt:lpstr>
      <vt:lpstr>   DESAFIOS        </vt:lpstr>
      <vt:lpstr>DESAFIOS</vt:lpstr>
      <vt:lpstr>Projeto MEC 2021 Brasil c/ Média 6,0  (OCDE HOJE) </vt:lpstr>
      <vt:lpstr>ALGUNS CAMINHOS(*)...</vt:lpstr>
      <vt:lpstr>MAS, ATENÇÃO!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RIO VISÃO 500 ANOS</dc:title>
  <dc:creator>tania zagury</dc:creator>
  <cp:lastModifiedBy>tania zagury</cp:lastModifiedBy>
  <cp:revision>38</cp:revision>
  <dcterms:created xsi:type="dcterms:W3CDTF">2015-08-23T19:41:34Z</dcterms:created>
  <dcterms:modified xsi:type="dcterms:W3CDTF">2015-10-18T13:20:26Z</dcterms:modified>
</cp:coreProperties>
</file>