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7" r:id="rId31"/>
    <p:sldId id="288" r:id="rId32"/>
    <p:sldId id="289" r:id="rId33"/>
    <p:sldId id="295" r:id="rId3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1" autoAdjust="0"/>
  </p:normalViewPr>
  <p:slideViewPr>
    <p:cSldViewPr>
      <p:cViewPr varScale="1">
        <p:scale>
          <a:sx n="70" d="100"/>
          <a:sy n="70" d="100"/>
        </p:scale>
        <p:origin x="-116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5E63023D-B169-4867-813B-317732E4DDAA}" type="datetimeFigureOut">
              <a:rPr lang="pt-BR" smtClean="0"/>
              <a:t>04/11/2012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D7E4A4E-BCEC-4635-BA69-6180F7D7D209}" type="slidenum">
              <a:rPr lang="pt-BR" smtClean="0"/>
              <a:t>‹nº›</a:t>
            </a:fld>
            <a:endParaRPr lang="pt-B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pt-BR" smtClean="0"/>
              <a:t>Clique para editar o título mestre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5E63023D-B169-4867-813B-317732E4DDAA}" type="datetimeFigureOut">
              <a:rPr lang="pt-BR" smtClean="0"/>
              <a:t>04/11/2012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D7E4A4E-BCEC-4635-BA69-6180F7D7D209}" type="slidenum">
              <a:rPr lang="pt-BR" smtClean="0"/>
              <a:t>‹nº›</a:t>
            </a:fld>
            <a:endParaRPr lang="pt-B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pt-BR" smtClean="0"/>
              <a:t>Clique para editar o título mestre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E63023D-B169-4867-813B-317732E4DDAA}" type="datetimeFigureOut">
              <a:rPr lang="pt-BR" smtClean="0"/>
              <a:t>04/11/2012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D7E4A4E-BCEC-4635-BA69-6180F7D7D209}" type="slidenum">
              <a:rPr lang="pt-BR" smtClean="0"/>
              <a:t>‹nº›</a:t>
            </a:fld>
            <a:endParaRPr lang="pt-B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E63023D-B169-4867-813B-317732E4DDAA}" type="datetimeFigureOut">
              <a:rPr lang="pt-BR" smtClean="0"/>
              <a:t>04/11/2012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D7E4A4E-BCEC-4635-BA69-6180F7D7D209}" type="slidenum">
              <a:rPr lang="pt-BR" smtClean="0"/>
              <a:t>‹nº›</a:t>
            </a:fld>
            <a:endParaRPr lang="pt-BR"/>
          </a:p>
        </p:txBody>
      </p:sp>
      <p:sp>
        <p:nvSpPr>
          <p:cNvPr id="8" name="Title 7"/>
          <p:cNvSpPr>
            <a:spLocks noGrp="1"/>
          </p:cNvSpPr>
          <p:nvPr>
            <p:ph type="title"/>
          </p:nvPr>
        </p:nvSpPr>
        <p:spPr/>
        <p:txBody>
          <a:bodyPr/>
          <a:lstStyle/>
          <a:p>
            <a:r>
              <a:rPr lang="pt-BR" smtClean="0"/>
              <a:t>Clique para editar o título mestre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pt-BR" smtClean="0"/>
              <a:t>Clique para editar o título mestre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63023D-B169-4867-813B-317732E4DDAA}" type="datetimeFigureOut">
              <a:rPr lang="pt-BR" smtClean="0"/>
              <a:t>04/11/2012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D7E4A4E-BCEC-4635-BA69-6180F7D7D209}" type="slidenum">
              <a:rPr lang="pt-BR" smtClean="0"/>
              <a:t>‹nº›</a:t>
            </a:fld>
            <a:endParaRPr lang="pt-B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E63023D-B169-4867-813B-317732E4DDAA}" type="datetimeFigureOut">
              <a:rPr lang="pt-BR" smtClean="0"/>
              <a:t>04/11/2012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D7E4A4E-BCEC-4635-BA69-6180F7D7D209}" type="slidenum">
              <a:rPr lang="pt-BR" smtClean="0"/>
              <a:t>‹nº›</a:t>
            </a:fld>
            <a:endParaRPr lang="pt-BR"/>
          </a:p>
        </p:txBody>
      </p:sp>
      <p:sp>
        <p:nvSpPr>
          <p:cNvPr id="8" name="Title 7"/>
          <p:cNvSpPr>
            <a:spLocks noGrp="1"/>
          </p:cNvSpPr>
          <p:nvPr>
            <p:ph type="title"/>
          </p:nvPr>
        </p:nvSpPr>
        <p:spPr/>
        <p:txBody>
          <a:bodyPr/>
          <a:lstStyle/>
          <a:p>
            <a:r>
              <a:rPr lang="pt-BR" smtClean="0"/>
              <a:t>Clique para editar o título mestre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pt-BR" smtClean="0"/>
              <a:t>Clique para editar o texto mestre</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5E63023D-B169-4867-813B-317732E4DDAA}" type="datetimeFigureOut">
              <a:rPr lang="pt-BR" smtClean="0"/>
              <a:t>04/11/2012</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D7E4A4E-BCEC-4635-BA69-6180F7D7D209}" type="slidenum">
              <a:rPr lang="pt-BR" smtClean="0"/>
              <a:t>‹nº›</a:t>
            </a:fld>
            <a:endParaRPr lang="pt-BR"/>
          </a:p>
        </p:txBody>
      </p:sp>
      <p:sp>
        <p:nvSpPr>
          <p:cNvPr id="10" name="Title 9"/>
          <p:cNvSpPr>
            <a:spLocks noGrp="1"/>
          </p:cNvSpPr>
          <p:nvPr>
            <p:ph type="title"/>
          </p:nvPr>
        </p:nvSpPr>
        <p:spPr/>
        <p:txBody>
          <a:bodyPr/>
          <a:lstStyle/>
          <a:p>
            <a:r>
              <a:rPr lang="pt-BR" smtClean="0"/>
              <a:t>Clique para editar o título mestre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5E63023D-B169-4867-813B-317732E4DDAA}" type="datetimeFigureOut">
              <a:rPr lang="pt-BR" smtClean="0"/>
              <a:t>04/11/2012</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D7E4A4E-BCEC-4635-BA69-6180F7D7D209}" type="slidenum">
              <a:rPr lang="pt-BR" smtClean="0"/>
              <a:t>‹nº›</a:t>
            </a:fld>
            <a:endParaRPr lang="pt-B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63023D-B169-4867-813B-317732E4DDAA}" type="datetimeFigureOut">
              <a:rPr lang="pt-BR" smtClean="0"/>
              <a:t>04/11/2012</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D7E4A4E-BCEC-4635-BA69-6180F7D7D209}" type="slidenum">
              <a:rPr lang="pt-BR" smtClean="0"/>
              <a:t>‹nº›</a:t>
            </a:fld>
            <a:endParaRPr lang="pt-B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pt-BR" smtClean="0"/>
              <a:t>Clique para editar o título mestre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5E63023D-B169-4867-813B-317732E4DDAA}" type="datetimeFigureOut">
              <a:rPr lang="pt-BR" smtClean="0"/>
              <a:t>04/11/2012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D7E4A4E-BCEC-4635-BA69-6180F7D7D209}" type="slidenum">
              <a:rPr lang="pt-BR" smtClean="0"/>
              <a:t>‹nº›</a:t>
            </a:fld>
            <a:endParaRPr lang="pt-B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5E63023D-B169-4867-813B-317732E4DDAA}" type="datetimeFigureOut">
              <a:rPr lang="pt-BR" smtClean="0"/>
              <a:t>04/11/2012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D7E4A4E-BCEC-4635-BA69-6180F7D7D209}" type="slidenum">
              <a:rPr lang="pt-BR" smtClean="0"/>
              <a:t>‹nº›</a:t>
            </a:fld>
            <a:endParaRPr lang="pt-B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pt-BR" smtClean="0"/>
              <a:t>Clique para editar o título mestre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E63023D-B169-4867-813B-317732E4DDAA}" type="datetimeFigureOut">
              <a:rPr lang="pt-BR" smtClean="0"/>
              <a:t>04/11/2012</a:t>
            </a:fld>
            <a:endParaRPr lang="pt-B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pt-B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D7E4A4E-BCEC-4635-BA69-6180F7D7D209}"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442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br/imgres?q=a+lei+de+tali%C3%A3o&amp;num=10&amp;hl=pt-BR&amp;biw=1280&amp;bih=623&amp;tbm=isch&amp;tbnid=DFe4sjRiCmqL7M:&amp;imgrefurl=http://vaievem.wordpress.com/2010/12/22/lei-de-taliao/&amp;docid=KtCZuBwYT8PhsM&amp;imgurl=http://vaievem.files.wordpress.com/2010/12/talic3a3o.jpg?w=300&amp;h=171&amp;w=300&amp;h=171&amp;ei=6RGVUJeDA46K0QHMvIH4Dw&amp;zoom=1&amp;iact=hc&amp;vpx=365&amp;vpy=237&amp;dur=6597&amp;hovh=136&amp;hovw=240&amp;tx=167&amp;ty=61&amp;sig=100102528597012783376&amp;page=1&amp;tbnh=113&amp;tbnw=152&amp;start=0&amp;ndsp=17&amp;ved=1t:429,r:7,s:0,i:90"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br/imgres?q=de+olhos+vendados&amp;num=10&amp;hl=pt-BR&amp;biw=1280&amp;bih=623&amp;tbm=isch&amp;tbnid=rUu8fYWJYbT0CM:&amp;imgrefurl=http://assaltandoavida.blogspot.com/2011/11/de-olhos-vendados.html&amp;docid=ATwGr_FOjjl55M&amp;imgurl=http://3.bp.blogspot.com/-2PFrpy-iM7Q/TVl_C7GBplI/AAAAAAAABPs/bGJJot7_-YY/s400/olhos-vendados.jpg&amp;w=289&amp;h=306&amp;ei=tByVUL2mEIXM0AH40IHQCw&amp;zoom=1&amp;iact=hc&amp;vpx=220&amp;vpy=2&amp;dur=4467&amp;hovh=231&amp;hovw=218&amp;tx=135&amp;ty=53&amp;sig=100102528597012783376&amp;page=2&amp;tbnh=140&amp;tbnw=123&amp;start=23&amp;ndsp=26&amp;ved=1t:429,r:4,s:20,i:159"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om.br/imgres?q=ordem-+desordem&amp;num=10&amp;hl=pt-BR&amp;biw=1280&amp;bih=623&amp;tbm=isch&amp;tbnid=HOdmfNIN8AhZnM:&amp;imgrefurl=http://revoltairmandinha.blogspot.com/2011/07/perda-de-confianca-na-ordem-atual.html&amp;docid=RrC_7o_n1mWh3M&amp;imgurl=http://desidias.files.wordpress.com/2008/01/caos.jpg&amp;w=507&amp;h=391&amp;ei=yjGVUILcDsrU0gGVsoHoDA&amp;zoom=1&amp;iact=hc&amp;vpx=160&amp;vpy=106&amp;dur=7191&amp;hovh=197&amp;hovw=256&amp;tx=179&amp;ty=171&amp;sig=100102528597012783376&amp;page=2&amp;tbnh=162&amp;tbnw=234&amp;start=17&amp;ndsp=24&amp;ved=1t:429,r:17,s:0,i:120"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youtube.com/watch?v=jvORQ6_TlY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uapesquisa.com/mitologiagrega/poseidon.htm" TargetMode="External"/><Relationship Id="rId2" Type="http://schemas.openxmlformats.org/officeDocument/2006/relationships/hyperlink" Target="http://www.suapesquisa.com/grecia/creta.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uapesquisa.com/mitologiagrega/herois_gregos.htm" TargetMode="External"/><Relationship Id="rId2" Type="http://schemas.openxmlformats.org/officeDocument/2006/relationships/hyperlink" Target="http://www.suapesquisa.com/historia/atena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lstStyle/>
          <a:p>
            <a:r>
              <a:rPr lang="pt-BR" b="1" dirty="0" err="1"/>
              <a:t>Drª</a:t>
            </a:r>
            <a:r>
              <a:rPr lang="pt-BR" b="1" dirty="0"/>
              <a:t>. Sueli Barbosa Thomaz</a:t>
            </a:r>
            <a:endParaRPr lang="pt-BR" dirty="0"/>
          </a:p>
          <a:p>
            <a:endParaRPr lang="pt-BR" dirty="0"/>
          </a:p>
        </p:txBody>
      </p:sp>
      <p:sp>
        <p:nvSpPr>
          <p:cNvPr id="2" name="Título 1"/>
          <p:cNvSpPr>
            <a:spLocks noGrp="1"/>
          </p:cNvSpPr>
          <p:nvPr>
            <p:ph type="ctrTitle"/>
          </p:nvPr>
        </p:nvSpPr>
        <p:spPr/>
        <p:txBody>
          <a:bodyPr>
            <a:normAutofit fontScale="90000"/>
          </a:bodyPr>
          <a:lstStyle/>
          <a:p>
            <a:pPr marL="182880" indent="0" algn="ctr">
              <a:buNone/>
            </a:pPr>
            <a:r>
              <a:rPr lang="pt-BR" b="1" dirty="0"/>
              <a:t>Violência na Escola e da Escola </a:t>
            </a:r>
            <a:r>
              <a:rPr lang="pt-BR" dirty="0"/>
              <a:t/>
            </a:r>
            <a:br>
              <a:rPr lang="pt-BR" dirty="0"/>
            </a:br>
            <a:endParaRPr lang="pt-BR" dirty="0"/>
          </a:p>
        </p:txBody>
      </p:sp>
    </p:spTree>
    <p:extLst>
      <p:ext uri="{BB962C8B-B14F-4D97-AF65-F5344CB8AC3E}">
        <p14:creationId xmlns:p14="http://schemas.microsoft.com/office/powerpoint/2010/main" val="2075427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3"/>
          </p:nvPr>
        </p:nvSpPr>
        <p:spPr>
          <a:xfrm>
            <a:off x="683568" y="1052736"/>
            <a:ext cx="7920880" cy="3528392"/>
          </a:xfrm>
        </p:spPr>
        <p:txBody>
          <a:bodyPr>
            <a:normAutofit/>
          </a:bodyPr>
          <a:lstStyle/>
          <a:p>
            <a:pPr marL="45720" indent="0" algn="just">
              <a:buNone/>
            </a:pPr>
            <a:r>
              <a:rPr lang="pt-BR" dirty="0"/>
              <a:t>O homem herda uma religiosidade construída sob o pilar da violência, além de ter, também, a sua chegada ao mundo sob a forma da violência, na medida em que abandona a tranquilidade do útero materno e se depara com o traumatismo do nascimento, e a partir daí todo percurso da sua vida é acompanhado pela violência.</a:t>
            </a:r>
          </a:p>
          <a:p>
            <a:pPr marL="45720" indent="0" algn="just">
              <a:buNone/>
            </a:pPr>
            <a:r>
              <a:rPr lang="pt-BR" dirty="0" smtClean="0"/>
              <a:t>Do </a:t>
            </a:r>
            <a:r>
              <a:rPr lang="pt-BR" dirty="0"/>
              <a:t>ponto de vista da sociologia do cotidiano, Michel </a:t>
            </a:r>
            <a:r>
              <a:rPr lang="pt-BR" dirty="0" err="1"/>
              <a:t>Maffesoli</a:t>
            </a:r>
            <a:r>
              <a:rPr lang="pt-BR" dirty="0"/>
              <a:t> (1987) considera que existem três  modalidades de violência: a </a:t>
            </a:r>
            <a:r>
              <a:rPr lang="pt-BR" b="1" dirty="0"/>
              <a:t>totalitária,</a:t>
            </a:r>
            <a:r>
              <a:rPr lang="pt-BR" dirty="0"/>
              <a:t> a </a:t>
            </a:r>
            <a:r>
              <a:rPr lang="pt-BR" b="1" dirty="0" err="1"/>
              <a:t>anômica</a:t>
            </a:r>
            <a:r>
              <a:rPr lang="pt-BR" dirty="0"/>
              <a:t> e a </a:t>
            </a:r>
            <a:r>
              <a:rPr lang="pt-BR" b="1" dirty="0"/>
              <a:t>banal</a:t>
            </a:r>
            <a:r>
              <a:rPr lang="pt-BR" b="1" dirty="0" smtClean="0"/>
              <a:t>.</a:t>
            </a:r>
          </a:p>
          <a:p>
            <a:pPr marL="45720" indent="0">
              <a:buNone/>
            </a:pPr>
            <a:endParaRPr lang="pt-BR" dirty="0"/>
          </a:p>
          <a:p>
            <a:endParaRPr lang="pt-BR" dirty="0"/>
          </a:p>
        </p:txBody>
      </p:sp>
    </p:spTree>
    <p:extLst>
      <p:ext uri="{BB962C8B-B14F-4D97-AF65-F5344CB8AC3E}">
        <p14:creationId xmlns:p14="http://schemas.microsoft.com/office/powerpoint/2010/main" val="2056789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Modalidades de violência </a:t>
            </a:r>
            <a:endParaRPr lang="pt-BR" dirty="0"/>
          </a:p>
        </p:txBody>
      </p:sp>
      <p:sp>
        <p:nvSpPr>
          <p:cNvPr id="3" name="Espaço Reservado para Conteúdo 2"/>
          <p:cNvSpPr>
            <a:spLocks noGrp="1"/>
          </p:cNvSpPr>
          <p:nvPr>
            <p:ph sz="quarter" idx="13"/>
          </p:nvPr>
        </p:nvSpPr>
        <p:spPr>
          <a:xfrm>
            <a:off x="467544" y="731520"/>
            <a:ext cx="7992888" cy="3633584"/>
          </a:xfrm>
        </p:spPr>
        <p:txBody>
          <a:bodyPr>
            <a:normAutofit fontScale="92500" lnSpcReduction="10000"/>
          </a:bodyPr>
          <a:lstStyle/>
          <a:p>
            <a:pPr marL="45720" indent="0" algn="just">
              <a:buNone/>
            </a:pPr>
            <a:r>
              <a:rPr lang="pt-BR" dirty="0"/>
              <a:t>A </a:t>
            </a:r>
            <a:r>
              <a:rPr lang="pt-BR" b="1" dirty="0"/>
              <a:t>totalitária</a:t>
            </a:r>
            <a:r>
              <a:rPr lang="pt-BR" dirty="0"/>
              <a:t> é </a:t>
            </a:r>
            <a:r>
              <a:rPr lang="pt-BR" dirty="0" smtClean="0"/>
              <a:t>consequência </a:t>
            </a:r>
            <a:r>
              <a:rPr lang="pt-BR" dirty="0"/>
              <a:t>do monopólio da estrutura dominante: Estado, partido, organização.</a:t>
            </a:r>
          </a:p>
          <a:p>
            <a:pPr marL="45720" indent="0" algn="just">
              <a:buNone/>
            </a:pPr>
            <a:r>
              <a:rPr lang="pt-BR" dirty="0" smtClean="0"/>
              <a:t>A </a:t>
            </a:r>
            <a:r>
              <a:rPr lang="pt-BR" b="1" dirty="0" err="1"/>
              <a:t>anômica</a:t>
            </a:r>
            <a:r>
              <a:rPr lang="pt-BR" b="1" dirty="0"/>
              <a:t>,</a:t>
            </a:r>
            <a:r>
              <a:rPr lang="pt-BR" dirty="0"/>
              <a:t> que é uma resposta à violência, à dominação dos poderes instituídos, revoltas latentes que ocorrem ocasionalmente, inscreve-se entre a destruição e a reconstrução, entre ordem e desordem, que, reprimida, pode explodir em crueldade. Há, porém, sempre possibilidade de negociação, adaptação.</a:t>
            </a:r>
          </a:p>
          <a:p>
            <a:pPr marL="45720" indent="0" algn="just">
              <a:buNone/>
            </a:pPr>
            <a:r>
              <a:rPr lang="pt-BR" dirty="0" smtClean="0"/>
              <a:t>A </a:t>
            </a:r>
            <a:r>
              <a:rPr lang="pt-BR" b="1" dirty="0"/>
              <a:t>banal</a:t>
            </a:r>
            <a:r>
              <a:rPr lang="pt-BR" dirty="0"/>
              <a:t> caracteriza-se pela passividade ativa, não se integra ao instituído, mas se opõe a ele. Subverte o poder através da submissão aparente, não recusa, porém não arrebata. Utiliza a máscara, o silêncio, a fachada, a zombaria, os grafites e as pichações.</a:t>
            </a:r>
          </a:p>
          <a:p>
            <a:pPr marL="45720" indent="0">
              <a:buNone/>
            </a:pPr>
            <a:endParaRPr lang="pt-BR" dirty="0"/>
          </a:p>
        </p:txBody>
      </p:sp>
    </p:spTree>
    <p:extLst>
      <p:ext uri="{BB962C8B-B14F-4D97-AF65-F5344CB8AC3E}">
        <p14:creationId xmlns:p14="http://schemas.microsoft.com/office/powerpoint/2010/main" val="2056789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3289" y="4590256"/>
            <a:ext cx="6512511" cy="1143000"/>
          </a:xfrm>
        </p:spPr>
        <p:txBody>
          <a:bodyPr/>
          <a:lstStyle/>
          <a:p>
            <a:r>
              <a:rPr lang="pt-BR" dirty="0" smtClean="0"/>
              <a:t>Visão de homem</a:t>
            </a:r>
            <a:br>
              <a:rPr lang="pt-BR" dirty="0" smtClean="0"/>
            </a:br>
            <a:r>
              <a:rPr lang="pt-BR" dirty="0"/>
              <a:t/>
            </a:r>
            <a:br>
              <a:rPr lang="pt-BR" dirty="0"/>
            </a:br>
            <a:endParaRPr lang="pt-BR" dirty="0"/>
          </a:p>
        </p:txBody>
      </p:sp>
      <p:sp>
        <p:nvSpPr>
          <p:cNvPr id="3" name="Espaço Reservado para Conteúdo 2"/>
          <p:cNvSpPr>
            <a:spLocks noGrp="1"/>
          </p:cNvSpPr>
          <p:nvPr>
            <p:ph sz="quarter" idx="13"/>
          </p:nvPr>
        </p:nvSpPr>
        <p:spPr>
          <a:xfrm>
            <a:off x="395536" y="731520"/>
            <a:ext cx="8064896" cy="3474720"/>
          </a:xfrm>
        </p:spPr>
        <p:txBody>
          <a:bodyPr>
            <a:normAutofit fontScale="77500" lnSpcReduction="20000"/>
          </a:bodyPr>
          <a:lstStyle/>
          <a:p>
            <a:pPr marL="45720" indent="0" algn="just">
              <a:buNone/>
            </a:pPr>
            <a:r>
              <a:rPr lang="pt-BR" sz="2400" dirty="0"/>
              <a:t>Esse amplo domínio da violência na sociedade e as diferentes maneiras de como ela se faz presente no dia-a-dia, requerem que a educação abandone a visão unilateral do homem, no sentido de considerá-lo apenas pelo viés da racionalidade (homo sapiens), pela técnica (homo </a:t>
            </a:r>
            <a:r>
              <a:rPr lang="pt-BR" sz="2400" dirty="0" err="1"/>
              <a:t>faber</a:t>
            </a:r>
            <a:r>
              <a:rPr lang="pt-BR" sz="2400" dirty="0"/>
              <a:t>), pelas atividades utilitárias (homo </a:t>
            </a:r>
            <a:r>
              <a:rPr lang="pt-BR" sz="2400" dirty="0" err="1"/>
              <a:t>ecomomicus</a:t>
            </a:r>
            <a:r>
              <a:rPr lang="pt-BR" sz="2400" dirty="0"/>
              <a:t>) pelas necessidades obrigatórias (homo </a:t>
            </a:r>
            <a:r>
              <a:rPr lang="pt-BR" sz="2400" dirty="0" err="1"/>
              <a:t>prosaicus</a:t>
            </a:r>
            <a:r>
              <a:rPr lang="pt-BR" sz="2400" dirty="0"/>
              <a:t>), e pela violência (homo </a:t>
            </a:r>
            <a:r>
              <a:rPr lang="pt-BR" sz="2400" dirty="0" err="1"/>
              <a:t>violens</a:t>
            </a:r>
            <a:r>
              <a:rPr lang="pt-BR" sz="2400" dirty="0"/>
              <a:t>), como afirma </a:t>
            </a:r>
            <a:r>
              <a:rPr lang="pt-BR" sz="2400" dirty="0" err="1"/>
              <a:t>Morin</a:t>
            </a:r>
            <a:r>
              <a:rPr lang="pt-BR" sz="2400" dirty="0"/>
              <a:t> (2000</a:t>
            </a:r>
            <a:r>
              <a:rPr lang="pt-BR" sz="2400" dirty="0" smtClean="0"/>
              <a:t>).</a:t>
            </a:r>
          </a:p>
          <a:p>
            <a:pPr marL="45720" indent="0" algn="just">
              <a:buNone/>
            </a:pPr>
            <a:endParaRPr lang="pt-BR" sz="2400" dirty="0"/>
          </a:p>
          <a:p>
            <a:pPr marL="45720" indent="0" algn="just">
              <a:buNone/>
            </a:pPr>
            <a:r>
              <a:rPr lang="pt-BR" sz="2400" dirty="0"/>
              <a:t>É preciso educar o homo </a:t>
            </a:r>
            <a:r>
              <a:rPr lang="pt-BR" sz="2400" dirty="0" err="1"/>
              <a:t>complexus</a:t>
            </a:r>
            <a:r>
              <a:rPr lang="pt-BR" sz="2400" dirty="0"/>
              <a:t>, centrar a educação na condição humana em função de que, segundo </a:t>
            </a:r>
            <a:r>
              <a:rPr lang="pt-BR" sz="2400" dirty="0" err="1"/>
              <a:t>Morin</a:t>
            </a:r>
            <a:r>
              <a:rPr lang="pt-BR" sz="2400" dirty="0"/>
              <a:t> (2003, p. 28): “o homem tem a singularidade de ser cerebralmente sapiens-</a:t>
            </a:r>
            <a:r>
              <a:rPr lang="pt-BR" sz="2400" dirty="0" err="1"/>
              <a:t>demens</a:t>
            </a:r>
            <a:r>
              <a:rPr lang="pt-BR" sz="2400" dirty="0"/>
              <a:t>, ou seja, carregar, ao mesmo tempo, a racionalidade, o delírio, a </a:t>
            </a:r>
            <a:r>
              <a:rPr lang="pt-BR" sz="2400" dirty="0" err="1"/>
              <a:t>hubris</a:t>
            </a:r>
            <a:r>
              <a:rPr lang="pt-BR" sz="2400" dirty="0"/>
              <a:t> (insensatez), a </a:t>
            </a:r>
            <a:r>
              <a:rPr lang="pt-BR" sz="2400" dirty="0" err="1"/>
              <a:t>destrutividade</a:t>
            </a:r>
            <a:r>
              <a:rPr lang="pt-BR" sz="2400" dirty="0"/>
              <a:t>”.</a:t>
            </a:r>
          </a:p>
          <a:p>
            <a:pPr marL="45720" indent="0" algn="just">
              <a:buNone/>
            </a:pPr>
            <a:endParaRPr lang="pt-BR" dirty="0"/>
          </a:p>
          <a:p>
            <a:endParaRPr lang="pt-BR" dirty="0"/>
          </a:p>
        </p:txBody>
      </p:sp>
    </p:spTree>
    <p:extLst>
      <p:ext uri="{BB962C8B-B14F-4D97-AF65-F5344CB8AC3E}">
        <p14:creationId xmlns:p14="http://schemas.microsoft.com/office/powerpoint/2010/main" val="2056789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Função da Educação</a:t>
            </a:r>
            <a:endParaRPr lang="pt-BR" dirty="0"/>
          </a:p>
        </p:txBody>
      </p:sp>
      <p:sp>
        <p:nvSpPr>
          <p:cNvPr id="3" name="Espaço Reservado para Conteúdo 2"/>
          <p:cNvSpPr>
            <a:spLocks noGrp="1"/>
          </p:cNvSpPr>
          <p:nvPr>
            <p:ph sz="quarter" idx="13"/>
          </p:nvPr>
        </p:nvSpPr>
        <p:spPr>
          <a:xfrm>
            <a:off x="467544" y="731520"/>
            <a:ext cx="7992888" cy="3474720"/>
          </a:xfrm>
        </p:spPr>
        <p:txBody>
          <a:bodyPr>
            <a:normAutofit lnSpcReduction="10000"/>
          </a:bodyPr>
          <a:lstStyle/>
          <a:p>
            <a:pPr marL="45720" indent="0" algn="just">
              <a:buNone/>
            </a:pPr>
            <a:r>
              <a:rPr lang="pt-BR" dirty="0" err="1"/>
              <a:t>Dadoun</a:t>
            </a:r>
            <a:r>
              <a:rPr lang="pt-BR" dirty="0"/>
              <a:t> (1998) considera que tratar a violência, tratar com violência, é a função fundamental, antropológica, da educação, fundadora da humanidade, mas que este é um caminho difícil de ser trilhado, tendo em vista as duas funções utilitárias que são da instância tradicional do sistema educativo: a função técnica e a cultural.</a:t>
            </a:r>
          </a:p>
          <a:p>
            <a:pPr algn="just"/>
            <a:endParaRPr lang="pt-BR" dirty="0"/>
          </a:p>
          <a:p>
            <a:pPr marL="45720" indent="0" algn="just">
              <a:buNone/>
            </a:pPr>
            <a:r>
              <a:rPr lang="pt-BR" dirty="0"/>
              <a:t>A primeira, – a técnica –, consiste na forma violenta da transmissão  do conhecimento, exigindo  do homem esforço de atenção, memória, raciocínio e de pensar.</a:t>
            </a:r>
          </a:p>
        </p:txBody>
      </p:sp>
    </p:spTree>
    <p:extLst>
      <p:ext uri="{BB962C8B-B14F-4D97-AF65-F5344CB8AC3E}">
        <p14:creationId xmlns:p14="http://schemas.microsoft.com/office/powerpoint/2010/main" val="20567892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Função da Educação</a:t>
            </a:r>
            <a:endParaRPr lang="pt-BR" dirty="0"/>
          </a:p>
        </p:txBody>
      </p:sp>
      <p:sp>
        <p:nvSpPr>
          <p:cNvPr id="3" name="Espaço Reservado para Conteúdo 2"/>
          <p:cNvSpPr>
            <a:spLocks noGrp="1"/>
          </p:cNvSpPr>
          <p:nvPr>
            <p:ph sz="quarter" idx="13"/>
          </p:nvPr>
        </p:nvSpPr>
        <p:spPr>
          <a:xfrm>
            <a:off x="323528" y="731520"/>
            <a:ext cx="8424936" cy="3474720"/>
          </a:xfrm>
        </p:spPr>
        <p:txBody>
          <a:bodyPr>
            <a:normAutofit fontScale="85000" lnSpcReduction="10000"/>
          </a:bodyPr>
          <a:lstStyle/>
          <a:p>
            <a:pPr marL="45720" indent="0" algn="just">
              <a:buNone/>
            </a:pPr>
            <a:r>
              <a:rPr lang="pt-BR" dirty="0"/>
              <a:t>A segunda, – a cultural –, busca moldar o homem aos padrões culturais, estabelecendo modelos de comportamentos de modo a que ele se integre na sociedade.</a:t>
            </a:r>
          </a:p>
          <a:p>
            <a:pPr marL="45720" indent="0" algn="just">
              <a:buNone/>
            </a:pPr>
            <a:r>
              <a:rPr lang="pt-BR" dirty="0"/>
              <a:t>Para </a:t>
            </a:r>
            <a:r>
              <a:rPr lang="pt-BR" dirty="0" err="1"/>
              <a:t>Dadoun</a:t>
            </a:r>
            <a:r>
              <a:rPr lang="pt-BR" dirty="0"/>
              <a:t>: “a função antropológica da educação serve de apoio às duas precedentes, buscando alcançar a integração do homem na humanidade, trabalhando e tratando a estrutura humana do </a:t>
            </a:r>
            <a:r>
              <a:rPr lang="pt-BR" i="1" dirty="0"/>
              <a:t>homo </a:t>
            </a:r>
            <a:r>
              <a:rPr lang="pt-BR" i="1" dirty="0" err="1"/>
              <a:t>violens</a:t>
            </a:r>
            <a:r>
              <a:rPr lang="pt-BR" dirty="0"/>
              <a:t> de maneira a manter, por meio de desvios, desvarios, fracasso o rumo do homo sapiens”.</a:t>
            </a:r>
          </a:p>
          <a:p>
            <a:pPr marL="45720" indent="0" algn="just">
              <a:buNone/>
            </a:pPr>
            <a:r>
              <a:rPr lang="pt-BR" dirty="0"/>
              <a:t>Segundo </a:t>
            </a:r>
            <a:r>
              <a:rPr lang="pt-BR" dirty="0" err="1"/>
              <a:t>Morin</a:t>
            </a:r>
            <a:r>
              <a:rPr lang="pt-BR" dirty="0"/>
              <a:t> (2000), a função técnica, na medida em que valoriza o conhecimento, obedece a um modelo mecanicista e determinista, e que há cegueiras do conhecimento, quando não se percebe que todo conhecimento comporta o risco do erro e da ilusão, devendo a educação se dedicar à identificação da origem dos erros, ilusões e </a:t>
            </a:r>
            <a:r>
              <a:rPr lang="pt-BR" dirty="0" smtClean="0"/>
              <a:t>cegueira.</a:t>
            </a:r>
            <a:endParaRPr lang="pt-BR" dirty="0"/>
          </a:p>
          <a:p>
            <a:pPr algn="just"/>
            <a:endParaRPr lang="pt-BR" dirty="0"/>
          </a:p>
        </p:txBody>
      </p:sp>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7078" y="4016962"/>
            <a:ext cx="8239378" cy="2076334"/>
          </a:xfrm>
        </p:spPr>
        <p:txBody>
          <a:bodyPr/>
          <a:lstStyle/>
          <a:p>
            <a:pPr marL="0" indent="0">
              <a:buNone/>
            </a:pPr>
            <a:r>
              <a:rPr lang="pt-BR" dirty="0" smtClean="0"/>
              <a:t>“</a:t>
            </a:r>
            <a:r>
              <a:rPr lang="pt-BR" sz="2800" dirty="0"/>
              <a:t>É</a:t>
            </a:r>
            <a:r>
              <a:rPr lang="pt-BR" sz="2800" dirty="0" smtClean="0"/>
              <a:t> </a:t>
            </a:r>
            <a:r>
              <a:rPr lang="pt-BR" sz="2800" dirty="0"/>
              <a:t>preciso aprender a navegar em um oceano de incertezas em meio a arquipélagos de certeza”.</a:t>
            </a:r>
          </a:p>
        </p:txBody>
      </p:sp>
      <p:pic>
        <p:nvPicPr>
          <p:cNvPr id="4" name="Espaço Reservado para Conteúdo 3" descr="http://belabranca.files.wordpress.com/2010/10/cagarras.jpg"/>
          <p:cNvPicPr>
            <a:picLocks noGrp="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5148064" y="764704"/>
            <a:ext cx="3600400" cy="2490663"/>
          </a:xfrm>
          <a:prstGeom prst="rect">
            <a:avLst/>
          </a:prstGeom>
          <a:noFill/>
          <a:ln>
            <a:noFill/>
          </a:ln>
        </p:spPr>
      </p:pic>
      <p:sp>
        <p:nvSpPr>
          <p:cNvPr id="5" name="Retângulo 4"/>
          <p:cNvSpPr/>
          <p:nvPr/>
        </p:nvSpPr>
        <p:spPr>
          <a:xfrm>
            <a:off x="437078" y="548680"/>
            <a:ext cx="4320480" cy="3693319"/>
          </a:xfrm>
          <a:prstGeom prst="rect">
            <a:avLst/>
          </a:prstGeom>
        </p:spPr>
        <p:txBody>
          <a:bodyPr wrap="square">
            <a:spAutoFit/>
          </a:bodyPr>
          <a:lstStyle/>
          <a:p>
            <a:pPr algn="just"/>
            <a:r>
              <a:rPr lang="pt-BR" dirty="0"/>
              <a:t>Arquipélago das </a:t>
            </a:r>
            <a:r>
              <a:rPr lang="pt-BR" dirty="0" err="1"/>
              <a:t>Cagarras</a:t>
            </a:r>
            <a:r>
              <a:rPr lang="pt-BR" dirty="0"/>
              <a:t>. Um conjunto de sete ilhas, localizado a 5 km ao sul da praia de Ipanema, Rio de Janeiro</a:t>
            </a:r>
            <a:r>
              <a:rPr lang="pt-BR" dirty="0" smtClean="0"/>
              <a:t>.</a:t>
            </a:r>
          </a:p>
          <a:p>
            <a:pPr algn="just"/>
            <a:r>
              <a:rPr lang="pt-BR" dirty="0"/>
              <a:t>A função cultural, na dimensão educativa tradicional, desempenha uma violência cultural, uma vez que há uma forte pressão, para que o homem alcance o </a:t>
            </a:r>
            <a:r>
              <a:rPr lang="pt-BR" i="1" dirty="0"/>
              <a:t>status </a:t>
            </a:r>
            <a:r>
              <a:rPr lang="pt-BR" dirty="0"/>
              <a:t>social de pessoa reconhecida, esquecendo-se de que é na cultura e pela cultura que o homem se realiza plenamente como ser humano.</a:t>
            </a:r>
          </a:p>
          <a:p>
            <a:pPr algn="just"/>
            <a:endParaRPr lang="pt-BR" dirty="0"/>
          </a:p>
        </p:txBody>
      </p:sp>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Pilares e Saberes da Educação</a:t>
            </a:r>
            <a:br>
              <a:rPr lang="pt-BR" dirty="0" smtClean="0"/>
            </a:br>
            <a:endParaRPr lang="pt-BR" dirty="0"/>
          </a:p>
        </p:txBody>
      </p:sp>
      <p:sp>
        <p:nvSpPr>
          <p:cNvPr id="3" name="Espaço Reservado para Conteúdo 2"/>
          <p:cNvSpPr>
            <a:spLocks noGrp="1"/>
          </p:cNvSpPr>
          <p:nvPr>
            <p:ph sz="quarter" idx="13"/>
          </p:nvPr>
        </p:nvSpPr>
        <p:spPr>
          <a:xfrm>
            <a:off x="323528" y="731520"/>
            <a:ext cx="8352928" cy="3474720"/>
          </a:xfrm>
        </p:spPr>
        <p:txBody>
          <a:bodyPr>
            <a:normAutofit fontScale="92500" lnSpcReduction="10000"/>
          </a:bodyPr>
          <a:lstStyle/>
          <a:p>
            <a:pPr marL="45720" indent="0" algn="just">
              <a:buNone/>
            </a:pPr>
            <a:r>
              <a:rPr lang="pt-BR" dirty="0"/>
              <a:t>Aprender a aprender, aprender a fazer, aprender a viver com os outros e aprender a ser são os quatro pilares pensados pela UNESCO, para garantir uma educação integral do ser humano. Uma educação voltada à totalidade aberta do ser humano e não apenas a um dos seus componentes.</a:t>
            </a:r>
          </a:p>
          <a:p>
            <a:pPr marL="45720" indent="0" algn="just">
              <a:buNone/>
            </a:pPr>
            <a:r>
              <a:rPr lang="pt-BR" dirty="0"/>
              <a:t>Esses quatro pilares da Educação Contemporânea foram aprofundados por Edgar </a:t>
            </a:r>
            <a:r>
              <a:rPr lang="pt-BR" dirty="0" err="1"/>
              <a:t>Morin</a:t>
            </a:r>
            <a:r>
              <a:rPr lang="pt-BR" dirty="0"/>
              <a:t>, através dos Sete Saberes Necessários à Educação do Futuro que são: As cegueiras do conhecimento: o erro e a ilusão; Os princípios do conhecimento pertinente; Ensinar a condição humana; Ensinar a Identidade terrena; enfrentar as incertezas; ensinar a compreensão e a ética do gênero humano.</a:t>
            </a:r>
          </a:p>
          <a:p>
            <a:pPr algn="just"/>
            <a:endParaRPr lang="pt-BR" dirty="0"/>
          </a:p>
        </p:txBody>
      </p:sp>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3289" y="4446990"/>
            <a:ext cx="6512511" cy="1068178"/>
          </a:xfrm>
        </p:spPr>
        <p:txBody>
          <a:bodyPr/>
          <a:lstStyle/>
          <a:p>
            <a:r>
              <a:rPr lang="pt-BR" dirty="0" smtClean="0"/>
              <a:t>Tipos de violência</a:t>
            </a:r>
            <a:endParaRPr lang="pt-BR" dirty="0"/>
          </a:p>
        </p:txBody>
      </p:sp>
      <p:pic>
        <p:nvPicPr>
          <p:cNvPr id="4" name="Espaço Reservado para Conteúdo 3" descr="http://photo.pixmac.com/4/golden-gift-box-with-bow-isolated-love-pixmac-photo-79931775.jpg"/>
          <p:cNvPicPr>
            <a:picLocks noGrp="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5220072" y="1124744"/>
            <a:ext cx="3168352" cy="2088232"/>
          </a:xfrm>
          <a:prstGeom prst="rect">
            <a:avLst/>
          </a:prstGeom>
          <a:noFill/>
          <a:ln>
            <a:noFill/>
          </a:ln>
        </p:spPr>
      </p:pic>
      <p:sp>
        <p:nvSpPr>
          <p:cNvPr id="5" name="Retângulo 4"/>
          <p:cNvSpPr/>
          <p:nvPr/>
        </p:nvSpPr>
        <p:spPr>
          <a:xfrm>
            <a:off x="395536" y="764704"/>
            <a:ext cx="4536504" cy="3693319"/>
          </a:xfrm>
          <a:prstGeom prst="rect">
            <a:avLst/>
          </a:prstGeom>
        </p:spPr>
        <p:txBody>
          <a:bodyPr wrap="square">
            <a:spAutoFit/>
          </a:bodyPr>
          <a:lstStyle/>
          <a:p>
            <a:r>
              <a:rPr lang="pt-BR" dirty="0"/>
              <a:t>Projeto Pedagógico “ A violência no dia a dia da Escola</a:t>
            </a:r>
            <a:r>
              <a:rPr lang="pt-BR" dirty="0" smtClean="0"/>
              <a:t>”.</a:t>
            </a:r>
          </a:p>
          <a:p>
            <a:r>
              <a:rPr lang="pt-BR" dirty="0" smtClean="0"/>
              <a:t>O </a:t>
            </a:r>
            <a:r>
              <a:rPr lang="pt-BR" dirty="0"/>
              <a:t>Projeto Pedagógico que chega na escola sob a forma de um pacote, num embrulho, com um </a:t>
            </a:r>
            <a:r>
              <a:rPr lang="pt-BR" dirty="0" smtClean="0"/>
              <a:t>invólucro e </a:t>
            </a:r>
            <a:r>
              <a:rPr lang="pt-BR" dirty="0"/>
              <a:t>fechado. Só o retirar da fita e do abrir a caixa permite o reconhecimento do que ele contém</a:t>
            </a:r>
            <a:r>
              <a:rPr lang="pt-BR" dirty="0" smtClean="0"/>
              <a:t>.</a:t>
            </a:r>
          </a:p>
          <a:p>
            <a:r>
              <a:rPr lang="pt-BR" dirty="0" smtClean="0"/>
              <a:t>Uma </a:t>
            </a:r>
            <a:r>
              <a:rPr lang="pt-BR" dirty="0"/>
              <a:t>violência ao trabalho dos professores, a imposição do poder centralizador que dita as normas e exerce o controle burocrático.</a:t>
            </a:r>
          </a:p>
          <a:p>
            <a:endParaRPr lang="pt-BR" dirty="0"/>
          </a:p>
        </p:txBody>
      </p:sp>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 O que contém o pacote</a:t>
            </a:r>
            <a:br>
              <a:rPr lang="pt-BR" dirty="0" smtClean="0"/>
            </a:br>
            <a:endParaRPr lang="pt-BR" dirty="0"/>
          </a:p>
        </p:txBody>
      </p:sp>
      <p:sp>
        <p:nvSpPr>
          <p:cNvPr id="3" name="Espaço Reservado para Conteúdo 2"/>
          <p:cNvSpPr>
            <a:spLocks noGrp="1"/>
          </p:cNvSpPr>
          <p:nvPr>
            <p:ph sz="quarter" idx="13"/>
          </p:nvPr>
        </p:nvSpPr>
        <p:spPr>
          <a:xfrm>
            <a:off x="395536" y="731520"/>
            <a:ext cx="8136904" cy="3474720"/>
          </a:xfrm>
        </p:spPr>
        <p:txBody>
          <a:bodyPr>
            <a:normAutofit lnSpcReduction="10000"/>
          </a:bodyPr>
          <a:lstStyle/>
          <a:p>
            <a:pPr marL="45720" indent="0" algn="just">
              <a:buNone/>
            </a:pPr>
            <a:r>
              <a:rPr lang="pt-BR" dirty="0"/>
              <a:t>Ao abrir o pacote alguns objetivos estavam traçados, como:</a:t>
            </a:r>
          </a:p>
          <a:p>
            <a:pPr algn="just"/>
            <a:r>
              <a:rPr lang="pt-BR" dirty="0"/>
              <a:t>R</a:t>
            </a:r>
            <a:r>
              <a:rPr lang="pt-BR" dirty="0" smtClean="0"/>
              <a:t>econhecer </a:t>
            </a:r>
            <a:r>
              <a:rPr lang="pt-BR" dirty="0"/>
              <a:t>um ato de violência em todos os setores da vida;</a:t>
            </a:r>
          </a:p>
          <a:p>
            <a:pPr algn="just"/>
            <a:r>
              <a:rPr lang="pt-BR" dirty="0"/>
              <a:t>C</a:t>
            </a:r>
            <a:r>
              <a:rPr lang="pt-BR" dirty="0" smtClean="0"/>
              <a:t>onscientizar </a:t>
            </a:r>
            <a:r>
              <a:rPr lang="pt-BR" dirty="0"/>
              <a:t>o aluno de que a violência sempre leva a consequências trágicas, não só à vítima como ao agressor; </a:t>
            </a:r>
          </a:p>
          <a:p>
            <a:pPr algn="just"/>
            <a:r>
              <a:rPr lang="pt-BR" dirty="0"/>
              <a:t>A</a:t>
            </a:r>
            <a:r>
              <a:rPr lang="pt-BR" dirty="0" smtClean="0"/>
              <a:t>nalisar </a:t>
            </a:r>
            <a:r>
              <a:rPr lang="pt-BR" dirty="0"/>
              <a:t>as possíveis causas que levam o indivíduo a praticar um ato de violência;</a:t>
            </a:r>
          </a:p>
          <a:p>
            <a:pPr algn="just"/>
            <a:r>
              <a:rPr lang="pt-BR" dirty="0"/>
              <a:t>E</a:t>
            </a:r>
            <a:r>
              <a:rPr lang="pt-BR" dirty="0" smtClean="0"/>
              <a:t>ntender </a:t>
            </a:r>
            <a:r>
              <a:rPr lang="pt-BR" dirty="0"/>
              <a:t>que o ser humano é passível de erros e acertos e tem de aprender a respeitar as diferenças </a:t>
            </a:r>
            <a:r>
              <a:rPr lang="pt-BR" dirty="0" smtClean="0"/>
              <a:t>individuais, </a:t>
            </a:r>
            <a:r>
              <a:rPr lang="pt-BR" dirty="0"/>
              <a:t>e </a:t>
            </a:r>
          </a:p>
          <a:p>
            <a:pPr algn="just"/>
            <a:r>
              <a:rPr lang="pt-BR" dirty="0"/>
              <a:t>D</a:t>
            </a:r>
            <a:r>
              <a:rPr lang="pt-BR" dirty="0" smtClean="0"/>
              <a:t>iscutir </a:t>
            </a:r>
            <a:r>
              <a:rPr lang="pt-BR" dirty="0"/>
              <a:t>sobre punição e impunidade e suas consequências. </a:t>
            </a:r>
          </a:p>
          <a:p>
            <a:pPr algn="just"/>
            <a:endParaRPr lang="pt-BR" dirty="0"/>
          </a:p>
        </p:txBody>
      </p:sp>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5657" y="4372168"/>
            <a:ext cx="6830144" cy="1143000"/>
          </a:xfrm>
        </p:spPr>
        <p:txBody>
          <a:bodyPr/>
          <a:lstStyle/>
          <a:p>
            <a:r>
              <a:rPr lang="pt-BR" dirty="0"/>
              <a:t>O Partilhar do Pacote: professores e alunos</a:t>
            </a:r>
            <a:br>
              <a:rPr lang="pt-BR" dirty="0"/>
            </a:br>
            <a:endParaRPr lang="pt-BR" dirty="0"/>
          </a:p>
        </p:txBody>
      </p:sp>
      <p:sp>
        <p:nvSpPr>
          <p:cNvPr id="3" name="Espaço Reservado para Conteúdo 2"/>
          <p:cNvSpPr>
            <a:spLocks noGrp="1"/>
          </p:cNvSpPr>
          <p:nvPr>
            <p:ph sz="quarter" idx="13"/>
          </p:nvPr>
        </p:nvSpPr>
        <p:spPr>
          <a:xfrm>
            <a:off x="467544" y="1124744"/>
            <a:ext cx="4248472" cy="3081496"/>
          </a:xfrm>
        </p:spPr>
        <p:txBody>
          <a:bodyPr/>
          <a:lstStyle/>
          <a:p>
            <a:pPr marL="45720" indent="0" algn="just">
              <a:buNone/>
            </a:pPr>
            <a:r>
              <a:rPr lang="pt-BR" dirty="0" smtClean="0"/>
              <a:t>O </a:t>
            </a:r>
            <a:r>
              <a:rPr lang="pt-BR" dirty="0"/>
              <a:t>Projeto não despertou o interesse dos professores e alunos. Apenas um professor dinamizou-o com seus alunos, apresentando quatro tipos de violência: visual; física; verbal e contra o patrimônio</a:t>
            </a:r>
            <a:r>
              <a:rPr lang="pt-BR" dirty="0" smtClean="0"/>
              <a:t>.</a:t>
            </a:r>
            <a:endParaRPr lang="pt-BR" dirty="0"/>
          </a:p>
        </p:txBody>
      </p:sp>
      <p:pic>
        <p:nvPicPr>
          <p:cNvPr id="4" name="Imagem 3" descr="http://2.bp.blogspot.com/-LOhKWBiq2_I/TVQUaUKijVI/AAAAAAAAAN0/joKyfDyZCuI/s1600/professor%2Baluno1.jpg"/>
          <p:cNvPicPr/>
          <p:nvPr/>
        </p:nvPicPr>
        <p:blipFill>
          <a:blip r:embed="rId2">
            <a:extLst>
              <a:ext uri="{28A0092B-C50C-407E-A947-70E740481C1C}">
                <a14:useLocalDpi xmlns:a14="http://schemas.microsoft.com/office/drawing/2010/main" val="0"/>
              </a:ext>
            </a:extLst>
          </a:blip>
          <a:srcRect/>
          <a:stretch>
            <a:fillRect/>
          </a:stretch>
        </p:blipFill>
        <p:spPr bwMode="auto">
          <a:xfrm>
            <a:off x="5233784" y="1268760"/>
            <a:ext cx="3514680" cy="2160240"/>
          </a:xfrm>
          <a:prstGeom prst="rect">
            <a:avLst/>
          </a:prstGeom>
          <a:noFill/>
          <a:ln>
            <a:noFill/>
          </a:ln>
        </p:spPr>
      </p:pic>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Objetivo</a:t>
            </a:r>
          </a:p>
        </p:txBody>
      </p:sp>
      <p:sp>
        <p:nvSpPr>
          <p:cNvPr id="3" name="Espaço Reservado para Conteúdo 2"/>
          <p:cNvSpPr>
            <a:spLocks noGrp="1"/>
          </p:cNvSpPr>
          <p:nvPr>
            <p:ph sz="quarter" idx="13"/>
          </p:nvPr>
        </p:nvSpPr>
        <p:spPr>
          <a:xfrm>
            <a:off x="539552" y="1772816"/>
            <a:ext cx="7848872" cy="2433424"/>
          </a:xfrm>
        </p:spPr>
        <p:txBody>
          <a:bodyPr/>
          <a:lstStyle/>
          <a:p>
            <a:pPr marL="45720" indent="0" algn="just">
              <a:buNone/>
            </a:pPr>
            <a:r>
              <a:rPr lang="pt-BR" dirty="0"/>
              <a:t>O objetivo deste trabalho foi investigar, na prática formal, quais as formas de violências manifestas que ocorrem no cotidiano da escola, no sentido de identificar aquelas que a escola comete enquanto instituição educativa - “violência da escola” - e as que ocorrem nas relações entre os grupos de alunos – “violência na escola”. </a:t>
            </a:r>
          </a:p>
          <a:p>
            <a:pPr marL="0" indent="0">
              <a:buNone/>
            </a:pPr>
            <a:endParaRPr lang="pt-BR" dirty="0"/>
          </a:p>
        </p:txBody>
      </p:sp>
    </p:spTree>
    <p:extLst>
      <p:ext uri="{BB962C8B-B14F-4D97-AF65-F5344CB8AC3E}">
        <p14:creationId xmlns:p14="http://schemas.microsoft.com/office/powerpoint/2010/main" val="2738385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Abre-se a cortina: a violência em close-up</a:t>
            </a:r>
          </a:p>
        </p:txBody>
      </p:sp>
      <p:sp>
        <p:nvSpPr>
          <p:cNvPr id="3" name="Espaço Reservado para Conteúdo 2"/>
          <p:cNvSpPr>
            <a:spLocks noGrp="1"/>
          </p:cNvSpPr>
          <p:nvPr>
            <p:ph sz="quarter" idx="13"/>
          </p:nvPr>
        </p:nvSpPr>
        <p:spPr>
          <a:xfrm>
            <a:off x="4695312" y="892232"/>
            <a:ext cx="3898126" cy="2822436"/>
          </a:xfrm>
        </p:spPr>
        <p:txBody>
          <a:bodyPr>
            <a:normAutofit fontScale="77500" lnSpcReduction="20000"/>
          </a:bodyPr>
          <a:lstStyle/>
          <a:p>
            <a:pPr marL="45720" indent="0" algn="just">
              <a:buNone/>
            </a:pPr>
            <a:r>
              <a:rPr lang="pt-BR" dirty="0"/>
              <a:t>Violência Visual: paredes riscadas, pichadas, as grades, os cadeados (clausura), banheiros sujos e sem porta, pátio abandonado.</a:t>
            </a:r>
          </a:p>
          <a:p>
            <a:pPr marL="45720" indent="0" algn="just">
              <a:buNone/>
            </a:pPr>
            <a:r>
              <a:rPr lang="pt-BR" dirty="0"/>
              <a:t>Violência Física: brigas, brincadeiras grosseiras, agressões aos colegas, </a:t>
            </a:r>
            <a:r>
              <a:rPr lang="pt-BR" dirty="0" err="1"/>
              <a:t>bullying</a:t>
            </a:r>
            <a:r>
              <a:rPr lang="pt-BR" dirty="0"/>
              <a:t>, brigas na sala de aula, no recreio, no refeitório.</a:t>
            </a:r>
          </a:p>
          <a:p>
            <a:pPr marL="45720" indent="0" algn="just">
              <a:buNone/>
            </a:pPr>
            <a:r>
              <a:rPr lang="pt-BR" dirty="0"/>
              <a:t>Verbal: palavrões, rispidez do professor com o aluno e do aluno para com o professor.</a:t>
            </a:r>
          </a:p>
          <a:p>
            <a:pPr algn="just"/>
            <a:endParaRPr lang="pt-BR" dirty="0"/>
          </a:p>
        </p:txBody>
      </p:sp>
      <p:pic>
        <p:nvPicPr>
          <p:cNvPr id="4" name="Imagem 3" descr="http://danegocio.files.wordpress.com/2011/09/teatro2.jpg?w=580&amp;h=420"/>
          <p:cNvPicPr/>
          <p:nvPr/>
        </p:nvPicPr>
        <p:blipFill>
          <a:blip r:embed="rId2">
            <a:extLst>
              <a:ext uri="{28A0092B-C50C-407E-A947-70E740481C1C}">
                <a14:useLocalDpi xmlns:a14="http://schemas.microsoft.com/office/drawing/2010/main" val="0"/>
              </a:ext>
            </a:extLst>
          </a:blip>
          <a:srcRect/>
          <a:stretch>
            <a:fillRect/>
          </a:stretch>
        </p:blipFill>
        <p:spPr bwMode="auto">
          <a:xfrm>
            <a:off x="467544" y="678572"/>
            <a:ext cx="4068172" cy="2822436"/>
          </a:xfrm>
          <a:prstGeom prst="rect">
            <a:avLst/>
          </a:prstGeom>
          <a:noFill/>
          <a:ln>
            <a:noFill/>
          </a:ln>
        </p:spPr>
      </p:pic>
      <p:sp>
        <p:nvSpPr>
          <p:cNvPr id="5" name="Retângulo 4"/>
          <p:cNvSpPr/>
          <p:nvPr/>
        </p:nvSpPr>
        <p:spPr>
          <a:xfrm>
            <a:off x="456534" y="3717032"/>
            <a:ext cx="8136904" cy="510909"/>
          </a:xfrm>
          <a:prstGeom prst="rect">
            <a:avLst/>
          </a:prstGeom>
        </p:spPr>
        <p:txBody>
          <a:bodyPr wrap="square">
            <a:spAutoFit/>
          </a:bodyPr>
          <a:lstStyle/>
          <a:p>
            <a:pPr marL="45720" algn="just">
              <a:lnSpc>
                <a:spcPct val="80000"/>
              </a:lnSpc>
              <a:spcBef>
                <a:spcPct val="20000"/>
              </a:spcBef>
              <a:spcAft>
                <a:spcPts val="300"/>
              </a:spcAft>
              <a:buClr>
                <a:schemeClr val="accent6">
                  <a:lumMod val="75000"/>
                </a:schemeClr>
              </a:buClr>
              <a:buSzPct val="130000"/>
            </a:pPr>
            <a:r>
              <a:rPr lang="pt-BR" sz="1700" dirty="0">
                <a:solidFill>
                  <a:schemeClr val="tx1">
                    <a:lumMod val="75000"/>
                    <a:lumOff val="25000"/>
                  </a:schemeClr>
                </a:solidFill>
              </a:rPr>
              <a:t>Contra o Patrimônio: janelas, mesas, cadeiras, ventiladores, vidros, vasos sanitários, bebedouros, torneiras quebradas.</a:t>
            </a:r>
          </a:p>
        </p:txBody>
      </p:sp>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Os recados não-ditos: as pichações</a:t>
            </a:r>
          </a:p>
        </p:txBody>
      </p:sp>
      <p:sp>
        <p:nvSpPr>
          <p:cNvPr id="3" name="Espaço Reservado para Conteúdo 2"/>
          <p:cNvSpPr>
            <a:spLocks noGrp="1"/>
          </p:cNvSpPr>
          <p:nvPr>
            <p:ph sz="quarter" idx="13"/>
          </p:nvPr>
        </p:nvSpPr>
        <p:spPr>
          <a:xfrm>
            <a:off x="251520" y="731520"/>
            <a:ext cx="4680520" cy="3921616"/>
          </a:xfrm>
        </p:spPr>
        <p:txBody>
          <a:bodyPr>
            <a:normAutofit fontScale="77500" lnSpcReduction="20000"/>
          </a:bodyPr>
          <a:lstStyle/>
          <a:p>
            <a:pPr marL="45720" indent="0" algn="just">
              <a:buNone/>
            </a:pPr>
            <a:r>
              <a:rPr lang="pt-BR" dirty="0"/>
              <a:t>As pichações funcionam como correio. Os alunos sabem que são transgressões, que não são aceitas dentro do convívio social. Servem como </a:t>
            </a:r>
            <a:r>
              <a:rPr lang="pt-BR" dirty="0" err="1"/>
              <a:t>aliviador</a:t>
            </a:r>
            <a:r>
              <a:rPr lang="pt-BR" dirty="0"/>
              <a:t> de tensões, de conquista de espaço, de marcador de território. É o estabelecimento do indecifrável, através dos estilos de linguagem, dos signos, dos símbolos, dos emblemas e das alegorias.</a:t>
            </a:r>
          </a:p>
          <a:p>
            <a:pPr marL="45720" indent="0" algn="just">
              <a:buNone/>
            </a:pPr>
            <a:r>
              <a:rPr lang="pt-BR" dirty="0"/>
              <a:t>A escola comprometida com a cultura do grupo, com o modo de pensar, sentir e de agir dos alunos deixaria de favorecer unicamente a transmissão do saber acumulado e preparação exclusiva para o mundo do trabalho, valorizando a “cultura de expressão”, criando a identidade do grupo, transmitida sobretudo através por rituais, através de hábitos escolares.</a:t>
            </a:r>
          </a:p>
          <a:p>
            <a:pPr algn="just"/>
            <a:endParaRPr lang="pt-BR" dirty="0"/>
          </a:p>
        </p:txBody>
      </p:sp>
      <p:pic>
        <p:nvPicPr>
          <p:cNvPr id="5" name="Imagem 4" descr="http://acritica.uol.com.br/manaus/Vandalos-Municipal-Fundamental-Abilio-Alencar_ACRIMA20110825_0048_18.jpg"/>
          <p:cNvPicPr/>
          <p:nvPr/>
        </p:nvPicPr>
        <p:blipFill>
          <a:blip r:embed="rId2">
            <a:extLst>
              <a:ext uri="{28A0092B-C50C-407E-A947-70E740481C1C}">
                <a14:useLocalDpi xmlns:a14="http://schemas.microsoft.com/office/drawing/2010/main" val="0"/>
              </a:ext>
            </a:extLst>
          </a:blip>
          <a:srcRect/>
          <a:stretch>
            <a:fillRect/>
          </a:stretch>
        </p:blipFill>
        <p:spPr bwMode="auto">
          <a:xfrm>
            <a:off x="5148064" y="836712"/>
            <a:ext cx="3672408" cy="2520280"/>
          </a:xfrm>
          <a:prstGeom prst="rect">
            <a:avLst/>
          </a:prstGeom>
          <a:noFill/>
          <a:ln>
            <a:noFill/>
          </a:ln>
        </p:spPr>
      </p:pic>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Corpo Reclama</a:t>
            </a:r>
            <a:r>
              <a:rPr lang="pt-BR" dirty="0">
                <a:effectLst/>
              </a:rPr>
              <a:t/>
            </a:r>
            <a:br>
              <a:rPr lang="pt-BR" dirty="0">
                <a:effectLst/>
              </a:rPr>
            </a:br>
            <a:endParaRPr lang="pt-BR" dirty="0"/>
          </a:p>
        </p:txBody>
      </p:sp>
      <p:pic>
        <p:nvPicPr>
          <p:cNvPr id="4" name="Imagem 3" descr="http://1.bp.blogspot.com/--uFFVuL8WyM/TqAnjzRZnOI/AAAAAAAAANE/Yw3bpnrOWqw/s1600/Quando-a-boca-cala-o-corpo-fala.jpg"/>
          <p:cNvPicPr/>
          <p:nvPr/>
        </p:nvPicPr>
        <p:blipFill>
          <a:blip r:embed="rId2">
            <a:extLst>
              <a:ext uri="{28A0092B-C50C-407E-A947-70E740481C1C}">
                <a14:useLocalDpi xmlns:a14="http://schemas.microsoft.com/office/drawing/2010/main" val="0"/>
              </a:ext>
            </a:extLst>
          </a:blip>
          <a:srcRect/>
          <a:stretch>
            <a:fillRect/>
          </a:stretch>
        </p:blipFill>
        <p:spPr bwMode="auto">
          <a:xfrm>
            <a:off x="611560" y="620688"/>
            <a:ext cx="4752528" cy="3384376"/>
          </a:xfrm>
          <a:prstGeom prst="rect">
            <a:avLst/>
          </a:prstGeom>
          <a:noFill/>
          <a:ln>
            <a:noFill/>
          </a:ln>
        </p:spPr>
      </p:pic>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5617" y="4590256"/>
            <a:ext cx="7190184" cy="1143000"/>
          </a:xfrm>
        </p:spPr>
        <p:txBody>
          <a:bodyPr/>
          <a:lstStyle/>
          <a:p>
            <a:r>
              <a:rPr lang="pt-BR" sz="4400" dirty="0"/>
              <a:t>Olho por olho dente por dente: a lei de Talião</a:t>
            </a:r>
          </a:p>
        </p:txBody>
      </p:sp>
      <p:sp>
        <p:nvSpPr>
          <p:cNvPr id="3" name="Espaço Reservado para Conteúdo 2"/>
          <p:cNvSpPr>
            <a:spLocks noGrp="1"/>
          </p:cNvSpPr>
          <p:nvPr>
            <p:ph sz="quarter" idx="13"/>
          </p:nvPr>
        </p:nvSpPr>
        <p:spPr>
          <a:xfrm>
            <a:off x="323528" y="731520"/>
            <a:ext cx="5184576" cy="3474720"/>
          </a:xfrm>
        </p:spPr>
        <p:txBody>
          <a:bodyPr>
            <a:normAutofit/>
          </a:bodyPr>
          <a:lstStyle/>
          <a:p>
            <a:pPr marL="45720" indent="0" algn="just">
              <a:buNone/>
            </a:pPr>
            <a:r>
              <a:rPr lang="pt-BR" dirty="0"/>
              <a:t>Alunos encontram ambiente propício ao ficarem parte do tempo sem nenhum controle e orientação, fazendo suas próprias leis de convivência. São brigas pelo pátio, zombaria, </a:t>
            </a:r>
            <a:r>
              <a:rPr lang="pt-BR" dirty="0" err="1"/>
              <a:t>bullying</a:t>
            </a:r>
            <a:r>
              <a:rPr lang="pt-BR" dirty="0"/>
              <a:t> por não aceitarem a diversidade, o diferente, incluindo, aí, a obesidade, a opção sexual, a etnia, a dificuldade de aprendizagem e o corpo em geral.</a:t>
            </a:r>
          </a:p>
          <a:p>
            <a:pPr algn="just"/>
            <a:endParaRPr lang="pt-BR" dirty="0"/>
          </a:p>
        </p:txBody>
      </p:sp>
      <p:pic>
        <p:nvPicPr>
          <p:cNvPr id="4" name="Imagem 3" descr="http://t0.gstatic.com/images?q=tbn:ANd9GcQAeIIFS3XOLL_REtoT8kKs1ludy49yNRCct-chbEbrBYekT_JqOQ">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940152" y="1196752"/>
            <a:ext cx="2952328" cy="2088232"/>
          </a:xfrm>
          <a:prstGeom prst="rect">
            <a:avLst/>
          </a:prstGeom>
          <a:noFill/>
          <a:ln>
            <a:noFill/>
          </a:ln>
        </p:spPr>
      </p:pic>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Os Olhos vendados: a violência autorizada</a:t>
            </a:r>
            <a:r>
              <a:rPr lang="pt-BR" dirty="0">
                <a:effectLst/>
              </a:rPr>
              <a:t/>
            </a:r>
            <a:br>
              <a:rPr lang="pt-BR" dirty="0">
                <a:effectLst/>
              </a:rPr>
            </a:br>
            <a:endParaRPr lang="pt-BR" dirty="0"/>
          </a:p>
        </p:txBody>
      </p:sp>
      <p:sp>
        <p:nvSpPr>
          <p:cNvPr id="3" name="Espaço Reservado para Conteúdo 2"/>
          <p:cNvSpPr>
            <a:spLocks noGrp="1"/>
          </p:cNvSpPr>
          <p:nvPr>
            <p:ph sz="quarter" idx="13"/>
          </p:nvPr>
        </p:nvSpPr>
        <p:spPr>
          <a:xfrm>
            <a:off x="323528" y="731520"/>
            <a:ext cx="5688632" cy="3633584"/>
          </a:xfrm>
        </p:spPr>
        <p:txBody>
          <a:bodyPr>
            <a:normAutofit fontScale="92500" lnSpcReduction="10000"/>
          </a:bodyPr>
          <a:lstStyle/>
          <a:p>
            <a:pPr marL="45720" indent="0" algn="just">
              <a:buNone/>
            </a:pPr>
            <a:r>
              <a:rPr lang="pt-BR" dirty="0"/>
              <a:t>As agressões, quase sempre, ocorrem na sala de aula.  Muitas vezes o professor percebe, na medida em que desempenha outras atividades. Depois do ocorrido, quando os alunos reclamam e avisam, é que há repreensão que costumam agir de modo, também, violento como: retirando o recreio, colocando-os de costas para a turma ou, ainda, conduzindo-os à direção da escola e, em casos considerados graves, aplicando suspenção ou até expulsando-os da escola. É a violência autorizada.</a:t>
            </a:r>
          </a:p>
          <a:p>
            <a:pPr algn="just"/>
            <a:endParaRPr lang="pt-BR" dirty="0"/>
          </a:p>
        </p:txBody>
      </p:sp>
      <p:pic>
        <p:nvPicPr>
          <p:cNvPr id="4" name="Imagem 3" descr="http://t0.gstatic.com/images?q=tbn:ANd9GcR6oylJXlUvsAFEwYpSnIpsaKFLJBYIz_BN9SH8d3MrD2jCvTeoXQ">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156176" y="1052736"/>
            <a:ext cx="2072005" cy="2199005"/>
          </a:xfrm>
          <a:prstGeom prst="rect">
            <a:avLst/>
          </a:prstGeom>
          <a:noFill/>
          <a:ln>
            <a:noFill/>
          </a:ln>
        </p:spPr>
      </p:pic>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3"/>
          </p:nvPr>
        </p:nvSpPr>
        <p:spPr>
          <a:xfrm>
            <a:off x="395536" y="731520"/>
            <a:ext cx="8208912" cy="5361776"/>
          </a:xfrm>
        </p:spPr>
        <p:txBody>
          <a:bodyPr>
            <a:normAutofit fontScale="85000" lnSpcReduction="20000"/>
          </a:bodyPr>
          <a:lstStyle/>
          <a:p>
            <a:pPr marL="45720" indent="0" algn="just">
              <a:buNone/>
            </a:pPr>
            <a:r>
              <a:rPr lang="pt-BR" dirty="0"/>
              <a:t>Agressões Físicas são acompanhadas de agressões verbais, não só entre alunos, mas entre alunos, professores e funcionários da escola.</a:t>
            </a:r>
          </a:p>
          <a:p>
            <a:pPr marL="45720" indent="0" algn="just">
              <a:buNone/>
            </a:pPr>
            <a:r>
              <a:rPr lang="pt-BR" dirty="0"/>
              <a:t>Há professores que chamam os alunos de animais, de sujos, fedorentos, burros, marginais e que denominam a sala de aula como zoológico.</a:t>
            </a:r>
          </a:p>
          <a:p>
            <a:pPr marL="45720" indent="0" algn="just">
              <a:buNone/>
            </a:pPr>
            <a:r>
              <a:rPr lang="pt-BR" dirty="0"/>
              <a:t>Passando por uma sala de aula ouvi a expressão: </a:t>
            </a:r>
            <a:r>
              <a:rPr lang="pt-BR" i="1" dirty="0"/>
              <a:t>estou de saco cheio de vocês, se não querem vir à aula, fiquem em casa, não venham me infernizar.</a:t>
            </a:r>
            <a:endParaRPr lang="pt-BR" dirty="0"/>
          </a:p>
          <a:p>
            <a:pPr marL="45720" indent="0" algn="just">
              <a:buNone/>
            </a:pPr>
            <a:r>
              <a:rPr lang="pt-BR" dirty="0"/>
              <a:t>Os professores são violentados pelo sistema com um salário irrisório, salas de aula lotadas, sem um professor auxiliar para dividir a tarefa de educar.</a:t>
            </a:r>
          </a:p>
          <a:p>
            <a:pPr marL="45720" indent="0" algn="just">
              <a:buNone/>
            </a:pPr>
            <a:r>
              <a:rPr lang="pt-BR" dirty="0"/>
              <a:t>Precisam trabalhar, para ter uma renda razoável, em mais de uma escola, é o chamado professor-táxi que roda a cidade</a:t>
            </a:r>
            <a:r>
              <a:rPr lang="pt-BR" dirty="0" smtClean="0"/>
              <a:t>. </a:t>
            </a:r>
          </a:p>
          <a:p>
            <a:pPr marL="45720" indent="0" algn="just">
              <a:buNone/>
            </a:pPr>
            <a:r>
              <a:rPr lang="pt-BR" dirty="0"/>
              <a:t>Violentados, os professores, não tem tempo disponível para preparação das aulas, para correção das tarefas, para pensar o quê fazer de modo a estar mais próximo de seu aluno, compreendendo o seu modo de pensar, sentir e agir - a cultura do grupo.</a:t>
            </a:r>
          </a:p>
          <a:p>
            <a:pPr marL="45720" indent="0" algn="just">
              <a:buNone/>
            </a:pPr>
            <a:r>
              <a:rPr lang="pt-BR" dirty="0"/>
              <a:t>Os gestores também são violentados pelo sistema maior que lhe incumbe de inúmeras atividades, quase sempre burocráticas. Com isso a gestão favorece o urgente (a merenda, a burocracia, a limpeza, o controle de ponto, as </a:t>
            </a:r>
            <a:r>
              <a:rPr lang="pt-BR" dirty="0" smtClean="0"/>
              <a:t>estatísticas, etc.), </a:t>
            </a:r>
            <a:r>
              <a:rPr lang="pt-BR" dirty="0"/>
              <a:t>desprezando o que é necessário: o educar. </a:t>
            </a:r>
          </a:p>
          <a:p>
            <a:pPr marL="45720" indent="0">
              <a:buNone/>
            </a:pPr>
            <a:endParaRPr lang="pt-BR" dirty="0"/>
          </a:p>
          <a:p>
            <a:pPr algn="just"/>
            <a:endParaRPr lang="pt-BR" dirty="0"/>
          </a:p>
        </p:txBody>
      </p:sp>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5617" y="4797152"/>
            <a:ext cx="7190184" cy="718016"/>
          </a:xfrm>
        </p:spPr>
        <p:txBody>
          <a:bodyPr/>
          <a:lstStyle/>
          <a:p>
            <a:r>
              <a:rPr lang="pt-BR" dirty="0"/>
              <a:t>A Gaiola Destruída: a busca pela reconstrução</a:t>
            </a:r>
            <a:br>
              <a:rPr lang="pt-BR" dirty="0"/>
            </a:br>
            <a:endParaRPr lang="pt-BR" dirty="0"/>
          </a:p>
        </p:txBody>
      </p:sp>
      <p:sp>
        <p:nvSpPr>
          <p:cNvPr id="3" name="Espaço Reservado para Conteúdo 2"/>
          <p:cNvSpPr>
            <a:spLocks noGrp="1"/>
          </p:cNvSpPr>
          <p:nvPr>
            <p:ph sz="quarter" idx="13"/>
          </p:nvPr>
        </p:nvSpPr>
        <p:spPr>
          <a:xfrm>
            <a:off x="4499992" y="620688"/>
            <a:ext cx="4248472" cy="3474720"/>
          </a:xfrm>
        </p:spPr>
        <p:txBody>
          <a:bodyPr>
            <a:normAutofit lnSpcReduction="10000"/>
          </a:bodyPr>
          <a:lstStyle/>
          <a:p>
            <a:pPr marL="45720" indent="0" algn="just">
              <a:buNone/>
            </a:pPr>
            <a:r>
              <a:rPr lang="pt-BR" dirty="0"/>
              <a:t>Em muitas escolas a destruição da parte física é notória, cadeiras amontoadas nos cantos, salas de aula como depósitos, vidros quebrados, portas arrombadas, armários sem portas, ventiladores quebrados, pias sem torneiras, quadros de giz pichados, pátios sujos fazem parte do triste cenário da escola.</a:t>
            </a:r>
          </a:p>
          <a:p>
            <a:pPr algn="just"/>
            <a:endParaRPr lang="pt-BR" dirty="0"/>
          </a:p>
        </p:txBody>
      </p:sp>
      <p:pic>
        <p:nvPicPr>
          <p:cNvPr id="4" name="Imagem 3" descr="http://1.bp.blogspot.com/_sZyYFxO0rPM/TJ55iFIRhKI/AAAAAAAAFPQ/YMl5u-U6iP0/s1600/andariel.jpg"/>
          <p:cNvPicPr/>
          <p:nvPr/>
        </p:nvPicPr>
        <p:blipFill>
          <a:blip r:embed="rId2">
            <a:extLst>
              <a:ext uri="{28A0092B-C50C-407E-A947-70E740481C1C}">
                <a14:useLocalDpi xmlns:a14="http://schemas.microsoft.com/office/drawing/2010/main" val="0"/>
              </a:ext>
            </a:extLst>
          </a:blip>
          <a:srcRect/>
          <a:stretch>
            <a:fillRect/>
          </a:stretch>
        </p:blipFill>
        <p:spPr bwMode="auto">
          <a:xfrm>
            <a:off x="290383" y="620688"/>
            <a:ext cx="3948196" cy="2592287"/>
          </a:xfrm>
          <a:prstGeom prst="rect">
            <a:avLst/>
          </a:prstGeom>
          <a:noFill/>
          <a:ln>
            <a:noFill/>
          </a:ln>
        </p:spPr>
      </p:pic>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3649" y="4372168"/>
            <a:ext cx="6902152" cy="1143000"/>
          </a:xfrm>
        </p:spPr>
        <p:txBody>
          <a:bodyPr/>
          <a:lstStyle/>
          <a:p>
            <a:r>
              <a:rPr lang="pt-BR" dirty="0" smtClean="0"/>
              <a:t>Projetos para vencer a Violência</a:t>
            </a:r>
            <a:br>
              <a:rPr lang="pt-BR" dirty="0" smtClean="0"/>
            </a:br>
            <a:endParaRPr lang="pt-BR" dirty="0"/>
          </a:p>
        </p:txBody>
      </p:sp>
      <p:sp>
        <p:nvSpPr>
          <p:cNvPr id="3" name="Espaço Reservado para Conteúdo 2"/>
          <p:cNvSpPr>
            <a:spLocks noGrp="1"/>
          </p:cNvSpPr>
          <p:nvPr>
            <p:ph sz="quarter" idx="13"/>
          </p:nvPr>
        </p:nvSpPr>
        <p:spPr>
          <a:xfrm>
            <a:off x="179512" y="731520"/>
            <a:ext cx="8568952" cy="3474720"/>
          </a:xfrm>
        </p:spPr>
        <p:txBody>
          <a:bodyPr>
            <a:normAutofit fontScale="92500"/>
          </a:bodyPr>
          <a:lstStyle/>
          <a:p>
            <a:pPr marL="45720" indent="0" algn="just">
              <a:buNone/>
            </a:pPr>
            <a:r>
              <a:rPr lang="pt-BR" dirty="0"/>
              <a:t>Tudo isso significa a ruptura de um laço social frágil, um culto à desordem, uma cultura da violência.</a:t>
            </a:r>
          </a:p>
          <a:p>
            <a:pPr marL="45720" indent="0" algn="just">
              <a:buNone/>
            </a:pPr>
            <a:r>
              <a:rPr lang="pt-BR" dirty="0"/>
              <a:t>Há a violência banal através do controle e da resistência que se apresentam através da palavra, das discussões, do silêncio, no momento em que a escola convive com os grafites, as pichações e as depredações.</a:t>
            </a:r>
          </a:p>
          <a:p>
            <a:pPr marL="45720" indent="0" algn="just">
              <a:buNone/>
            </a:pPr>
            <a:r>
              <a:rPr lang="pt-BR" dirty="0"/>
              <a:t>O poder tem procurado combater a violência banal, colocando grades nas janelas, mantendo portões fechados, como se a violência estivesse fora dos muros das escolas.</a:t>
            </a:r>
          </a:p>
          <a:p>
            <a:pPr marL="45720" indent="0" algn="just">
              <a:buNone/>
            </a:pPr>
            <a:r>
              <a:rPr lang="pt-BR" dirty="0"/>
              <a:t>Discutir a violência sob a forma de um projeto pedagógico pode permitir repensar alternativas capazes de um melhor viver social.</a:t>
            </a:r>
          </a:p>
          <a:p>
            <a:pPr algn="just"/>
            <a:endParaRPr lang="pt-BR" dirty="0"/>
          </a:p>
        </p:txBody>
      </p:sp>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verdadeira Luta</a:t>
            </a:r>
            <a:endParaRPr lang="pt-BR" dirty="0"/>
          </a:p>
        </p:txBody>
      </p:sp>
      <p:sp>
        <p:nvSpPr>
          <p:cNvPr id="3" name="Espaço Reservado para Conteúdo 2"/>
          <p:cNvSpPr>
            <a:spLocks noGrp="1"/>
          </p:cNvSpPr>
          <p:nvPr>
            <p:ph sz="quarter" idx="13"/>
          </p:nvPr>
        </p:nvSpPr>
        <p:spPr>
          <a:xfrm>
            <a:off x="323528" y="731520"/>
            <a:ext cx="4464496" cy="3474720"/>
          </a:xfrm>
        </p:spPr>
        <p:txBody>
          <a:bodyPr>
            <a:normAutofit fontScale="92500" lnSpcReduction="10000"/>
          </a:bodyPr>
          <a:lstStyle/>
          <a:p>
            <a:pPr marL="45720" indent="0" algn="just">
              <a:buNone/>
            </a:pPr>
            <a:r>
              <a:rPr lang="pt-BR" dirty="0"/>
              <a:t>Os empurrões, os chutes, os socos, as brigas em geral, </a:t>
            </a:r>
            <a:r>
              <a:rPr lang="pt-BR" dirty="0" smtClean="0"/>
              <a:t>podem, </a:t>
            </a:r>
            <a:r>
              <a:rPr lang="pt-BR" dirty="0"/>
              <a:t>numa </a:t>
            </a:r>
            <a:r>
              <a:rPr lang="pt-BR" dirty="0" smtClean="0"/>
              <a:t>analogia, </a:t>
            </a:r>
            <a:r>
              <a:rPr lang="pt-BR" dirty="0"/>
              <a:t>serem considerados como lutas de galo, descritas por </a:t>
            </a:r>
            <a:r>
              <a:rPr lang="pt-BR" dirty="0" smtClean="0"/>
              <a:t>GEERTZ.</a:t>
            </a:r>
            <a:endParaRPr lang="pt-BR" dirty="0"/>
          </a:p>
          <a:p>
            <a:pPr marL="45720" indent="0" algn="just">
              <a:buNone/>
            </a:pPr>
            <a:r>
              <a:rPr lang="pt-BR" dirty="0"/>
              <a:t>Não são os alunos que lutam entre si, mas é a grande luta que adentra os muros da escola, é a luta pela vida, pela sobrevivência, pelo espaço, num país que não garante condições de vida digna dentro e fora da escola.</a:t>
            </a:r>
          </a:p>
          <a:p>
            <a:pPr marL="45720" indent="0" algn="just">
              <a:buNone/>
            </a:pPr>
            <a:endParaRPr lang="pt-BR" dirty="0"/>
          </a:p>
        </p:txBody>
      </p:sp>
      <p:pic>
        <p:nvPicPr>
          <p:cNvPr id="4" name="Imagem 3" descr="http://1.bp.blogspot.com/_xOnMm_HrFWQ/SmKT-1JhXRI/AAAAAAAAIpI/dKfdjLsHxhM/s400/Luta+de+galo+(4).jpg"/>
          <p:cNvPicPr/>
          <p:nvPr/>
        </p:nvPicPr>
        <p:blipFill>
          <a:blip r:embed="rId2">
            <a:extLst>
              <a:ext uri="{28A0092B-C50C-407E-A947-70E740481C1C}">
                <a14:useLocalDpi xmlns:a14="http://schemas.microsoft.com/office/drawing/2010/main" val="0"/>
              </a:ext>
            </a:extLst>
          </a:blip>
          <a:srcRect/>
          <a:stretch>
            <a:fillRect/>
          </a:stretch>
        </p:blipFill>
        <p:spPr bwMode="auto">
          <a:xfrm>
            <a:off x="4932040" y="692696"/>
            <a:ext cx="3808095" cy="2557780"/>
          </a:xfrm>
          <a:prstGeom prst="rect">
            <a:avLst/>
          </a:prstGeom>
          <a:noFill/>
          <a:ln>
            <a:noFill/>
          </a:ln>
        </p:spPr>
      </p:pic>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3"/>
          </p:nvPr>
        </p:nvSpPr>
        <p:spPr>
          <a:xfrm>
            <a:off x="395536" y="731520"/>
            <a:ext cx="8352928" cy="5577800"/>
          </a:xfrm>
        </p:spPr>
        <p:txBody>
          <a:bodyPr>
            <a:normAutofit lnSpcReduction="10000"/>
          </a:bodyPr>
          <a:lstStyle/>
          <a:p>
            <a:pPr marL="45720" indent="0" algn="just">
              <a:buNone/>
            </a:pPr>
            <a:r>
              <a:rPr lang="pt-BR" dirty="0"/>
              <a:t>A escola é violentadora dos direitos do aluno e dos professores.</a:t>
            </a:r>
          </a:p>
          <a:p>
            <a:pPr marL="45720" indent="0" algn="just">
              <a:buNone/>
            </a:pPr>
            <a:r>
              <a:rPr lang="pt-BR" dirty="0"/>
              <a:t>Não oferece condições de bem-estar, de convivência, de respeito, de valorização dos ritos necessários à ordem, desconhecendo a cultura do grupo, o modo como vivem os alunos, o que desejam, o que pensam, o que mais gostam, o que lhes dá mais prazer.</a:t>
            </a:r>
          </a:p>
          <a:p>
            <a:pPr marL="45720" indent="0" algn="just">
              <a:buNone/>
            </a:pPr>
            <a:r>
              <a:rPr lang="pt-BR" dirty="0"/>
              <a:t>Como impedir que a violência adentre a escola, se a própria escola é violentadora dos direitos dos alunos e dos professores?</a:t>
            </a:r>
          </a:p>
          <a:p>
            <a:pPr marL="45720" indent="0" algn="just">
              <a:buNone/>
            </a:pPr>
            <a:r>
              <a:rPr lang="pt-BR" dirty="0"/>
              <a:t>A violência precisa ser negociada e considerada como manifestação maior do antagonismo existente entre a vontade e a necessidade, num confronto de valores.</a:t>
            </a:r>
          </a:p>
          <a:p>
            <a:pPr marL="45720" indent="0" algn="just">
              <a:buNone/>
            </a:pPr>
            <a:r>
              <a:rPr lang="pt-BR" dirty="0"/>
              <a:t>A crítica de que a escola é violenta, desconhece que ela sofre um processo diário de violência através da hierarquia do poder</a:t>
            </a:r>
            <a:r>
              <a:rPr lang="pt-BR" dirty="0" smtClean="0"/>
              <a:t>.</a:t>
            </a:r>
          </a:p>
          <a:p>
            <a:pPr marL="45720" indent="0" algn="just">
              <a:buNone/>
            </a:pPr>
            <a:r>
              <a:rPr lang="pt-BR" dirty="0"/>
              <a:t>A violência tem uma dimensão construtiva, uma ação estruturante para a organização da escola, no sentido de rever os mecanismos de poder e de hierarquização. </a:t>
            </a:r>
          </a:p>
          <a:p>
            <a:pPr marL="45720" indent="0" algn="just">
              <a:buNone/>
            </a:pPr>
            <a:endParaRPr lang="pt-BR" dirty="0"/>
          </a:p>
        </p:txBody>
      </p:sp>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Premissas</a:t>
            </a:r>
            <a:endParaRPr lang="pt-BR" dirty="0"/>
          </a:p>
        </p:txBody>
      </p:sp>
      <p:sp>
        <p:nvSpPr>
          <p:cNvPr id="3" name="Espaço Reservado para Conteúdo 2"/>
          <p:cNvSpPr>
            <a:spLocks noGrp="1"/>
          </p:cNvSpPr>
          <p:nvPr>
            <p:ph sz="quarter" idx="13"/>
          </p:nvPr>
        </p:nvSpPr>
        <p:spPr>
          <a:xfrm>
            <a:off x="755576" y="731520"/>
            <a:ext cx="7560840" cy="3474720"/>
          </a:xfrm>
        </p:spPr>
        <p:txBody>
          <a:bodyPr/>
          <a:lstStyle/>
          <a:p>
            <a:pPr algn="just"/>
            <a:r>
              <a:rPr lang="pt-BR" dirty="0"/>
              <a:t> A</a:t>
            </a:r>
            <a:r>
              <a:rPr lang="pt-BR" dirty="0" smtClean="0"/>
              <a:t> </a:t>
            </a:r>
            <a:r>
              <a:rPr lang="pt-BR" dirty="0"/>
              <a:t>violência está ligada à incapacidade organizacional da escola;</a:t>
            </a:r>
          </a:p>
          <a:p>
            <a:pPr algn="just"/>
            <a:r>
              <a:rPr lang="pt-BR" dirty="0"/>
              <a:t> A</a:t>
            </a:r>
            <a:r>
              <a:rPr lang="pt-BR" dirty="0" smtClean="0"/>
              <a:t> </a:t>
            </a:r>
            <a:r>
              <a:rPr lang="pt-BR" dirty="0"/>
              <a:t>violência que ocorre no cotidiano da escola é um complexo espelhar da sociedade e, portanto, não pode ser resolvida aos limites do muro da </a:t>
            </a:r>
            <a:r>
              <a:rPr lang="pt-BR" dirty="0" smtClean="0"/>
              <a:t>instituição, </a:t>
            </a:r>
            <a:r>
              <a:rPr lang="pt-BR" dirty="0" smtClean="0"/>
              <a:t>e;</a:t>
            </a:r>
            <a:endParaRPr lang="pt-BR" dirty="0"/>
          </a:p>
          <a:p>
            <a:pPr algn="just"/>
            <a:r>
              <a:rPr lang="pt-BR" dirty="0"/>
              <a:t> A</a:t>
            </a:r>
            <a:r>
              <a:rPr lang="pt-BR" dirty="0" smtClean="0"/>
              <a:t> </a:t>
            </a:r>
            <a:r>
              <a:rPr lang="pt-BR" dirty="0"/>
              <a:t>escola, na sua prática pedagógica, apresenta-se sob a égide do poder, cultivando o medo e gerando a cultura da violência.</a:t>
            </a:r>
          </a:p>
          <a:p>
            <a:endParaRPr lang="pt-BR" dirty="0"/>
          </a:p>
        </p:txBody>
      </p:sp>
    </p:spTree>
    <p:extLst>
      <p:ext uri="{BB962C8B-B14F-4D97-AF65-F5344CB8AC3E}">
        <p14:creationId xmlns:p14="http://schemas.microsoft.com/office/powerpoint/2010/main" val="26391346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3"/>
          </p:nvPr>
        </p:nvSpPr>
        <p:spPr>
          <a:xfrm>
            <a:off x="323528" y="731520"/>
            <a:ext cx="8352928" cy="2481456"/>
          </a:xfrm>
        </p:spPr>
        <p:txBody>
          <a:bodyPr>
            <a:normAutofit lnSpcReduction="10000"/>
          </a:bodyPr>
          <a:lstStyle/>
          <a:p>
            <a:pPr marL="45720" indent="0" algn="just">
              <a:buNone/>
            </a:pPr>
            <a:r>
              <a:rPr lang="pt-BR" dirty="0"/>
              <a:t>Como uma organização complexa não pode descuidar-se dos ruídos, da desordem, sob o risco de permitir o amplo desempenho da anomia, que seria a ausência de normas e consequente a criação de uma nova estrutura organizacional.</a:t>
            </a:r>
          </a:p>
          <a:p>
            <a:pPr marL="45720" indent="0" algn="just">
              <a:buNone/>
            </a:pPr>
            <a:r>
              <a:rPr lang="pt-BR" dirty="0"/>
              <a:t>A ordem necessita da desordem para que, através de interações e encontros, atinja uma nova ordem, uma organização. Edgar </a:t>
            </a:r>
            <a:r>
              <a:rPr lang="pt-BR" dirty="0" err="1" smtClean="0"/>
              <a:t>Morin</a:t>
            </a:r>
            <a:r>
              <a:rPr lang="pt-BR" dirty="0" smtClean="0"/>
              <a:t>: </a:t>
            </a:r>
            <a:endParaRPr lang="pt-BR" dirty="0"/>
          </a:p>
          <a:p>
            <a:pPr algn="just"/>
            <a:endParaRPr lang="pt-BR" dirty="0"/>
          </a:p>
        </p:txBody>
      </p:sp>
      <p:pic>
        <p:nvPicPr>
          <p:cNvPr id="4" name="Imagem 3" descr="http://www.revistasusp.sibi.usp.br/img/revistas/rbefe/v18n3/a05fig1.gif"/>
          <p:cNvPicPr/>
          <p:nvPr/>
        </p:nvPicPr>
        <p:blipFill>
          <a:blip r:embed="rId2">
            <a:extLst>
              <a:ext uri="{28A0092B-C50C-407E-A947-70E740481C1C}">
                <a14:useLocalDpi xmlns:a14="http://schemas.microsoft.com/office/drawing/2010/main" val="0"/>
              </a:ext>
            </a:extLst>
          </a:blip>
          <a:srcRect/>
          <a:stretch>
            <a:fillRect/>
          </a:stretch>
        </p:blipFill>
        <p:spPr bwMode="auto">
          <a:xfrm>
            <a:off x="1475656" y="3501008"/>
            <a:ext cx="2755511" cy="1850767"/>
          </a:xfrm>
          <a:prstGeom prst="rect">
            <a:avLst/>
          </a:prstGeom>
          <a:noFill/>
          <a:ln>
            <a:noFill/>
          </a:ln>
        </p:spPr>
      </p:pic>
      <p:pic>
        <p:nvPicPr>
          <p:cNvPr id="1026" name="Picture 2" descr="http://meuambiente.blog.com/files/2010/09/mor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3433879"/>
            <a:ext cx="209550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 organização a partir da desordem </a:t>
            </a:r>
          </a:p>
        </p:txBody>
      </p:sp>
      <p:sp>
        <p:nvSpPr>
          <p:cNvPr id="3" name="Espaço Reservado para Conteúdo 2"/>
          <p:cNvSpPr>
            <a:spLocks noGrp="1"/>
          </p:cNvSpPr>
          <p:nvPr>
            <p:ph sz="quarter" idx="13"/>
          </p:nvPr>
        </p:nvSpPr>
        <p:spPr>
          <a:xfrm>
            <a:off x="4283968" y="941874"/>
            <a:ext cx="4176464" cy="2631142"/>
          </a:xfrm>
        </p:spPr>
        <p:txBody>
          <a:bodyPr/>
          <a:lstStyle/>
          <a:p>
            <a:pPr marL="45720" indent="0" algn="just">
              <a:buNone/>
            </a:pPr>
            <a:r>
              <a:rPr lang="pt-BR" dirty="0"/>
              <a:t>Para tudo isso precisamos de uma Pedagogia da Escuta, da Sensibilidade, do Amor, do Respeito às diferenças e a compreensão da cultura na qual a escola está inserida.</a:t>
            </a:r>
          </a:p>
          <a:p>
            <a:pPr algn="just"/>
            <a:endParaRPr lang="pt-BR" dirty="0"/>
          </a:p>
        </p:txBody>
      </p:sp>
      <p:pic>
        <p:nvPicPr>
          <p:cNvPr id="4" name="Imagem 3" descr="http://t2.gstatic.com/images?q=tbn:ANd9GcRhTAVOfqVVwI9BpYenHJlfzx8pkLkljVYQkLiS6ZNQ8YTYYacy">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39552" y="941875"/>
            <a:ext cx="3528392" cy="2775157"/>
          </a:xfrm>
          <a:prstGeom prst="rect">
            <a:avLst/>
          </a:prstGeom>
          <a:noFill/>
          <a:ln>
            <a:noFill/>
          </a:ln>
        </p:spPr>
      </p:pic>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3"/>
          </p:nvPr>
        </p:nvSpPr>
        <p:spPr>
          <a:xfrm>
            <a:off x="1115616" y="692696"/>
            <a:ext cx="6400800" cy="3474720"/>
          </a:xfrm>
        </p:spPr>
        <p:txBody>
          <a:bodyPr/>
          <a:lstStyle/>
          <a:p>
            <a:pPr marL="45720" indent="0" algn="just">
              <a:buNone/>
            </a:pPr>
            <a:endParaRPr lang="pt-BR" u="sng" dirty="0" smtClean="0">
              <a:hlinkClick r:id="rId2"/>
            </a:endParaRPr>
          </a:p>
          <a:p>
            <a:pPr marL="45720" indent="0" algn="just">
              <a:buNone/>
            </a:pPr>
            <a:endParaRPr lang="pt-BR" u="sng" dirty="0">
              <a:hlinkClick r:id="rId2"/>
            </a:endParaRPr>
          </a:p>
          <a:p>
            <a:pPr marL="45720" indent="0" algn="just">
              <a:buNone/>
            </a:pPr>
            <a:endParaRPr lang="pt-BR" u="sng" dirty="0" smtClean="0">
              <a:hlinkClick r:id="rId2"/>
            </a:endParaRPr>
          </a:p>
          <a:p>
            <a:pPr marL="45720" indent="0" algn="just">
              <a:buNone/>
            </a:pPr>
            <a:endParaRPr lang="pt-BR" u="sng" dirty="0">
              <a:hlinkClick r:id="rId2"/>
            </a:endParaRPr>
          </a:p>
          <a:p>
            <a:pPr marL="45720" indent="0" algn="just">
              <a:buNone/>
            </a:pPr>
            <a:endParaRPr lang="pt-BR" u="sng" dirty="0" smtClean="0">
              <a:hlinkClick r:id="rId2"/>
            </a:endParaRPr>
          </a:p>
          <a:p>
            <a:pPr marL="45720" indent="0" algn="just">
              <a:buNone/>
            </a:pPr>
            <a:endParaRPr lang="pt-BR" u="sng" dirty="0">
              <a:hlinkClick r:id="rId2"/>
            </a:endParaRPr>
          </a:p>
          <a:p>
            <a:pPr marL="45720" indent="0" algn="just">
              <a:buNone/>
            </a:pPr>
            <a:r>
              <a:rPr lang="pt-BR" u="sng" dirty="0" smtClean="0">
                <a:hlinkClick r:id="rId2"/>
              </a:rPr>
              <a:t>http</a:t>
            </a:r>
            <a:r>
              <a:rPr lang="pt-BR" u="sng" dirty="0">
                <a:hlinkClick r:id="rId2"/>
              </a:rPr>
              <a:t>://www.youtube.com/watch?v=jvORQ6_TlYE</a:t>
            </a:r>
            <a:endParaRPr lang="pt-BR" dirty="0"/>
          </a:p>
          <a:p>
            <a:pPr marL="45720" indent="0" algn="just">
              <a:buNone/>
            </a:pPr>
            <a:endParaRPr lang="pt-BR" dirty="0"/>
          </a:p>
        </p:txBody>
      </p:sp>
      <p:sp>
        <p:nvSpPr>
          <p:cNvPr id="4" name="Título 1"/>
          <p:cNvSpPr>
            <a:spLocks noGrp="1"/>
          </p:cNvSpPr>
          <p:nvPr>
            <p:ph type="title"/>
          </p:nvPr>
        </p:nvSpPr>
        <p:spPr>
          <a:xfrm>
            <a:off x="1793289" y="4372168"/>
            <a:ext cx="6512511" cy="1143000"/>
          </a:xfrm>
        </p:spPr>
        <p:txBody>
          <a:bodyPr/>
          <a:lstStyle/>
          <a:p>
            <a:r>
              <a:rPr lang="pt-BR" dirty="0" smtClean="0"/>
              <a:t> Vídeo</a:t>
            </a:r>
            <a:endParaRPr lang="pt-BR" dirty="0"/>
          </a:p>
        </p:txBody>
      </p:sp>
    </p:spTree>
    <p:extLst>
      <p:ext uri="{BB962C8B-B14F-4D97-AF65-F5344CB8AC3E}">
        <p14:creationId xmlns:p14="http://schemas.microsoft.com/office/powerpoint/2010/main" val="5069719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547664" y="5373216"/>
            <a:ext cx="6410573" cy="504055"/>
          </a:xfrm>
        </p:spPr>
        <p:txBody>
          <a:bodyPr>
            <a:normAutofit/>
          </a:bodyPr>
          <a:lstStyle/>
          <a:p>
            <a:pPr algn="r"/>
            <a:r>
              <a:rPr lang="pt-BR" dirty="0" smtClean="0"/>
              <a:t>e – mail: sthomaz26@gmail.com</a:t>
            </a:r>
            <a:endParaRPr lang="pt-BR" dirty="0"/>
          </a:p>
        </p:txBody>
      </p:sp>
      <p:sp>
        <p:nvSpPr>
          <p:cNvPr id="2" name="Título 1"/>
          <p:cNvSpPr>
            <a:spLocks noGrp="1"/>
          </p:cNvSpPr>
          <p:nvPr>
            <p:ph type="ctrTitle"/>
          </p:nvPr>
        </p:nvSpPr>
        <p:spPr>
          <a:xfrm>
            <a:off x="0" y="2060849"/>
            <a:ext cx="9143999" cy="1008112"/>
          </a:xfrm>
        </p:spPr>
        <p:txBody>
          <a:bodyPr>
            <a:normAutofit fontScale="90000"/>
          </a:bodyPr>
          <a:lstStyle/>
          <a:p>
            <a:pPr marL="182880" indent="0" algn="ctr">
              <a:buNone/>
            </a:pPr>
            <a:r>
              <a:rPr lang="pt-BR" b="1" dirty="0" smtClean="0"/>
              <a:t>Obrigada! </a:t>
            </a:r>
            <a:br>
              <a:rPr lang="pt-BR" b="1" dirty="0" smtClean="0"/>
            </a:br>
            <a:r>
              <a:rPr lang="pt-BR" b="1" dirty="0" smtClean="0"/>
              <a:t/>
            </a:r>
            <a:br>
              <a:rPr lang="pt-BR" b="1" dirty="0" smtClean="0"/>
            </a:br>
            <a:r>
              <a:rPr lang="pt-BR" dirty="0" smtClean="0"/>
              <a:t/>
            </a:r>
            <a:br>
              <a:rPr lang="pt-BR" dirty="0" smtClean="0"/>
            </a:br>
            <a:r>
              <a:rPr lang="pt-BR" dirty="0" smtClean="0"/>
              <a:t/>
            </a:r>
            <a:br>
              <a:rPr lang="pt-BR" dirty="0" smtClean="0"/>
            </a:br>
            <a:endParaRPr lang="pt-BR" dirty="0"/>
          </a:p>
        </p:txBody>
      </p:sp>
      <p:sp>
        <p:nvSpPr>
          <p:cNvPr id="4" name="CaixaDeTexto 3"/>
          <p:cNvSpPr txBox="1"/>
          <p:nvPr/>
        </p:nvSpPr>
        <p:spPr>
          <a:xfrm>
            <a:off x="0" y="3852337"/>
            <a:ext cx="9144000" cy="584775"/>
          </a:xfrm>
          <a:prstGeom prst="rect">
            <a:avLst/>
          </a:prstGeom>
          <a:noFill/>
        </p:spPr>
        <p:txBody>
          <a:bodyPr wrap="square" rtlCol="0">
            <a:spAutoFit/>
          </a:bodyPr>
          <a:lstStyle/>
          <a:p>
            <a:pPr algn="ctr"/>
            <a:r>
              <a:rPr lang="pt-BR" sz="3200" dirty="0" smtClean="0"/>
              <a:t>Sueli Thomaz</a:t>
            </a:r>
            <a:endParaRPr lang="pt-BR" sz="3200" dirty="0"/>
          </a:p>
        </p:txBody>
      </p:sp>
    </p:spTree>
    <p:extLst>
      <p:ext uri="{BB962C8B-B14F-4D97-AF65-F5344CB8AC3E}">
        <p14:creationId xmlns:p14="http://schemas.microsoft.com/office/powerpoint/2010/main" val="1265065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3"/>
          </p:nvPr>
        </p:nvSpPr>
        <p:spPr>
          <a:xfrm>
            <a:off x="3563888" y="1844824"/>
            <a:ext cx="4608512" cy="3024336"/>
          </a:xfrm>
        </p:spPr>
        <p:txBody>
          <a:bodyPr/>
          <a:lstStyle/>
          <a:p>
            <a:pPr marL="45720" indent="0" algn="just">
              <a:buNone/>
            </a:pPr>
            <a:r>
              <a:rPr lang="pt-BR" dirty="0"/>
              <a:t>Buscando auxílio na Mitologia, usamos a figura do </a:t>
            </a:r>
            <a:r>
              <a:rPr lang="pt-BR" dirty="0" err="1"/>
              <a:t>Minotauro</a:t>
            </a:r>
            <a:r>
              <a:rPr lang="pt-BR" dirty="0"/>
              <a:t>, como aquele que está presente na escola, representando a </a:t>
            </a:r>
            <a:r>
              <a:rPr lang="pt-BR" dirty="0" smtClean="0"/>
              <a:t>violência e </a:t>
            </a:r>
            <a:r>
              <a:rPr lang="pt-BR" dirty="0"/>
              <a:t>o medo.</a:t>
            </a:r>
          </a:p>
          <a:p>
            <a:endParaRPr lang="pt-BR" dirty="0"/>
          </a:p>
        </p:txBody>
      </p:sp>
      <p:pic>
        <p:nvPicPr>
          <p:cNvPr id="4" name="Imagem 3" descr="C:\Users\Sueli Thomas\Pictures\minotauro 2.jpg"/>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844824"/>
            <a:ext cx="1872208" cy="3024336"/>
          </a:xfrm>
          <a:prstGeom prst="rect">
            <a:avLst/>
          </a:prstGeom>
          <a:noFill/>
          <a:ln>
            <a:noFill/>
          </a:ln>
        </p:spPr>
      </p:pic>
      <p:sp>
        <p:nvSpPr>
          <p:cNvPr id="6" name="Título 1"/>
          <p:cNvSpPr>
            <a:spLocks noGrp="1"/>
          </p:cNvSpPr>
          <p:nvPr>
            <p:ph type="title"/>
          </p:nvPr>
        </p:nvSpPr>
        <p:spPr>
          <a:xfrm>
            <a:off x="1793289" y="4372168"/>
            <a:ext cx="6512511" cy="1143000"/>
          </a:xfrm>
        </p:spPr>
        <p:txBody>
          <a:bodyPr/>
          <a:lstStyle/>
          <a:p>
            <a:r>
              <a:rPr lang="pt-BR" dirty="0" smtClean="0"/>
              <a:t>A Mitologia</a:t>
            </a:r>
            <a:endParaRPr lang="pt-BR" dirty="0"/>
          </a:p>
        </p:txBody>
      </p:sp>
    </p:spTree>
    <p:extLst>
      <p:ext uri="{BB962C8B-B14F-4D97-AF65-F5344CB8AC3E}">
        <p14:creationId xmlns:p14="http://schemas.microsoft.com/office/powerpoint/2010/main" val="1448104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 história do Mito</a:t>
            </a:r>
            <a:r>
              <a:rPr lang="pt-BR" dirty="0">
                <a:effectLst/>
              </a:rPr>
              <a:t/>
            </a:r>
            <a:br>
              <a:rPr lang="pt-BR" dirty="0">
                <a:effectLst/>
              </a:rPr>
            </a:br>
            <a:endParaRPr lang="pt-BR" dirty="0"/>
          </a:p>
        </p:txBody>
      </p:sp>
      <p:sp>
        <p:nvSpPr>
          <p:cNvPr id="3" name="Espaço Reservado para Conteúdo 2"/>
          <p:cNvSpPr>
            <a:spLocks noGrp="1"/>
          </p:cNvSpPr>
          <p:nvPr>
            <p:ph sz="quarter" idx="13"/>
          </p:nvPr>
        </p:nvSpPr>
        <p:spPr>
          <a:xfrm>
            <a:off x="539552" y="731520"/>
            <a:ext cx="8064896" cy="3633584"/>
          </a:xfrm>
        </p:spPr>
        <p:txBody>
          <a:bodyPr>
            <a:normAutofit fontScale="85000" lnSpcReduction="20000"/>
          </a:bodyPr>
          <a:lstStyle/>
          <a:p>
            <a:pPr marL="45720" indent="0" algn="just">
              <a:buNone/>
            </a:pPr>
            <a:r>
              <a:rPr lang="pt-BR" dirty="0"/>
              <a:t>O </a:t>
            </a:r>
            <a:r>
              <a:rPr lang="pt-BR" dirty="0" err="1"/>
              <a:t>Minotauro</a:t>
            </a:r>
            <a:r>
              <a:rPr lang="pt-BR" dirty="0"/>
              <a:t> (touro de </a:t>
            </a:r>
            <a:r>
              <a:rPr lang="pt-BR" dirty="0" err="1"/>
              <a:t>Minos</a:t>
            </a:r>
            <a:r>
              <a:rPr lang="pt-BR" dirty="0"/>
              <a:t>) é uma figura mitológica criada na Grécia Antiga. Com cabeça e cauda de touro num corpo de homem, este personagem povoou o imaginário dos gregos, levando medo e terror. De acordo com o mito, a criatura habitava um labirinto na Ilha de </a:t>
            </a:r>
            <a:r>
              <a:rPr lang="pt-BR" u="sng" dirty="0">
                <a:hlinkClick r:id="rId2"/>
              </a:rPr>
              <a:t>Creta</a:t>
            </a:r>
            <a:r>
              <a:rPr lang="pt-BR" dirty="0"/>
              <a:t> que era governada pelo rei </a:t>
            </a:r>
            <a:r>
              <a:rPr lang="pt-BR" dirty="0" err="1"/>
              <a:t>Minos</a:t>
            </a:r>
            <a:r>
              <a:rPr lang="pt-BR" dirty="0"/>
              <a:t>. </a:t>
            </a:r>
          </a:p>
          <a:p>
            <a:pPr marL="45720" indent="0" algn="just">
              <a:buNone/>
            </a:pPr>
            <a:endParaRPr lang="pt-BR" dirty="0"/>
          </a:p>
          <a:p>
            <a:pPr marL="45720" indent="0" algn="just">
              <a:buNone/>
            </a:pPr>
            <a:r>
              <a:rPr lang="en-US" dirty="0" err="1"/>
              <a:t>Conta</a:t>
            </a:r>
            <a:r>
              <a:rPr lang="en-US" dirty="0"/>
              <a:t> o </a:t>
            </a:r>
            <a:r>
              <a:rPr lang="en-US" dirty="0" err="1"/>
              <a:t>mito</a:t>
            </a:r>
            <a:r>
              <a:rPr lang="en-US" dirty="0"/>
              <a:t> </a:t>
            </a:r>
            <a:r>
              <a:rPr lang="en-US" dirty="0" err="1"/>
              <a:t>que</a:t>
            </a:r>
            <a:r>
              <a:rPr lang="en-US" dirty="0"/>
              <a:t> </a:t>
            </a:r>
            <a:r>
              <a:rPr lang="en-US" dirty="0" err="1"/>
              <a:t>ele</a:t>
            </a:r>
            <a:r>
              <a:rPr lang="en-US" dirty="0"/>
              <a:t> </a:t>
            </a:r>
            <a:r>
              <a:rPr lang="en-US" dirty="0" err="1"/>
              <a:t>nasceu</a:t>
            </a:r>
            <a:r>
              <a:rPr lang="en-US" dirty="0"/>
              <a:t> </a:t>
            </a:r>
            <a:r>
              <a:rPr lang="en-US" dirty="0" err="1"/>
              <a:t>em</a:t>
            </a:r>
            <a:r>
              <a:rPr lang="en-US" dirty="0"/>
              <a:t> </a:t>
            </a:r>
            <a:r>
              <a:rPr lang="en-US" dirty="0" err="1"/>
              <a:t>função</a:t>
            </a:r>
            <a:r>
              <a:rPr lang="en-US" dirty="0"/>
              <a:t> de um </a:t>
            </a:r>
            <a:r>
              <a:rPr lang="en-US" dirty="0" err="1"/>
              <a:t>desrespeito</a:t>
            </a:r>
            <a:r>
              <a:rPr lang="en-US" dirty="0"/>
              <a:t> de </a:t>
            </a:r>
            <a:r>
              <a:rPr lang="en-US" dirty="0" err="1"/>
              <a:t>seu</a:t>
            </a:r>
            <a:r>
              <a:rPr lang="en-US" dirty="0"/>
              <a:t> </a:t>
            </a:r>
            <a:r>
              <a:rPr lang="en-US" dirty="0" err="1"/>
              <a:t>pai</a:t>
            </a:r>
            <a:r>
              <a:rPr lang="en-US" dirty="0"/>
              <a:t> </a:t>
            </a:r>
            <a:r>
              <a:rPr lang="en-US" dirty="0" err="1"/>
              <a:t>ao</a:t>
            </a:r>
            <a:r>
              <a:rPr lang="en-US" dirty="0"/>
              <a:t> </a:t>
            </a:r>
            <a:r>
              <a:rPr lang="en-US" dirty="0" err="1"/>
              <a:t>deus</a:t>
            </a:r>
            <a:r>
              <a:rPr lang="en-US" dirty="0"/>
              <a:t> dos mares, </a:t>
            </a:r>
            <a:r>
              <a:rPr lang="en-US" u="sng" dirty="0">
                <a:hlinkClick r:id="rId3"/>
              </a:rPr>
              <a:t>Poseidon</a:t>
            </a:r>
            <a:r>
              <a:rPr lang="en-US" dirty="0"/>
              <a:t>. O </a:t>
            </a:r>
            <a:r>
              <a:rPr lang="en-US" dirty="0" err="1"/>
              <a:t>rei</a:t>
            </a:r>
            <a:r>
              <a:rPr lang="en-US" dirty="0"/>
              <a:t> Minos, antes de </a:t>
            </a:r>
            <a:r>
              <a:rPr lang="en-US" dirty="0" err="1"/>
              <a:t>tornar</a:t>
            </a:r>
            <a:r>
              <a:rPr lang="en-US" dirty="0"/>
              <a:t>-se </a:t>
            </a:r>
            <a:r>
              <a:rPr lang="en-US" dirty="0" err="1"/>
              <a:t>rei</a:t>
            </a:r>
            <a:r>
              <a:rPr lang="en-US" dirty="0"/>
              <a:t> de </a:t>
            </a:r>
            <a:r>
              <a:rPr lang="en-US" dirty="0" err="1"/>
              <a:t>Creta</a:t>
            </a:r>
            <a:r>
              <a:rPr lang="en-US" dirty="0"/>
              <a:t>, </a:t>
            </a:r>
            <a:r>
              <a:rPr lang="en-US" dirty="0" err="1"/>
              <a:t>havia</a:t>
            </a:r>
            <a:r>
              <a:rPr lang="en-US" dirty="0"/>
              <a:t> </a:t>
            </a:r>
            <a:r>
              <a:rPr lang="en-US" dirty="0" err="1"/>
              <a:t>feito</a:t>
            </a:r>
            <a:r>
              <a:rPr lang="en-US" dirty="0"/>
              <a:t> um </a:t>
            </a:r>
            <a:r>
              <a:rPr lang="en-US" dirty="0" err="1"/>
              <a:t>pedido</a:t>
            </a:r>
            <a:r>
              <a:rPr lang="en-US" dirty="0"/>
              <a:t> </a:t>
            </a:r>
            <a:r>
              <a:rPr lang="en-US" dirty="0" err="1"/>
              <a:t>ao</a:t>
            </a:r>
            <a:r>
              <a:rPr lang="en-US" dirty="0"/>
              <a:t> </a:t>
            </a:r>
            <a:r>
              <a:rPr lang="en-US" dirty="0" err="1"/>
              <a:t>deus</a:t>
            </a:r>
            <a:r>
              <a:rPr lang="en-US" dirty="0"/>
              <a:t> </a:t>
            </a:r>
            <a:r>
              <a:rPr lang="en-US" dirty="0" err="1"/>
              <a:t>para</a:t>
            </a:r>
            <a:r>
              <a:rPr lang="en-US" dirty="0"/>
              <a:t> </a:t>
            </a:r>
            <a:r>
              <a:rPr lang="en-US" dirty="0" err="1"/>
              <a:t>que</a:t>
            </a:r>
            <a:r>
              <a:rPr lang="en-US" dirty="0"/>
              <a:t> </a:t>
            </a:r>
            <a:r>
              <a:rPr lang="en-US" dirty="0" err="1"/>
              <a:t>ele</a:t>
            </a:r>
            <a:r>
              <a:rPr lang="en-US" dirty="0"/>
              <a:t> se </a:t>
            </a:r>
            <a:r>
              <a:rPr lang="en-US" dirty="0" err="1"/>
              <a:t>tornasse</a:t>
            </a:r>
            <a:r>
              <a:rPr lang="en-US" dirty="0"/>
              <a:t> o </a:t>
            </a:r>
            <a:r>
              <a:rPr lang="en-US" dirty="0" err="1"/>
              <a:t>rei</a:t>
            </a:r>
            <a:r>
              <a:rPr lang="en-US" dirty="0"/>
              <a:t>. Poseidon </a:t>
            </a:r>
            <a:r>
              <a:rPr lang="en-US" dirty="0" err="1"/>
              <a:t>aceita</a:t>
            </a:r>
            <a:r>
              <a:rPr lang="en-US" dirty="0"/>
              <a:t> o </a:t>
            </a:r>
            <a:r>
              <a:rPr lang="en-US" dirty="0" err="1"/>
              <a:t>pedido</a:t>
            </a:r>
            <a:r>
              <a:rPr lang="en-US" dirty="0"/>
              <a:t>, </a:t>
            </a:r>
            <a:r>
              <a:rPr lang="en-US" dirty="0" err="1"/>
              <a:t>porém</a:t>
            </a:r>
            <a:r>
              <a:rPr lang="en-US" dirty="0"/>
              <a:t> </a:t>
            </a:r>
            <a:r>
              <a:rPr lang="en-US" dirty="0" err="1"/>
              <a:t>pede</a:t>
            </a:r>
            <a:r>
              <a:rPr lang="en-US" dirty="0"/>
              <a:t> </a:t>
            </a:r>
            <a:r>
              <a:rPr lang="en-US" dirty="0" err="1"/>
              <a:t>em</a:t>
            </a:r>
            <a:r>
              <a:rPr lang="en-US" dirty="0"/>
              <a:t> </a:t>
            </a:r>
            <a:r>
              <a:rPr lang="en-US" dirty="0" err="1"/>
              <a:t>troca</a:t>
            </a:r>
            <a:r>
              <a:rPr lang="en-US" dirty="0"/>
              <a:t> </a:t>
            </a:r>
            <a:r>
              <a:rPr lang="en-US" dirty="0" err="1"/>
              <a:t>que</a:t>
            </a:r>
            <a:r>
              <a:rPr lang="en-US" dirty="0"/>
              <a:t> Minos </a:t>
            </a:r>
            <a:r>
              <a:rPr lang="en-US" dirty="0" err="1"/>
              <a:t>sacrificasse</a:t>
            </a:r>
            <a:r>
              <a:rPr lang="en-US" dirty="0"/>
              <a:t>, </a:t>
            </a:r>
            <a:r>
              <a:rPr lang="en-US" dirty="0" err="1"/>
              <a:t>em</a:t>
            </a:r>
            <a:r>
              <a:rPr lang="en-US" dirty="0"/>
              <a:t> </a:t>
            </a:r>
            <a:r>
              <a:rPr lang="en-US" dirty="0" err="1"/>
              <a:t>sua</a:t>
            </a:r>
            <a:r>
              <a:rPr lang="en-US" dirty="0"/>
              <a:t> </a:t>
            </a:r>
            <a:r>
              <a:rPr lang="en-US" dirty="0" err="1"/>
              <a:t>homenagem</a:t>
            </a:r>
            <a:r>
              <a:rPr lang="en-US" dirty="0"/>
              <a:t>, um </a:t>
            </a:r>
            <a:r>
              <a:rPr lang="en-US" dirty="0" err="1"/>
              <a:t>lindo</a:t>
            </a:r>
            <a:r>
              <a:rPr lang="en-US" dirty="0"/>
              <a:t> </a:t>
            </a:r>
            <a:r>
              <a:rPr lang="en-US" dirty="0" err="1"/>
              <a:t>touro</a:t>
            </a:r>
            <a:r>
              <a:rPr lang="en-US" dirty="0"/>
              <a:t> </a:t>
            </a:r>
            <a:r>
              <a:rPr lang="en-US" dirty="0" err="1"/>
              <a:t>branco</a:t>
            </a:r>
            <a:r>
              <a:rPr lang="en-US" dirty="0"/>
              <a:t> </a:t>
            </a:r>
            <a:r>
              <a:rPr lang="en-US" dirty="0" err="1"/>
              <a:t>que</a:t>
            </a:r>
            <a:r>
              <a:rPr lang="en-US" dirty="0"/>
              <a:t> </a:t>
            </a:r>
            <a:r>
              <a:rPr lang="en-US" dirty="0" err="1"/>
              <a:t>sairia</a:t>
            </a:r>
            <a:r>
              <a:rPr lang="en-US" dirty="0"/>
              <a:t> do mar. </a:t>
            </a:r>
            <a:r>
              <a:rPr lang="en-US" dirty="0" err="1"/>
              <a:t>Ao</a:t>
            </a:r>
            <a:r>
              <a:rPr lang="en-US" dirty="0"/>
              <a:t> </a:t>
            </a:r>
            <a:r>
              <a:rPr lang="en-US" dirty="0" err="1"/>
              <a:t>receber</a:t>
            </a:r>
            <a:r>
              <a:rPr lang="en-US" dirty="0"/>
              <a:t> o animal, o </a:t>
            </a:r>
            <a:r>
              <a:rPr lang="en-US" dirty="0" err="1"/>
              <a:t>rei</a:t>
            </a:r>
            <a:r>
              <a:rPr lang="en-US" dirty="0"/>
              <a:t> </a:t>
            </a:r>
            <a:r>
              <a:rPr lang="en-US" dirty="0" err="1"/>
              <a:t>ficou</a:t>
            </a:r>
            <a:r>
              <a:rPr lang="en-US" dirty="0"/>
              <a:t> </a:t>
            </a:r>
            <a:r>
              <a:rPr lang="en-US" dirty="0" err="1"/>
              <a:t>tão</a:t>
            </a:r>
            <a:r>
              <a:rPr lang="en-US" dirty="0"/>
              <a:t> </a:t>
            </a:r>
            <a:r>
              <a:rPr lang="en-US" dirty="0" err="1"/>
              <a:t>impressionado</a:t>
            </a:r>
            <a:r>
              <a:rPr lang="en-US" dirty="0"/>
              <a:t> com </a:t>
            </a:r>
            <a:r>
              <a:rPr lang="en-US" dirty="0" err="1"/>
              <a:t>sua</a:t>
            </a:r>
            <a:r>
              <a:rPr lang="en-US" dirty="0"/>
              <a:t> </a:t>
            </a:r>
            <a:r>
              <a:rPr lang="en-US" dirty="0" err="1"/>
              <a:t>beleza</a:t>
            </a:r>
            <a:r>
              <a:rPr lang="en-US" dirty="0"/>
              <a:t> </a:t>
            </a:r>
            <a:r>
              <a:rPr lang="en-US" dirty="0" err="1"/>
              <a:t>que</a:t>
            </a:r>
            <a:r>
              <a:rPr lang="en-US" dirty="0"/>
              <a:t> </a:t>
            </a:r>
            <a:r>
              <a:rPr lang="en-US" dirty="0" err="1"/>
              <a:t>resolveu</a:t>
            </a:r>
            <a:r>
              <a:rPr lang="en-US" dirty="0"/>
              <a:t> </a:t>
            </a:r>
            <a:r>
              <a:rPr lang="en-US" dirty="0" err="1"/>
              <a:t>sacrificar</a:t>
            </a:r>
            <a:r>
              <a:rPr lang="en-US" dirty="0"/>
              <a:t> um outro </a:t>
            </a:r>
            <a:r>
              <a:rPr lang="en-US" dirty="0" err="1"/>
              <a:t>touro</a:t>
            </a:r>
            <a:r>
              <a:rPr lang="en-US" dirty="0"/>
              <a:t> </a:t>
            </a:r>
            <a:r>
              <a:rPr lang="en-US" dirty="0" err="1"/>
              <a:t>em</a:t>
            </a:r>
            <a:r>
              <a:rPr lang="en-US" dirty="0"/>
              <a:t> </a:t>
            </a:r>
            <a:r>
              <a:rPr lang="en-US" dirty="0" err="1"/>
              <a:t>seu</a:t>
            </a:r>
            <a:r>
              <a:rPr lang="en-US" dirty="0"/>
              <a:t> </a:t>
            </a:r>
            <a:r>
              <a:rPr lang="en-US" dirty="0" err="1"/>
              <a:t>lugar</a:t>
            </a:r>
            <a:r>
              <a:rPr lang="en-US" dirty="0"/>
              <a:t>, </a:t>
            </a:r>
            <a:r>
              <a:rPr lang="en-US" dirty="0" err="1"/>
              <a:t>esperando</a:t>
            </a:r>
            <a:r>
              <a:rPr lang="en-US" dirty="0"/>
              <a:t> </a:t>
            </a:r>
            <a:r>
              <a:rPr lang="en-US" dirty="0" err="1"/>
              <a:t>que</a:t>
            </a:r>
            <a:r>
              <a:rPr lang="en-US" dirty="0"/>
              <a:t> o </a:t>
            </a:r>
            <a:r>
              <a:rPr lang="en-US" dirty="0" err="1"/>
              <a:t>deus</a:t>
            </a:r>
            <a:r>
              <a:rPr lang="en-US" dirty="0"/>
              <a:t> </a:t>
            </a:r>
            <a:r>
              <a:rPr lang="en-US" dirty="0" err="1"/>
              <a:t>não</a:t>
            </a:r>
            <a:r>
              <a:rPr lang="en-US" dirty="0"/>
              <a:t> </a:t>
            </a:r>
            <a:r>
              <a:rPr lang="en-US" dirty="0" err="1"/>
              <a:t>percebesse</a:t>
            </a:r>
            <a:r>
              <a:rPr lang="en-US" dirty="0"/>
              <a:t>. </a:t>
            </a:r>
            <a:endParaRPr lang="pt-BR" dirty="0"/>
          </a:p>
        </p:txBody>
      </p:sp>
    </p:spTree>
    <p:extLst>
      <p:ext uri="{BB962C8B-B14F-4D97-AF65-F5344CB8AC3E}">
        <p14:creationId xmlns:p14="http://schemas.microsoft.com/office/powerpoint/2010/main" val="3250242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3"/>
          </p:nvPr>
        </p:nvSpPr>
        <p:spPr>
          <a:xfrm>
            <a:off x="395536" y="476672"/>
            <a:ext cx="8280920" cy="5904656"/>
          </a:xfrm>
        </p:spPr>
        <p:txBody>
          <a:bodyPr>
            <a:noAutofit/>
          </a:bodyPr>
          <a:lstStyle/>
          <a:p>
            <a:pPr marL="45720" indent="0" algn="just">
              <a:buNone/>
            </a:pPr>
            <a:r>
              <a:rPr lang="pt-BR" sz="1900" dirty="0"/>
              <a:t>Muito bravo com a atitude do rei, Poseidon resolve castigar o mortal. Faz com que a esposa de </a:t>
            </a:r>
            <a:r>
              <a:rPr lang="pt-BR" sz="1900" dirty="0" err="1"/>
              <a:t>Minos</a:t>
            </a:r>
            <a:r>
              <a:rPr lang="pt-BR" sz="1900" dirty="0"/>
              <a:t>, </a:t>
            </a:r>
            <a:r>
              <a:rPr lang="pt-BR" sz="1900" dirty="0" err="1"/>
              <a:t>Pasífae</a:t>
            </a:r>
            <a:r>
              <a:rPr lang="pt-BR" sz="1900" dirty="0"/>
              <a:t>, se apaixonasse pelo touro. Isso não só aconteceu como também ela acabou ficando grávida do animal. Nasceu desta união o </a:t>
            </a:r>
            <a:r>
              <a:rPr lang="pt-BR" sz="1900" dirty="0" err="1"/>
              <a:t>Minotauro</a:t>
            </a:r>
            <a:r>
              <a:rPr lang="pt-BR" sz="1900" dirty="0"/>
              <a:t>. Desesperado e com muito medo, </a:t>
            </a:r>
            <a:r>
              <a:rPr lang="pt-BR" sz="1900" dirty="0" err="1"/>
              <a:t>Minos</a:t>
            </a:r>
            <a:r>
              <a:rPr lang="pt-BR" sz="1900" dirty="0"/>
              <a:t> solicitou a Dédalos que este construísse um labirinto gigante para prender a criatura. O labirinto foi construído no subsolo do palácio de </a:t>
            </a:r>
            <a:r>
              <a:rPr lang="pt-BR" sz="1900" dirty="0" err="1"/>
              <a:t>Minos</a:t>
            </a:r>
            <a:r>
              <a:rPr lang="pt-BR" sz="1900" dirty="0"/>
              <a:t>, na cidade de </a:t>
            </a:r>
            <a:r>
              <a:rPr lang="pt-BR" sz="1900" dirty="0" err="1"/>
              <a:t>Cnossos</a:t>
            </a:r>
            <a:r>
              <a:rPr lang="pt-BR" sz="1900" dirty="0"/>
              <a:t>, em Creta</a:t>
            </a:r>
            <a:r>
              <a:rPr lang="pt-BR" sz="1900" dirty="0" smtClean="0"/>
              <a:t>.</a:t>
            </a:r>
          </a:p>
          <a:p>
            <a:pPr marL="45720" indent="0" algn="just">
              <a:buNone/>
            </a:pPr>
            <a:r>
              <a:rPr lang="pt-BR" sz="1900" dirty="0"/>
              <a:t/>
            </a:r>
            <a:br>
              <a:rPr lang="pt-BR" sz="1900" dirty="0"/>
            </a:br>
            <a:r>
              <a:rPr lang="en-US" sz="1900" dirty="0" err="1" smtClean="0"/>
              <a:t>Após</a:t>
            </a:r>
            <a:r>
              <a:rPr lang="en-US" sz="1900" dirty="0" smtClean="0"/>
              <a:t> </a:t>
            </a:r>
            <a:r>
              <a:rPr lang="en-US" sz="1900" dirty="0" err="1"/>
              <a:t>vencer</a:t>
            </a:r>
            <a:r>
              <a:rPr lang="en-US" sz="1900" dirty="0"/>
              <a:t> e </a:t>
            </a:r>
            <a:r>
              <a:rPr lang="en-US" sz="1900" dirty="0" err="1"/>
              <a:t>dominar</a:t>
            </a:r>
            <a:r>
              <a:rPr lang="en-US" sz="1900" dirty="0"/>
              <a:t>, </a:t>
            </a:r>
            <a:r>
              <a:rPr lang="en-US" sz="1900" dirty="0" err="1"/>
              <a:t>numa</a:t>
            </a:r>
            <a:r>
              <a:rPr lang="en-US" sz="1900" dirty="0"/>
              <a:t> </a:t>
            </a:r>
            <a:r>
              <a:rPr lang="en-US" sz="1900" dirty="0" err="1"/>
              <a:t>guerra</a:t>
            </a:r>
            <a:r>
              <a:rPr lang="en-US" sz="1900" dirty="0"/>
              <a:t>, </a:t>
            </a:r>
            <a:r>
              <a:rPr lang="en-US" sz="1900" dirty="0" err="1"/>
              <a:t>os</a:t>
            </a:r>
            <a:r>
              <a:rPr lang="en-US" sz="1900" dirty="0"/>
              <a:t> </a:t>
            </a:r>
            <a:r>
              <a:rPr lang="en-US" sz="1900" dirty="0" err="1" smtClean="0"/>
              <a:t>atenienses</a:t>
            </a:r>
            <a:r>
              <a:rPr lang="en-US" sz="1900" dirty="0" smtClean="0"/>
              <a:t>, </a:t>
            </a:r>
            <a:r>
              <a:rPr lang="en-US" sz="1900" dirty="0" err="1"/>
              <a:t>que</a:t>
            </a:r>
            <a:r>
              <a:rPr lang="en-US" sz="1900" dirty="0"/>
              <a:t> </a:t>
            </a:r>
            <a:r>
              <a:rPr lang="en-US" sz="1900" dirty="0" err="1"/>
              <a:t>haviam</a:t>
            </a:r>
            <a:r>
              <a:rPr lang="en-US" sz="1900" dirty="0"/>
              <a:t> </a:t>
            </a:r>
            <a:r>
              <a:rPr lang="en-US" sz="1900" dirty="0" err="1"/>
              <a:t>matado</a:t>
            </a:r>
            <a:r>
              <a:rPr lang="en-US" sz="1900" dirty="0"/>
              <a:t> </a:t>
            </a:r>
            <a:r>
              <a:rPr lang="en-US" sz="1900" dirty="0" err="1"/>
              <a:t>Androceu</a:t>
            </a:r>
            <a:r>
              <a:rPr lang="en-US" sz="1900" dirty="0"/>
              <a:t> (</a:t>
            </a:r>
            <a:r>
              <a:rPr lang="en-US" sz="1900" dirty="0" err="1"/>
              <a:t>filho</a:t>
            </a:r>
            <a:r>
              <a:rPr lang="en-US" sz="1900" dirty="0"/>
              <a:t> de Minos), o </a:t>
            </a:r>
            <a:r>
              <a:rPr lang="en-US" sz="1900" dirty="0" err="1"/>
              <a:t>rei</a:t>
            </a:r>
            <a:r>
              <a:rPr lang="en-US" sz="1900" dirty="0"/>
              <a:t> de </a:t>
            </a:r>
            <a:r>
              <a:rPr lang="en-US" sz="1900" dirty="0" err="1"/>
              <a:t>Creta</a:t>
            </a:r>
            <a:r>
              <a:rPr lang="en-US" sz="1900" dirty="0"/>
              <a:t> </a:t>
            </a:r>
            <a:r>
              <a:rPr lang="en-US" sz="1900" dirty="0" err="1"/>
              <a:t>ordenou</a:t>
            </a:r>
            <a:r>
              <a:rPr lang="en-US" sz="1900" dirty="0"/>
              <a:t> </a:t>
            </a:r>
            <a:r>
              <a:rPr lang="en-US" sz="1900" dirty="0" err="1"/>
              <a:t>que</a:t>
            </a:r>
            <a:r>
              <a:rPr lang="en-US" sz="1900" dirty="0"/>
              <a:t> </a:t>
            </a:r>
            <a:r>
              <a:rPr lang="en-US" sz="1900" dirty="0" err="1"/>
              <a:t>fossem</a:t>
            </a:r>
            <a:r>
              <a:rPr lang="en-US" sz="1900" dirty="0"/>
              <a:t> </a:t>
            </a:r>
            <a:r>
              <a:rPr lang="en-US" sz="1900" dirty="0" err="1"/>
              <a:t>enviados</a:t>
            </a:r>
            <a:r>
              <a:rPr lang="en-US" sz="1900" dirty="0"/>
              <a:t> </a:t>
            </a:r>
            <a:r>
              <a:rPr lang="en-US" sz="1900" dirty="0" err="1"/>
              <a:t>todo</a:t>
            </a:r>
            <a:r>
              <a:rPr lang="en-US" sz="1900" dirty="0"/>
              <a:t> </a:t>
            </a:r>
            <a:r>
              <a:rPr lang="en-US" sz="1900" dirty="0" err="1"/>
              <a:t>ano</a:t>
            </a:r>
            <a:r>
              <a:rPr lang="en-US" sz="1900" dirty="0"/>
              <a:t> </a:t>
            </a:r>
            <a:r>
              <a:rPr lang="en-US" sz="1900" dirty="0" err="1"/>
              <a:t>sete</a:t>
            </a:r>
            <a:r>
              <a:rPr lang="en-US" sz="1900" dirty="0"/>
              <a:t> </a:t>
            </a:r>
            <a:r>
              <a:rPr lang="en-US" sz="1900" dirty="0" err="1"/>
              <a:t>rapazes</a:t>
            </a:r>
            <a:r>
              <a:rPr lang="en-US" sz="1900" dirty="0"/>
              <a:t> e </a:t>
            </a:r>
            <a:r>
              <a:rPr lang="en-US" sz="1900" dirty="0" err="1"/>
              <a:t>sete</a:t>
            </a:r>
            <a:r>
              <a:rPr lang="en-US" sz="1900" dirty="0"/>
              <a:t> </a:t>
            </a:r>
            <a:r>
              <a:rPr lang="en-US" sz="1900" dirty="0" err="1"/>
              <a:t>moças</a:t>
            </a:r>
            <a:r>
              <a:rPr lang="en-US" sz="1900" dirty="0"/>
              <a:t> de </a:t>
            </a:r>
            <a:r>
              <a:rPr lang="en-US" sz="1900" u="sng" dirty="0" err="1">
                <a:hlinkClick r:id="rId2"/>
              </a:rPr>
              <a:t>Atenas</a:t>
            </a:r>
            <a:r>
              <a:rPr lang="en-US" sz="1900" dirty="0"/>
              <a:t> </a:t>
            </a:r>
            <a:r>
              <a:rPr lang="en-US" sz="1900" dirty="0" err="1"/>
              <a:t>para</a:t>
            </a:r>
            <a:r>
              <a:rPr lang="en-US" sz="1900" dirty="0"/>
              <a:t> </a:t>
            </a:r>
            <a:r>
              <a:rPr lang="en-US" sz="1900" dirty="0" err="1"/>
              <a:t>serem</a:t>
            </a:r>
            <a:r>
              <a:rPr lang="en-US" sz="1900" dirty="0"/>
              <a:t> </a:t>
            </a:r>
            <a:r>
              <a:rPr lang="en-US" sz="1900" dirty="0" err="1"/>
              <a:t>devorados</a:t>
            </a:r>
            <a:r>
              <a:rPr lang="en-US" sz="1900" dirty="0"/>
              <a:t> </a:t>
            </a:r>
            <a:r>
              <a:rPr lang="en-US" sz="1900" dirty="0" err="1"/>
              <a:t>pelo</a:t>
            </a:r>
            <a:r>
              <a:rPr lang="en-US" sz="1900" dirty="0"/>
              <a:t> </a:t>
            </a:r>
            <a:r>
              <a:rPr lang="en-US" sz="1900" dirty="0" err="1"/>
              <a:t>Minotauro</a:t>
            </a:r>
            <a:r>
              <a:rPr lang="en-US" sz="1900" dirty="0" smtClean="0"/>
              <a:t>.</a:t>
            </a:r>
          </a:p>
          <a:p>
            <a:pPr marL="45720" indent="0" algn="just">
              <a:buNone/>
            </a:pPr>
            <a:endParaRPr lang="en-US" sz="1900" dirty="0"/>
          </a:p>
          <a:p>
            <a:pPr marL="45720" indent="0" algn="just">
              <a:buNone/>
            </a:pPr>
            <a:r>
              <a:rPr lang="pt-BR" sz="1900" dirty="0"/>
              <a:t>Após o terceiro ano de sacrifícios, o </a:t>
            </a:r>
            <a:r>
              <a:rPr lang="pt-BR" sz="1900" u="sng" dirty="0">
                <a:hlinkClick r:id="rId3"/>
              </a:rPr>
              <a:t>herói grego</a:t>
            </a:r>
            <a:r>
              <a:rPr lang="pt-BR" sz="1900" dirty="0"/>
              <a:t> Teseu resolve apresentar-se voluntariamente para ir à Creta matar o </a:t>
            </a:r>
            <a:r>
              <a:rPr lang="pt-BR" sz="1900" dirty="0" err="1"/>
              <a:t>Minotauro</a:t>
            </a:r>
            <a:r>
              <a:rPr lang="pt-BR" sz="1900" dirty="0"/>
              <a:t>. Ao chegar na ilha, Ariadne (filha do rei </a:t>
            </a:r>
            <a:r>
              <a:rPr lang="pt-BR" sz="1900" dirty="0" err="1"/>
              <a:t>Minos</a:t>
            </a:r>
            <a:r>
              <a:rPr lang="pt-BR" sz="1900" dirty="0"/>
              <a:t>) apaixona-se pelo herói grego e resolve ajudá-lo, entregando-lhe um novelo de lã para que Teseu pudesse marcar o caminho na entrada e não se perder no grandioso e perigoso labirinto. </a:t>
            </a:r>
          </a:p>
          <a:p>
            <a:pPr marL="45720" indent="0">
              <a:buNone/>
            </a:pPr>
            <a:r>
              <a:rPr lang="en-US" sz="1900" dirty="0"/>
              <a:t/>
            </a:r>
            <a:br>
              <a:rPr lang="en-US" sz="1900" dirty="0"/>
            </a:br>
            <a:endParaRPr lang="pt-BR" sz="1900" dirty="0"/>
          </a:p>
        </p:txBody>
      </p:sp>
    </p:spTree>
    <p:extLst>
      <p:ext uri="{BB962C8B-B14F-4D97-AF65-F5344CB8AC3E}">
        <p14:creationId xmlns:p14="http://schemas.microsoft.com/office/powerpoint/2010/main" val="2056789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3"/>
          </p:nvPr>
        </p:nvSpPr>
        <p:spPr>
          <a:xfrm>
            <a:off x="395536" y="980728"/>
            <a:ext cx="5184576" cy="4608512"/>
          </a:xfrm>
        </p:spPr>
        <p:txBody>
          <a:bodyPr>
            <a:normAutofit/>
          </a:bodyPr>
          <a:lstStyle/>
          <a:p>
            <a:pPr marL="45720" indent="0" algn="just">
              <a:buNone/>
            </a:pPr>
            <a:r>
              <a:rPr lang="pt-BR" dirty="0"/>
              <a:t>Tomando todo cuidado, Teseu escondeu-se entre as paredes do labirinto e atacou o monstro de surpresa. Usou uma espada mágica, que havia ganhado de presente de Ariadne, colocando fim aquela terrível criatura. O herói ajudou a salvar outros atenienses que ainda estavam vivos dentro do labirinto. Saíram do local seguindo o caminho deixado pelo novelo de lã.</a:t>
            </a:r>
          </a:p>
          <a:p>
            <a:endParaRPr lang="pt-BR" dirty="0"/>
          </a:p>
        </p:txBody>
      </p:sp>
      <p:pic>
        <p:nvPicPr>
          <p:cNvPr id="4" name="Imagem 3" descr="C:\Users\Sueli Thomas\Pictures\o novelo  mito de adria.jpg"/>
          <p:cNvPicPr/>
          <p:nvPr/>
        </p:nvPicPr>
        <p:blipFill>
          <a:blip r:embed="rId2">
            <a:extLst>
              <a:ext uri="{28A0092B-C50C-407E-A947-70E740481C1C}">
                <a14:useLocalDpi xmlns:a14="http://schemas.microsoft.com/office/drawing/2010/main" val="0"/>
              </a:ext>
            </a:extLst>
          </a:blip>
          <a:srcRect/>
          <a:stretch>
            <a:fillRect/>
          </a:stretch>
        </p:blipFill>
        <p:spPr bwMode="auto">
          <a:xfrm>
            <a:off x="6065301" y="4005064"/>
            <a:ext cx="2465705" cy="1851660"/>
          </a:xfrm>
          <a:prstGeom prst="rect">
            <a:avLst/>
          </a:prstGeom>
          <a:noFill/>
          <a:ln>
            <a:noFill/>
          </a:ln>
        </p:spPr>
      </p:pic>
      <p:pic>
        <p:nvPicPr>
          <p:cNvPr id="5" name="Imagem 4" descr="C:\Users\Sueli Thomas\Pictures\teseu '1.jpg"/>
          <p:cNvPicPr/>
          <p:nvPr/>
        </p:nvPicPr>
        <p:blipFill>
          <a:blip r:embed="rId3">
            <a:extLst>
              <a:ext uri="{28A0092B-C50C-407E-A947-70E740481C1C}">
                <a14:useLocalDpi xmlns:a14="http://schemas.microsoft.com/office/drawing/2010/main" val="0"/>
              </a:ext>
            </a:extLst>
          </a:blip>
          <a:srcRect/>
          <a:stretch>
            <a:fillRect/>
          </a:stretch>
        </p:blipFill>
        <p:spPr bwMode="auto">
          <a:xfrm>
            <a:off x="6227544" y="1052736"/>
            <a:ext cx="2141220" cy="2141220"/>
          </a:xfrm>
          <a:prstGeom prst="rect">
            <a:avLst/>
          </a:prstGeom>
          <a:noFill/>
          <a:ln>
            <a:noFill/>
          </a:ln>
        </p:spPr>
      </p:pic>
    </p:spTree>
    <p:extLst>
      <p:ext uri="{BB962C8B-B14F-4D97-AF65-F5344CB8AC3E}">
        <p14:creationId xmlns:p14="http://schemas.microsoft.com/office/powerpoint/2010/main" val="2056789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Moral da História</a:t>
            </a:r>
            <a:endParaRPr lang="pt-BR" dirty="0"/>
          </a:p>
        </p:txBody>
      </p:sp>
      <p:sp>
        <p:nvSpPr>
          <p:cNvPr id="3" name="Espaço Reservado para Conteúdo 2"/>
          <p:cNvSpPr>
            <a:spLocks noGrp="1"/>
          </p:cNvSpPr>
          <p:nvPr>
            <p:ph sz="quarter" idx="13"/>
          </p:nvPr>
        </p:nvSpPr>
        <p:spPr>
          <a:xfrm>
            <a:off x="539552" y="731520"/>
            <a:ext cx="7848872" cy="3474720"/>
          </a:xfrm>
        </p:spPr>
        <p:txBody>
          <a:bodyPr/>
          <a:lstStyle/>
          <a:p>
            <a:pPr marL="45720" indent="0" algn="just">
              <a:buNone/>
            </a:pPr>
            <a:r>
              <a:rPr lang="pt-BR" b="1" i="1" dirty="0"/>
              <a:t>"Nos labirintos da vida não podemos perder o fio condutor da história, precisamos estar ligados a algo seguro que nos ofereça a condição de nos aventurar com a possibilidade de retornar, e trazer outros que se perderam nos caminhos abertos e sedutores do atual relativismo</a:t>
            </a:r>
            <a:r>
              <a:rPr lang="pt-BR" b="1" i="1" dirty="0" smtClean="0"/>
              <a:t>.“</a:t>
            </a:r>
          </a:p>
          <a:p>
            <a:pPr marL="45720" indent="0" algn="just">
              <a:buNone/>
            </a:pPr>
            <a:endParaRPr lang="pt-BR" dirty="0" smtClean="0"/>
          </a:p>
          <a:p>
            <a:pPr marL="45720" indent="0" algn="just">
              <a:buNone/>
            </a:pPr>
            <a:r>
              <a:rPr lang="pt-BR" dirty="0" smtClean="0"/>
              <a:t>Essa </a:t>
            </a:r>
            <a:r>
              <a:rPr lang="pt-BR" dirty="0"/>
              <a:t>é a grande tarefa de um Educador.</a:t>
            </a:r>
          </a:p>
          <a:p>
            <a:endParaRPr lang="pt-BR" dirty="0"/>
          </a:p>
          <a:p>
            <a:endParaRPr lang="pt-BR" dirty="0"/>
          </a:p>
        </p:txBody>
      </p:sp>
    </p:spTree>
    <p:extLst>
      <p:ext uri="{BB962C8B-B14F-4D97-AF65-F5344CB8AC3E}">
        <p14:creationId xmlns:p14="http://schemas.microsoft.com/office/powerpoint/2010/main" val="2056789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9633" y="4372168"/>
            <a:ext cx="7046168" cy="1143000"/>
          </a:xfrm>
        </p:spPr>
        <p:txBody>
          <a:bodyPr/>
          <a:lstStyle/>
          <a:p>
            <a:r>
              <a:rPr lang="pt-BR" dirty="0"/>
              <a:t>O que é violência?</a:t>
            </a:r>
          </a:p>
        </p:txBody>
      </p:sp>
      <p:sp>
        <p:nvSpPr>
          <p:cNvPr id="3" name="Espaço Reservado para Conteúdo 2"/>
          <p:cNvSpPr>
            <a:spLocks noGrp="1"/>
          </p:cNvSpPr>
          <p:nvPr>
            <p:ph sz="quarter" idx="13"/>
          </p:nvPr>
        </p:nvSpPr>
        <p:spPr>
          <a:xfrm>
            <a:off x="467544" y="731520"/>
            <a:ext cx="8064896" cy="3474720"/>
          </a:xfrm>
        </p:spPr>
        <p:txBody>
          <a:bodyPr>
            <a:normAutofit/>
          </a:bodyPr>
          <a:lstStyle/>
          <a:p>
            <a:pPr marL="45720" indent="0" algn="just">
              <a:buNone/>
            </a:pPr>
            <a:r>
              <a:rPr lang="pt-BR" dirty="0"/>
              <a:t>A palavra violência vem no vocábulo latino </a:t>
            </a:r>
            <a:r>
              <a:rPr lang="pt-BR" i="1" dirty="0"/>
              <a:t>Vis</a:t>
            </a:r>
            <a:r>
              <a:rPr lang="pt-BR" dirty="0"/>
              <a:t>  que significa: “violência, mas também ‘força’, ‘vigor’ e ‘potência</a:t>
            </a:r>
            <a:r>
              <a:rPr lang="pt-BR" dirty="0" smtClean="0"/>
              <a:t>’” </a:t>
            </a:r>
            <a:r>
              <a:rPr lang="pt-BR" dirty="0"/>
              <a:t>(DADOUN, 1998, p. 10).</a:t>
            </a:r>
          </a:p>
          <a:p>
            <a:pPr marL="45720" indent="0" algn="just">
              <a:buNone/>
            </a:pPr>
            <a:r>
              <a:rPr lang="pt-BR" dirty="0"/>
              <a:t>Ela está presente no dia-a-dia de cada um de nós, inclusive na escola. Retomando as </a:t>
            </a:r>
            <a:r>
              <a:rPr lang="pt-BR" dirty="0" err="1"/>
              <a:t>idéias</a:t>
            </a:r>
            <a:r>
              <a:rPr lang="pt-BR" dirty="0"/>
              <a:t> de </a:t>
            </a:r>
            <a:r>
              <a:rPr lang="pt-BR" dirty="0" err="1"/>
              <a:t>Dadoun</a:t>
            </a:r>
            <a:r>
              <a:rPr lang="pt-BR" dirty="0"/>
              <a:t> (1998), observa-se que a violência remonta  aos princípios religiosos, aos castigos impostos por Deus, presentes nos textos bíblicos, através de arquétipos como o salvador, Jesus crucificado que funcionam como modelos de referência.</a:t>
            </a:r>
          </a:p>
          <a:p>
            <a:endParaRPr lang="pt-BR" dirty="0" smtClean="0"/>
          </a:p>
          <a:p>
            <a:endParaRPr lang="pt-BR" dirty="0"/>
          </a:p>
          <a:p>
            <a:endParaRPr lang="pt-BR" dirty="0" smtClean="0"/>
          </a:p>
          <a:p>
            <a:endParaRPr lang="pt-BR" dirty="0"/>
          </a:p>
        </p:txBody>
      </p:sp>
    </p:spTree>
    <p:extLst>
      <p:ext uri="{BB962C8B-B14F-4D97-AF65-F5344CB8AC3E}">
        <p14:creationId xmlns:p14="http://schemas.microsoft.com/office/powerpoint/2010/main" val="2056789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ção">
  <a:themeElements>
    <a:clrScheme name="Integração">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Integração">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ntegração">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209</TotalTime>
  <Words>2876</Words>
  <Application>Microsoft Office PowerPoint</Application>
  <PresentationFormat>Apresentação na tela (4:3)</PresentationFormat>
  <Paragraphs>117</Paragraphs>
  <Slides>33</Slides>
  <Notes>0</Notes>
  <HiddenSlides>0</HiddenSlides>
  <MMClips>0</MMClips>
  <ScaleCrop>false</ScaleCrop>
  <HeadingPairs>
    <vt:vector size="4" baseType="variant">
      <vt:variant>
        <vt:lpstr>Tema</vt:lpstr>
      </vt:variant>
      <vt:variant>
        <vt:i4>1</vt:i4>
      </vt:variant>
      <vt:variant>
        <vt:lpstr>Títulos de slides</vt:lpstr>
      </vt:variant>
      <vt:variant>
        <vt:i4>33</vt:i4>
      </vt:variant>
    </vt:vector>
  </HeadingPairs>
  <TitlesOfParts>
    <vt:vector size="34" baseType="lpstr">
      <vt:lpstr>Integração</vt:lpstr>
      <vt:lpstr>Violência na Escola e da Escola  </vt:lpstr>
      <vt:lpstr>Objetivo</vt:lpstr>
      <vt:lpstr>Premissas</vt:lpstr>
      <vt:lpstr>A Mitologia</vt:lpstr>
      <vt:lpstr>A história do Mito </vt:lpstr>
      <vt:lpstr>Apresentação do PowerPoint</vt:lpstr>
      <vt:lpstr>Apresentação do PowerPoint</vt:lpstr>
      <vt:lpstr>Moral da História</vt:lpstr>
      <vt:lpstr>O que é violência?</vt:lpstr>
      <vt:lpstr>Apresentação do PowerPoint</vt:lpstr>
      <vt:lpstr>Modalidades de violência </vt:lpstr>
      <vt:lpstr>Visão de homem  </vt:lpstr>
      <vt:lpstr>Função da Educação</vt:lpstr>
      <vt:lpstr>Função da Educação</vt:lpstr>
      <vt:lpstr>“É preciso aprender a navegar em um oceano de incertezas em meio a arquipélagos de certeza”.</vt:lpstr>
      <vt:lpstr>Pilares e Saberes da Educação </vt:lpstr>
      <vt:lpstr>Tipos de violência</vt:lpstr>
      <vt:lpstr> O que contém o pacote </vt:lpstr>
      <vt:lpstr>O Partilhar do Pacote: professores e alunos </vt:lpstr>
      <vt:lpstr>Abre-se a cortina: a violência em close-up</vt:lpstr>
      <vt:lpstr>Os recados não-ditos: as pichações</vt:lpstr>
      <vt:lpstr>O Corpo Reclama </vt:lpstr>
      <vt:lpstr>Olho por olho dente por dente: a lei de Talião</vt:lpstr>
      <vt:lpstr>Os Olhos vendados: a violência autorizada </vt:lpstr>
      <vt:lpstr>Apresentação do PowerPoint</vt:lpstr>
      <vt:lpstr>A Gaiola Destruída: a busca pela reconstrução </vt:lpstr>
      <vt:lpstr>Projetos para vencer a Violência </vt:lpstr>
      <vt:lpstr>A verdadeira Luta</vt:lpstr>
      <vt:lpstr>Apresentação do PowerPoint</vt:lpstr>
      <vt:lpstr>Apresentação do PowerPoint</vt:lpstr>
      <vt:lpstr>A organização a partir da desordem </vt:lpstr>
      <vt:lpstr> Vídeo</vt:lpstr>
      <vt:lpstr>Obrigada!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Violência na Escola e da Escola</dc:title>
  <dc:creator>Sueli Thomas</dc:creator>
  <cp:lastModifiedBy>Sueli Thomas</cp:lastModifiedBy>
  <cp:revision>21</cp:revision>
  <dcterms:created xsi:type="dcterms:W3CDTF">2012-11-03T15:30:58Z</dcterms:created>
  <dcterms:modified xsi:type="dcterms:W3CDTF">2012-11-04T17:47:16Z</dcterms:modified>
</cp:coreProperties>
</file>